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autoCompressPictures="0">
  <p:sldMasterIdLst>
    <p:sldMasterId id="2147483648" r:id="rId1"/>
  </p:sldMasterIdLst>
  <p:notesMasterIdLst>
    <p:notesMasterId r:id="rId12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</p:sldIdLst>
  <p:sldSz cx="14630400" cy="8229600"/>
  <p:notesSz cx="8229600" cy="14630400"/>
  <p:embeddedFontLst>
    <p:embeddedFont>
      <p:font typeface="Open Sans" panose="020B0606030504020204" pitchFamily="34" charset="0"/>
      <p:regular r:id="rId13"/>
      <p:bold r:id="rId14"/>
      <p:italic r:id="rId15"/>
      <p:boldItalic r:id="rId16"/>
    </p:embeddedFont>
  </p:embeddedFontLst>
  <p:defaultTextStyle>
    <a:defPPr>
      <a:defRPr lang="en-SA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8F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08"/>
    <p:restoredTop sz="94610"/>
  </p:normalViewPr>
  <p:slideViewPr>
    <p:cSldViewPr snapToGrid="0" snapToObjects="1">
      <p:cViewPr varScale="1">
        <p:scale>
          <a:sx n="54" d="100"/>
          <a:sy n="54" d="100"/>
        </p:scale>
        <p:origin x="56" y="32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font" Target="fonts/font1.fntdata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font" Target="fonts/font4.fntdata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font" Target="fonts/font3.fntdata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font" Target="fonts/font2.fntdata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1776812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7021451-1387-4CA6-816F-3879F97B5CBC}" type="slidenum">
              <a:rPr lang="en-US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408699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gamma.app/?utm_source=made-with-gamma" TargetMode="External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DEFAUL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1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2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3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4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5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6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7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8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9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lide 10 master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0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AABCB6"/>
          </a:solidFill>
          <a:ln/>
        </p:spPr>
      </p:sp>
      <p:sp>
        <p:nvSpPr>
          <p:cNvPr id="3" name="Shape 1"/>
          <p:cNvSpPr/>
          <p:nvPr/>
        </p:nvSpPr>
        <p:spPr>
          <a:xfrm>
            <a:off x="0" y="0"/>
            <a:ext cx="14630400" cy="8229600"/>
          </a:xfrm>
          <a:prstGeom prst="rect">
            <a:avLst/>
          </a:prstGeom>
          <a:solidFill>
            <a:srgbClr val="FFF8F0"/>
          </a:solidFill>
          <a:ln/>
        </p:spPr>
      </p:sp>
      <p:pic>
        <p:nvPicPr>
          <p:cNvPr id="4" name="Image 0" descr="preencoded.png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839215" y="7749540"/>
            <a:ext cx="1722605" cy="411480"/>
          </a:xfrm>
          <a:prstGeom prst="rect">
            <a:avLst/>
          </a:prstGeom>
        </p:spPr>
      </p:pic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0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44000" y="0"/>
            <a:ext cx="5486400" cy="8229600"/>
          </a:xfrm>
          <a:prstGeom prst="rect">
            <a:avLst/>
          </a:prstGeom>
        </p:spPr>
      </p:pic>
      <p:sp>
        <p:nvSpPr>
          <p:cNvPr id="3" name="Text 0"/>
          <p:cNvSpPr/>
          <p:nvPr/>
        </p:nvSpPr>
        <p:spPr>
          <a:xfrm>
            <a:off x="431800" y="2362398"/>
            <a:ext cx="8432800" cy="2835116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5550"/>
              </a:lnSpc>
              <a:buNone/>
            </a:pPr>
            <a:r>
              <a:rPr lang="en-US" sz="4450" kern="0" spc="-134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Ethical Leadership in Multinational Organizations</a:t>
            </a:r>
            <a:endParaRPr lang="ar-SA" sz="4450" kern="0" spc="-134" dirty="0">
              <a:solidFill>
                <a:srgbClr val="2C3F42"/>
              </a:solidFill>
              <a:latin typeface="Bitter Medium" pitchFamily="34" charset="0"/>
              <a:ea typeface="Bitter Medium" pitchFamily="34" charset="-122"/>
              <a:cs typeface="Bitter Medium" pitchFamily="34" charset="-120"/>
            </a:endParaRPr>
          </a:p>
          <a:p>
            <a:pPr>
              <a:lnSpc>
                <a:spcPts val="5550"/>
              </a:lnSpc>
            </a:pPr>
            <a:r>
              <a:rPr lang="en-US" sz="2400" b="1" kern="0" spc="-134" dirty="0">
                <a:solidFill>
                  <a:schemeClr val="accent2">
                    <a:lumMod val="75000"/>
                  </a:schemeClr>
                </a:solidFill>
                <a:latin typeface="Bitter Medium" pitchFamily="34" charset="0"/>
              </a:rPr>
              <a:t>How can leaders of multinational organizations be ethical by contributing to corporate social responsibility initiatives? </a:t>
            </a:r>
          </a:p>
          <a:p>
            <a:pPr marL="0" indent="0">
              <a:lnSpc>
                <a:spcPts val="5550"/>
              </a:lnSpc>
              <a:buNone/>
            </a:pPr>
            <a:endParaRPr lang="en-US" sz="4450" dirty="0"/>
          </a:p>
        </p:txBody>
      </p:sp>
      <p:sp>
        <p:nvSpPr>
          <p:cNvPr id="5" name="Shape 2"/>
          <p:cNvSpPr/>
          <p:nvPr/>
        </p:nvSpPr>
        <p:spPr>
          <a:xfrm>
            <a:off x="793790" y="7100054"/>
            <a:ext cx="362903" cy="362903"/>
          </a:xfrm>
          <a:prstGeom prst="roundRect">
            <a:avLst>
              <a:gd name="adj" fmla="val 25194296"/>
            </a:avLst>
          </a:prstGeom>
          <a:noFill/>
          <a:ln w="7620">
            <a:solidFill>
              <a:srgbClr val="FFFFFF"/>
            </a:solidFill>
            <a:prstDash val="solid"/>
          </a:ln>
        </p:spPr>
        <p:txBody>
          <a:bodyPr/>
          <a:lstStyle/>
          <a:p>
            <a:endParaRPr lang="en-SA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0"/>
          <p:cNvSpPr/>
          <p:nvPr/>
        </p:nvSpPr>
        <p:spPr>
          <a:xfrm>
            <a:off x="793790" y="2177058"/>
            <a:ext cx="9462730" cy="708779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5550"/>
              </a:lnSpc>
              <a:buNone/>
            </a:pPr>
            <a:r>
              <a:rPr lang="en-US" sz="4450" kern="0" spc="-134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Globalization:  A Love/Hate Relationship</a:t>
            </a:r>
            <a:endParaRPr lang="en-US" sz="4450" dirty="0"/>
          </a:p>
        </p:txBody>
      </p:sp>
      <p:sp>
        <p:nvSpPr>
          <p:cNvPr id="3" name="Text 1"/>
          <p:cNvSpPr/>
          <p:nvPr/>
        </p:nvSpPr>
        <p:spPr>
          <a:xfrm>
            <a:off x="793790" y="3452813"/>
            <a:ext cx="2835235" cy="35433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750"/>
              </a:lnSpc>
              <a:buNone/>
            </a:pPr>
            <a:r>
              <a:rPr lang="en-US" sz="2200" kern="0" spc="-6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Positive Impacts</a:t>
            </a:r>
            <a:endParaRPr lang="en-US" sz="2200" dirty="0"/>
          </a:p>
        </p:txBody>
      </p:sp>
      <p:sp>
        <p:nvSpPr>
          <p:cNvPr id="4" name="Text 2"/>
          <p:cNvSpPr/>
          <p:nvPr/>
        </p:nvSpPr>
        <p:spPr>
          <a:xfrm>
            <a:off x="793790" y="4033957"/>
            <a:ext cx="3978116" cy="1814513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850"/>
              </a:lnSpc>
              <a:buNone/>
            </a:pPr>
            <a:r>
              <a:rPr lang="en-US" sz="1750" kern="0" spc="-36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Globalization expands markets and drives economic integration, connecting nations through trade, investment, and technology, fostering growth and innovation.</a:t>
            </a:r>
            <a:endParaRPr lang="en-US" sz="1750" dirty="0"/>
          </a:p>
        </p:txBody>
      </p:sp>
      <p:sp>
        <p:nvSpPr>
          <p:cNvPr id="5" name="Text 3"/>
          <p:cNvSpPr/>
          <p:nvPr/>
        </p:nvSpPr>
        <p:spPr>
          <a:xfrm>
            <a:off x="5332928" y="3452813"/>
            <a:ext cx="2835235" cy="35433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750"/>
              </a:lnSpc>
              <a:buNone/>
            </a:pPr>
            <a:r>
              <a:rPr lang="en-US" sz="2200" kern="0" spc="-6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Negative Challenges</a:t>
            </a:r>
            <a:endParaRPr lang="en-US" sz="2200" dirty="0"/>
          </a:p>
        </p:txBody>
      </p:sp>
      <p:sp>
        <p:nvSpPr>
          <p:cNvPr id="6" name="Text 4"/>
          <p:cNvSpPr/>
          <p:nvPr/>
        </p:nvSpPr>
        <p:spPr>
          <a:xfrm>
            <a:off x="5332928" y="4033957"/>
            <a:ext cx="3978116" cy="1814513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850"/>
              </a:lnSpc>
              <a:buNone/>
            </a:pPr>
            <a:r>
              <a:rPr lang="en-US" sz="1750" kern="0" spc="-36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It presents challenges such as sustainability issues and cultural differences, leading to environmental degradation and loss of cultural diversity.</a:t>
            </a:r>
            <a:endParaRPr lang="en-US" sz="1750" dirty="0"/>
          </a:p>
        </p:txBody>
      </p:sp>
      <p:sp>
        <p:nvSpPr>
          <p:cNvPr id="7" name="Text 5"/>
          <p:cNvSpPr/>
          <p:nvPr/>
        </p:nvSpPr>
        <p:spPr>
          <a:xfrm>
            <a:off x="9872067" y="3452813"/>
            <a:ext cx="2835235" cy="35433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750"/>
              </a:lnSpc>
              <a:buNone/>
            </a:pPr>
            <a:r>
              <a:rPr lang="en-US" sz="2200" kern="0" spc="-6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MNE Influence</a:t>
            </a:r>
            <a:endParaRPr lang="en-US" sz="2200" dirty="0"/>
          </a:p>
        </p:txBody>
      </p:sp>
      <p:sp>
        <p:nvSpPr>
          <p:cNvPr id="8" name="Text 6"/>
          <p:cNvSpPr/>
          <p:nvPr/>
        </p:nvSpPr>
        <p:spPr>
          <a:xfrm>
            <a:off x="9872067" y="4033957"/>
            <a:ext cx="3978116" cy="1814513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850"/>
              </a:lnSpc>
              <a:buNone/>
            </a:pPr>
            <a:r>
              <a:rPr lang="en-US" sz="1750" kern="0" spc="-36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Multinational enterprises (MNEs) play a significant role in global influence, impacting economies, societies, and the environment worldwide, making ethical behavior critical.</a:t>
            </a:r>
            <a:endParaRPr lang="en-US" sz="175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34775746-3AEB-607C-4839-D4CF23110B69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0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44000" y="0"/>
            <a:ext cx="5486400" cy="8229600"/>
          </a:xfrm>
          <a:prstGeom prst="rect">
            <a:avLst/>
          </a:prstGeom>
        </p:spPr>
      </p:pic>
      <p:sp>
        <p:nvSpPr>
          <p:cNvPr id="3" name="Text 0"/>
          <p:cNvSpPr/>
          <p:nvPr/>
        </p:nvSpPr>
        <p:spPr>
          <a:xfrm>
            <a:off x="793790" y="708660"/>
            <a:ext cx="7556421" cy="1346835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5300"/>
              </a:lnSpc>
              <a:buNone/>
            </a:pPr>
            <a:r>
              <a:rPr lang="en-US" sz="4200" kern="0" spc="-12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Corporate Social Responsibility</a:t>
            </a:r>
            <a:endParaRPr lang="en-US" sz="4200" dirty="0"/>
          </a:p>
        </p:txBody>
      </p:sp>
      <p:sp>
        <p:nvSpPr>
          <p:cNvPr id="4" name="Shape 1"/>
          <p:cNvSpPr/>
          <p:nvPr/>
        </p:nvSpPr>
        <p:spPr>
          <a:xfrm>
            <a:off x="793790" y="2378631"/>
            <a:ext cx="3670578" cy="2980611"/>
          </a:xfrm>
          <a:prstGeom prst="roundRect">
            <a:avLst>
              <a:gd name="adj" fmla="val 3036"/>
            </a:avLst>
          </a:prstGeom>
          <a:solidFill>
            <a:srgbClr val="FCE2CF"/>
          </a:solidFill>
          <a:ln w="7620">
            <a:solidFill>
              <a:srgbClr val="E2C8B5"/>
            </a:solidFill>
            <a:prstDash val="solid"/>
          </a:ln>
        </p:spPr>
        <p:txBody>
          <a:bodyPr/>
          <a:lstStyle/>
          <a:p>
            <a:endParaRPr lang="en-SA"/>
          </a:p>
        </p:txBody>
      </p:sp>
      <p:sp>
        <p:nvSpPr>
          <p:cNvPr id="5" name="Text 2"/>
          <p:cNvSpPr/>
          <p:nvPr/>
        </p:nvSpPr>
        <p:spPr>
          <a:xfrm>
            <a:off x="1016794" y="2601635"/>
            <a:ext cx="2693551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CSR Defined</a:t>
            </a:r>
            <a:endParaRPr lang="en-US" sz="2100" dirty="0"/>
          </a:p>
        </p:txBody>
      </p:sp>
      <p:sp>
        <p:nvSpPr>
          <p:cNvPr id="6" name="Text 3"/>
          <p:cNvSpPr/>
          <p:nvPr/>
        </p:nvSpPr>
        <p:spPr>
          <a:xfrm>
            <a:off x="1016794" y="3067407"/>
            <a:ext cx="3224570" cy="206883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Corporate Social Responsibility (CSR) is a business approach that integrates social and environmental concerns into a company’s operations and interactions with stakeholders.</a:t>
            </a:r>
            <a:endParaRPr lang="en-US" sz="1650" dirty="0"/>
          </a:p>
        </p:txBody>
      </p:sp>
      <p:sp>
        <p:nvSpPr>
          <p:cNvPr id="7" name="Shape 4"/>
          <p:cNvSpPr/>
          <p:nvPr/>
        </p:nvSpPr>
        <p:spPr>
          <a:xfrm>
            <a:off x="4679752" y="2378631"/>
            <a:ext cx="3670578" cy="2980611"/>
          </a:xfrm>
          <a:prstGeom prst="roundRect">
            <a:avLst>
              <a:gd name="adj" fmla="val 3036"/>
            </a:avLst>
          </a:prstGeom>
          <a:solidFill>
            <a:srgbClr val="FCE2CF"/>
          </a:solidFill>
          <a:ln w="7620">
            <a:solidFill>
              <a:srgbClr val="E2C8B5"/>
            </a:solidFill>
            <a:prstDash val="solid"/>
          </a:ln>
        </p:spPr>
        <p:txBody>
          <a:bodyPr/>
          <a:lstStyle/>
          <a:p>
            <a:endParaRPr lang="en-SA"/>
          </a:p>
        </p:txBody>
      </p:sp>
      <p:sp>
        <p:nvSpPr>
          <p:cNvPr id="8" name="Text 5"/>
          <p:cNvSpPr/>
          <p:nvPr/>
        </p:nvSpPr>
        <p:spPr>
          <a:xfrm>
            <a:off x="4902756" y="2601635"/>
            <a:ext cx="2693551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Dimensions of CSR</a:t>
            </a:r>
            <a:endParaRPr lang="en-US" sz="2100" dirty="0"/>
          </a:p>
        </p:txBody>
      </p:sp>
      <p:sp>
        <p:nvSpPr>
          <p:cNvPr id="9" name="Text 6"/>
          <p:cNvSpPr/>
          <p:nvPr/>
        </p:nvSpPr>
        <p:spPr>
          <a:xfrm>
            <a:off x="4902756" y="3067407"/>
            <a:ext cx="3224570" cy="1724025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CSR encompasses legal compliance, ethical conduct, and economic viability, ensuring businesses operate responsibly and sustainably across all areas.</a:t>
            </a:r>
            <a:endParaRPr lang="en-US" sz="1650" dirty="0"/>
          </a:p>
        </p:txBody>
      </p:sp>
      <p:sp>
        <p:nvSpPr>
          <p:cNvPr id="10" name="Shape 7"/>
          <p:cNvSpPr/>
          <p:nvPr/>
        </p:nvSpPr>
        <p:spPr>
          <a:xfrm>
            <a:off x="793790" y="5574625"/>
            <a:ext cx="7556421" cy="1946196"/>
          </a:xfrm>
          <a:prstGeom prst="roundRect">
            <a:avLst>
              <a:gd name="adj" fmla="val 4650"/>
            </a:avLst>
          </a:prstGeom>
          <a:solidFill>
            <a:srgbClr val="FCE2CF"/>
          </a:solidFill>
          <a:ln w="7620">
            <a:solidFill>
              <a:srgbClr val="E2C8B5"/>
            </a:solidFill>
            <a:prstDash val="solid"/>
          </a:ln>
        </p:spPr>
        <p:txBody>
          <a:bodyPr/>
          <a:lstStyle/>
          <a:p>
            <a:endParaRPr lang="en-SA"/>
          </a:p>
        </p:txBody>
      </p:sp>
      <p:sp>
        <p:nvSpPr>
          <p:cNvPr id="11" name="Text 8"/>
          <p:cNvSpPr/>
          <p:nvPr/>
        </p:nvSpPr>
        <p:spPr>
          <a:xfrm>
            <a:off x="1016794" y="5797629"/>
            <a:ext cx="2693551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Effective CSR Practices</a:t>
            </a:r>
            <a:endParaRPr lang="en-US" sz="2100" dirty="0"/>
          </a:p>
        </p:txBody>
      </p:sp>
      <p:sp>
        <p:nvSpPr>
          <p:cNvPr id="12" name="Text 9"/>
          <p:cNvSpPr/>
          <p:nvPr/>
        </p:nvSpPr>
        <p:spPr>
          <a:xfrm>
            <a:off x="1016794" y="6263402"/>
            <a:ext cx="7110412" cy="1034415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Examples include environmental conservation, community development, fair labor practices, and philanthropy, showcasing a commitment to social and environmental well-being.</a:t>
            </a:r>
            <a:endParaRPr lang="en-US" sz="1650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4B53EEC-0B4D-1041-F99D-9C88BB626B45}"/>
              </a:ext>
            </a:extLst>
          </p:cNvPr>
          <p:cNvSpPr txBox="1"/>
          <p:nvPr/>
        </p:nvSpPr>
        <p:spPr>
          <a:xfrm>
            <a:off x="583764" y="1424584"/>
            <a:ext cx="7315200" cy="7386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4200" kern="0" spc="-127" dirty="0">
                <a:solidFill>
                  <a:srgbClr val="2C3F42"/>
                </a:solidFill>
                <a:latin typeface="Bitter Medium" pitchFamily="34" charset="0"/>
              </a:rPr>
              <a:t>(CSR)</a:t>
            </a:r>
            <a:endParaRPr lang="en-SA" sz="4200" kern="0" spc="-127" dirty="0">
              <a:solidFill>
                <a:srgbClr val="2C3F42"/>
              </a:solidFill>
              <a:latin typeface="Bitter Medium" pitchFamily="34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4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0"/>
          <p:cNvSpPr/>
          <p:nvPr/>
        </p:nvSpPr>
        <p:spPr>
          <a:xfrm>
            <a:off x="793790" y="3217902"/>
            <a:ext cx="8203049" cy="637937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5000"/>
              </a:lnSpc>
              <a:buNone/>
            </a:pPr>
            <a:r>
              <a:rPr lang="en-US" sz="4000" kern="0" spc="-121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Global Versus Local Strategies of CSR</a:t>
            </a:r>
            <a:endParaRPr lang="en-US" sz="4000" dirty="0"/>
          </a:p>
        </p:txBody>
      </p:sp>
      <p:pic>
        <p:nvPicPr>
          <p:cNvPr id="4" name="Image 1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3790" y="4161949"/>
            <a:ext cx="3296867" cy="816531"/>
          </a:xfrm>
          <a:prstGeom prst="rect">
            <a:avLst/>
          </a:prstGeom>
        </p:spPr>
      </p:pic>
      <p:sp>
        <p:nvSpPr>
          <p:cNvPr id="5" name="Text 1"/>
          <p:cNvSpPr/>
          <p:nvPr/>
        </p:nvSpPr>
        <p:spPr>
          <a:xfrm>
            <a:off x="997863" y="5284589"/>
            <a:ext cx="2551748" cy="318849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500"/>
              </a:lnSpc>
              <a:buNone/>
            </a:pPr>
            <a:r>
              <a:rPr lang="en-US" sz="2000" kern="0" spc="-60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2000" dirty="0"/>
          </a:p>
        </p:txBody>
      </p:sp>
      <p:sp>
        <p:nvSpPr>
          <p:cNvPr id="6" name="Text 2"/>
          <p:cNvSpPr/>
          <p:nvPr/>
        </p:nvSpPr>
        <p:spPr>
          <a:xfrm>
            <a:off x="997863" y="5725835"/>
            <a:ext cx="3939421" cy="1633538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l">
              <a:lnSpc>
                <a:spcPts val="2550"/>
              </a:lnSpc>
              <a:buNone/>
            </a:pPr>
            <a:r>
              <a:rPr lang="en-US" sz="1600" kern="0" spc="-32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TEXT</a:t>
            </a:r>
            <a:endParaRPr lang="en-US" sz="1600" dirty="0"/>
          </a:p>
        </p:txBody>
      </p:sp>
      <p:pic>
        <p:nvPicPr>
          <p:cNvPr id="7" name="Image 2" descr="preencoded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002620" y="4161949"/>
            <a:ext cx="3472925" cy="816531"/>
          </a:xfrm>
          <a:prstGeom prst="rect">
            <a:avLst/>
          </a:prstGeom>
        </p:spPr>
      </p:pic>
      <p:sp>
        <p:nvSpPr>
          <p:cNvPr id="8" name="Text 3"/>
          <p:cNvSpPr/>
          <p:nvPr/>
        </p:nvSpPr>
        <p:spPr>
          <a:xfrm>
            <a:off x="4162674" y="5284588"/>
            <a:ext cx="2551748" cy="318849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500"/>
              </a:lnSpc>
              <a:buNone/>
            </a:pPr>
            <a:r>
              <a:rPr lang="en-US" sz="2000" kern="0" spc="-60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2000" dirty="0"/>
          </a:p>
        </p:txBody>
      </p:sp>
      <p:sp>
        <p:nvSpPr>
          <p:cNvPr id="9" name="Text 4"/>
          <p:cNvSpPr/>
          <p:nvPr/>
        </p:nvSpPr>
        <p:spPr>
          <a:xfrm>
            <a:off x="4162674" y="5697377"/>
            <a:ext cx="3939421" cy="130683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l">
              <a:lnSpc>
                <a:spcPts val="2550"/>
              </a:lnSpc>
              <a:buNone/>
            </a:pPr>
            <a:r>
              <a:rPr lang="en-US" sz="1600" kern="0" spc="-32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TEXT</a:t>
            </a:r>
            <a:endParaRPr lang="en-US" sz="1600" dirty="0"/>
          </a:p>
        </p:txBody>
      </p:sp>
      <p:pic>
        <p:nvPicPr>
          <p:cNvPr id="10" name="Image 3" descr="preencoded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74235" y="4176562"/>
            <a:ext cx="3472925" cy="816531"/>
          </a:xfrm>
          <a:prstGeom prst="rect">
            <a:avLst/>
          </a:prstGeom>
        </p:spPr>
      </p:pic>
      <p:sp>
        <p:nvSpPr>
          <p:cNvPr id="11" name="Text 5"/>
          <p:cNvSpPr/>
          <p:nvPr/>
        </p:nvSpPr>
        <p:spPr>
          <a:xfrm>
            <a:off x="7692722" y="5320727"/>
            <a:ext cx="2835950" cy="318849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500"/>
              </a:lnSpc>
              <a:buNone/>
            </a:pPr>
            <a:r>
              <a:rPr lang="en-US" sz="2000" kern="0" spc="-60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2000" dirty="0"/>
          </a:p>
        </p:txBody>
      </p:sp>
      <p:sp>
        <p:nvSpPr>
          <p:cNvPr id="12" name="Text 6"/>
          <p:cNvSpPr/>
          <p:nvPr/>
        </p:nvSpPr>
        <p:spPr>
          <a:xfrm>
            <a:off x="7692722" y="5658247"/>
            <a:ext cx="3939421" cy="130683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l">
              <a:lnSpc>
                <a:spcPts val="2550"/>
              </a:lnSpc>
              <a:buNone/>
            </a:pPr>
            <a:r>
              <a:rPr lang="en-US" sz="1600" kern="0" spc="-32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TEXT</a:t>
            </a:r>
            <a:endParaRPr lang="en-US" sz="1600" dirty="0"/>
          </a:p>
        </p:txBody>
      </p:sp>
      <p:pic>
        <p:nvPicPr>
          <p:cNvPr id="13" name="Image 0" descr="preencoded.png">
            <a:extLst>
              <a:ext uri="{FF2B5EF4-FFF2-40B4-BE49-F238E27FC236}">
                <a16:creationId xmlns:a16="http://schemas.microsoft.com/office/drawing/2014/main" id="{04F08C23-584D-4430-C933-E603235A4B3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0"/>
            <a:ext cx="14630400" cy="2409944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275C21D0-669F-E549-CAE1-23B286E84C3B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pic>
        <p:nvPicPr>
          <p:cNvPr id="15" name="Image 3">
            <a:extLst>
              <a:ext uri="{FF2B5EF4-FFF2-40B4-BE49-F238E27FC236}">
                <a16:creationId xmlns:a16="http://schemas.microsoft.com/office/drawing/2014/main" id="{55F1F026-A39E-E12F-4CEB-C4778C13AF2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59123" y="4176562"/>
            <a:ext cx="3530215" cy="816531"/>
          </a:xfrm>
          <a:prstGeom prst="rect">
            <a:avLst/>
          </a:prstGeom>
        </p:spPr>
      </p:pic>
      <p:sp>
        <p:nvSpPr>
          <p:cNvPr id="16" name="Text 5">
            <a:extLst>
              <a:ext uri="{FF2B5EF4-FFF2-40B4-BE49-F238E27FC236}">
                <a16:creationId xmlns:a16="http://schemas.microsoft.com/office/drawing/2014/main" id="{0E3C66EB-B1A8-8E50-7C38-5E2A10CA8668}"/>
              </a:ext>
            </a:extLst>
          </p:cNvPr>
          <p:cNvSpPr/>
          <p:nvPr/>
        </p:nvSpPr>
        <p:spPr>
          <a:xfrm>
            <a:off x="11106255" y="5283672"/>
            <a:ext cx="2835950" cy="318849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500"/>
              </a:lnSpc>
              <a:buNone/>
            </a:pPr>
            <a:r>
              <a:rPr lang="en-US" sz="2000" kern="0" spc="-60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2000" dirty="0"/>
          </a:p>
        </p:txBody>
      </p:sp>
      <p:sp>
        <p:nvSpPr>
          <p:cNvPr id="17" name="Text 6">
            <a:extLst>
              <a:ext uri="{FF2B5EF4-FFF2-40B4-BE49-F238E27FC236}">
                <a16:creationId xmlns:a16="http://schemas.microsoft.com/office/drawing/2014/main" id="{40FAFAA8-BAE4-0A78-3BB6-5F894F810836}"/>
              </a:ext>
            </a:extLst>
          </p:cNvPr>
          <p:cNvSpPr/>
          <p:nvPr/>
        </p:nvSpPr>
        <p:spPr>
          <a:xfrm>
            <a:off x="11106255" y="5602521"/>
            <a:ext cx="3939421" cy="130683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l">
              <a:lnSpc>
                <a:spcPts val="2550"/>
              </a:lnSpc>
              <a:buNone/>
            </a:pPr>
            <a:r>
              <a:rPr lang="en-US" sz="1600" kern="0" spc="-32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TEXT</a:t>
            </a:r>
            <a:endParaRPr lang="en-US" sz="1600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0"/>
          <p:cNvSpPr/>
          <p:nvPr/>
        </p:nvSpPr>
        <p:spPr>
          <a:xfrm>
            <a:off x="793790" y="646986"/>
            <a:ext cx="7490936" cy="566976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4450"/>
              </a:lnSpc>
              <a:buNone/>
            </a:pPr>
            <a:r>
              <a:rPr lang="en-US" sz="3550" kern="0" spc="-10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The Necessity of a Balanced Approach</a:t>
            </a:r>
            <a:endParaRPr lang="en-US" sz="3550" dirty="0"/>
          </a:p>
        </p:txBody>
      </p:sp>
      <p:sp>
        <p:nvSpPr>
          <p:cNvPr id="3" name="Text 1"/>
          <p:cNvSpPr/>
          <p:nvPr/>
        </p:nvSpPr>
        <p:spPr>
          <a:xfrm>
            <a:off x="2858095" y="3261003"/>
            <a:ext cx="2268260" cy="28348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r">
              <a:lnSpc>
                <a:spcPts val="2200"/>
              </a:lnSpc>
              <a:buNone/>
            </a:pPr>
            <a:r>
              <a:rPr lang="en-US" sz="1750" kern="0" spc="-5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1750" dirty="0"/>
          </a:p>
        </p:txBody>
      </p:sp>
      <p:pic>
        <p:nvPicPr>
          <p:cNvPr id="4" name="Image 0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89258" y="1576864"/>
            <a:ext cx="3651885" cy="3651885"/>
          </a:xfrm>
          <a:prstGeom prst="rect">
            <a:avLst/>
          </a:prstGeom>
        </p:spPr>
      </p:pic>
      <p:sp>
        <p:nvSpPr>
          <p:cNvPr id="5" name="Text 2"/>
          <p:cNvSpPr/>
          <p:nvPr/>
        </p:nvSpPr>
        <p:spPr>
          <a:xfrm>
            <a:off x="5920264" y="3013353"/>
            <a:ext cx="271463" cy="33932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3400"/>
              </a:lnSpc>
              <a:buNone/>
            </a:pPr>
            <a:r>
              <a:rPr lang="en-US" sz="2100" kern="0" spc="-43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1</a:t>
            </a:r>
            <a:endParaRPr lang="en-US" sz="2100" dirty="0"/>
          </a:p>
        </p:txBody>
      </p:sp>
      <p:sp>
        <p:nvSpPr>
          <p:cNvPr id="6" name="Text 3"/>
          <p:cNvSpPr/>
          <p:nvPr/>
        </p:nvSpPr>
        <p:spPr>
          <a:xfrm>
            <a:off x="9413319" y="2280047"/>
            <a:ext cx="2333982" cy="28348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r>
              <a:rPr lang="en-US" sz="1750" kern="0" spc="-5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1750" dirty="0"/>
          </a:p>
        </p:txBody>
      </p:sp>
      <p:pic>
        <p:nvPicPr>
          <p:cNvPr id="7" name="Image 1" descr="preencoded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89258" y="1576864"/>
            <a:ext cx="3651885" cy="3651885"/>
          </a:xfrm>
          <a:prstGeom prst="rect">
            <a:avLst/>
          </a:prstGeom>
        </p:spPr>
      </p:pic>
      <p:sp>
        <p:nvSpPr>
          <p:cNvPr id="8" name="Text 4"/>
          <p:cNvSpPr/>
          <p:nvPr/>
        </p:nvSpPr>
        <p:spPr>
          <a:xfrm>
            <a:off x="7999333" y="2252543"/>
            <a:ext cx="271463" cy="33932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3400"/>
              </a:lnSpc>
              <a:buNone/>
            </a:pPr>
            <a:r>
              <a:rPr lang="en-US" sz="2100" kern="0" spc="-43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2</a:t>
            </a:r>
            <a:endParaRPr lang="en-US" sz="2100" dirty="0"/>
          </a:p>
        </p:txBody>
      </p:sp>
      <p:sp>
        <p:nvSpPr>
          <p:cNvPr id="9" name="Text 5"/>
          <p:cNvSpPr/>
          <p:nvPr/>
        </p:nvSpPr>
        <p:spPr>
          <a:xfrm>
            <a:off x="9413319" y="4242078"/>
            <a:ext cx="2497217" cy="28348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r>
              <a:rPr lang="en-US" sz="1750" kern="0" spc="-5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1750" dirty="0"/>
          </a:p>
        </p:txBody>
      </p:sp>
      <p:pic>
        <p:nvPicPr>
          <p:cNvPr id="10" name="Image 2" descr="preencoded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489258" y="1576864"/>
            <a:ext cx="3651885" cy="3651885"/>
          </a:xfrm>
          <a:prstGeom prst="rect">
            <a:avLst/>
          </a:prstGeom>
        </p:spPr>
      </p:pic>
      <p:sp>
        <p:nvSpPr>
          <p:cNvPr id="11" name="Text 6"/>
          <p:cNvSpPr/>
          <p:nvPr/>
        </p:nvSpPr>
        <p:spPr>
          <a:xfrm>
            <a:off x="7618690" y="4433411"/>
            <a:ext cx="271463" cy="33932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3400"/>
              </a:lnSpc>
              <a:buNone/>
            </a:pPr>
            <a:r>
              <a:rPr lang="en-US" sz="2100" kern="0" spc="-43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3</a:t>
            </a:r>
            <a:endParaRPr lang="en-US" sz="2100" dirty="0"/>
          </a:p>
        </p:txBody>
      </p:sp>
      <p:sp>
        <p:nvSpPr>
          <p:cNvPr id="12" name="Text 7"/>
          <p:cNvSpPr/>
          <p:nvPr/>
        </p:nvSpPr>
        <p:spPr>
          <a:xfrm>
            <a:off x="793790" y="5432822"/>
            <a:ext cx="13042821" cy="580549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r>
              <a:rPr lang="en-US" sz="1400" kern="0" spc="-5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Text</a:t>
            </a:r>
            <a:endParaRPr lang="en-US" sz="1400" dirty="0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DB02C6A4-C5C9-E83A-F8E9-8230D2A82E4E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0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4630400" cy="2771180"/>
          </a:xfrm>
          <a:prstGeom prst="rect">
            <a:avLst/>
          </a:prstGeom>
        </p:spPr>
      </p:pic>
      <p:sp>
        <p:nvSpPr>
          <p:cNvPr id="3" name="Text 0"/>
          <p:cNvSpPr/>
          <p:nvPr/>
        </p:nvSpPr>
        <p:spPr>
          <a:xfrm>
            <a:off x="775930" y="3381970"/>
            <a:ext cx="8090059" cy="692706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5450"/>
              </a:lnSpc>
              <a:buNone/>
            </a:pPr>
            <a:r>
              <a:rPr lang="en-US" sz="4350" kern="0" spc="-131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The Role of Leaders in CSR</a:t>
            </a:r>
            <a:endParaRPr lang="en-US" sz="4350" dirty="0"/>
          </a:p>
        </p:txBody>
      </p:sp>
      <p:sp>
        <p:nvSpPr>
          <p:cNvPr id="4" name="Shape 1"/>
          <p:cNvSpPr/>
          <p:nvPr/>
        </p:nvSpPr>
        <p:spPr>
          <a:xfrm>
            <a:off x="1123121" y="4498419"/>
            <a:ext cx="12384157" cy="2765703"/>
          </a:xfrm>
          <a:prstGeom prst="roundRect">
            <a:avLst>
              <a:gd name="adj" fmla="val 18669"/>
            </a:avLst>
          </a:prstGeom>
          <a:solidFill>
            <a:srgbClr val="FCE2CF"/>
          </a:solidFill>
          <a:ln w="7620">
            <a:solidFill>
              <a:srgbClr val="E2C8B5"/>
            </a:solidFill>
            <a:prstDash val="solid"/>
          </a:ln>
        </p:spPr>
        <p:txBody>
          <a:bodyPr/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Leaders are the key drivers of CSR in MNEs.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endParaRPr lang="en-US" sz="1650" kern="0" spc="-34" dirty="0">
              <a:solidFill>
                <a:srgbClr val="2B2E3C"/>
              </a:solidFill>
              <a:latin typeface="Open Sans" pitchFamily="34" charset="0"/>
              <a:ea typeface="Open Sans" pitchFamily="34" charset="-122"/>
              <a:cs typeface="Open Sans" pitchFamily="34" charset="-12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Leadership decisions determine the extent of CSR implementation.</a:t>
            </a:r>
          </a:p>
          <a:p>
            <a:endParaRPr lang="en-US" sz="1650" kern="0" spc="-34" dirty="0">
              <a:solidFill>
                <a:srgbClr val="2B2E3C"/>
              </a:solidFill>
              <a:latin typeface="Open Sans" pitchFamily="34" charset="0"/>
              <a:ea typeface="Open Sans" pitchFamily="34" charset="-122"/>
              <a:cs typeface="Open Sans" pitchFamily="34" charset="-12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CSR goes beyond legal obligations to achieve the Triple Bottom Line.</a:t>
            </a:r>
          </a:p>
          <a:p>
            <a:endParaRPr lang="en-US" sz="1650" kern="0" spc="-34" dirty="0">
              <a:solidFill>
                <a:srgbClr val="2B2E3C"/>
              </a:solidFill>
              <a:latin typeface="Open Sans" pitchFamily="34" charset="0"/>
              <a:ea typeface="Open Sans" pitchFamily="34" charset="-122"/>
              <a:cs typeface="Open Sans" pitchFamily="34" charset="-12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MNEs focus on profit maximization, so without leadership intervention, CSR may not be practiced.</a:t>
            </a:r>
          </a:p>
          <a:p>
            <a:endParaRPr lang="en-US" sz="1650" kern="0" spc="-34" dirty="0">
              <a:solidFill>
                <a:srgbClr val="2B2E3C"/>
              </a:solidFill>
              <a:latin typeface="Open Sans" pitchFamily="34" charset="0"/>
              <a:ea typeface="Open Sans" pitchFamily="34" charset="-122"/>
              <a:cs typeface="Open Sans" pitchFamily="34" charset="-12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Responsible and effective leadership is essential for sustainable CSR.</a:t>
            </a:r>
            <a:endParaRPr lang="en-SA" sz="1650" kern="0" spc="-34" dirty="0">
              <a:solidFill>
                <a:srgbClr val="2B2E3C"/>
              </a:solidFill>
              <a:latin typeface="Open Sans" pitchFamily="34" charset="0"/>
              <a:ea typeface="Open Sans" pitchFamily="34" charset="-122"/>
              <a:cs typeface="Open Sans" pitchFamily="34" charset="-120"/>
            </a:endParaRPr>
          </a:p>
          <a:p>
            <a:endParaRPr lang="en-SA" sz="1650" kern="0" spc="-34" dirty="0">
              <a:solidFill>
                <a:srgbClr val="2B2E3C"/>
              </a:solidFill>
              <a:latin typeface="Open Sans" pitchFamily="34" charset="0"/>
              <a:ea typeface="Open Sans" pitchFamily="34" charset="-122"/>
              <a:cs typeface="Open Sans" pitchFamily="34" charset="-120"/>
            </a:endParaRPr>
          </a:p>
        </p:txBody>
      </p:sp>
      <p:sp>
        <p:nvSpPr>
          <p:cNvPr id="5" name="Text 2"/>
          <p:cNvSpPr/>
          <p:nvPr/>
        </p:nvSpPr>
        <p:spPr>
          <a:xfrm>
            <a:off x="858975" y="4698028"/>
            <a:ext cx="1506537" cy="415647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2600"/>
              </a:lnSpc>
              <a:buNone/>
            </a:pPr>
            <a:endParaRPr lang="en-US" sz="2600" dirty="0"/>
          </a:p>
        </p:txBody>
      </p:sp>
      <p:sp>
        <p:nvSpPr>
          <p:cNvPr id="7" name="Text 4"/>
          <p:cNvSpPr/>
          <p:nvPr/>
        </p:nvSpPr>
        <p:spPr>
          <a:xfrm>
            <a:off x="1496378" y="5135999"/>
            <a:ext cx="3491270" cy="2128123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endParaRPr lang="en-US" sz="1600" dirty="0"/>
          </a:p>
        </p:txBody>
      </p:sp>
      <p:sp>
        <p:nvSpPr>
          <p:cNvPr id="9" name="Text 6"/>
          <p:cNvSpPr/>
          <p:nvPr/>
        </p:nvSpPr>
        <p:spPr>
          <a:xfrm>
            <a:off x="5292388" y="4698028"/>
            <a:ext cx="332542" cy="415647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2600"/>
              </a:lnSpc>
              <a:buNone/>
            </a:pPr>
            <a:endParaRPr lang="en-US" sz="2600" dirty="0"/>
          </a:p>
        </p:txBody>
      </p:sp>
      <p:sp>
        <p:nvSpPr>
          <p:cNvPr id="11" name="Text 8"/>
          <p:cNvSpPr/>
          <p:nvPr/>
        </p:nvSpPr>
        <p:spPr>
          <a:xfrm>
            <a:off x="5929789" y="5135999"/>
            <a:ext cx="3491270" cy="1773436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endParaRPr lang="en-US" sz="1800" dirty="0"/>
          </a:p>
        </p:txBody>
      </p:sp>
      <p:sp>
        <p:nvSpPr>
          <p:cNvPr id="13" name="Text 10"/>
          <p:cNvSpPr/>
          <p:nvPr/>
        </p:nvSpPr>
        <p:spPr>
          <a:xfrm>
            <a:off x="9725799" y="4698028"/>
            <a:ext cx="332542" cy="415647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2600"/>
              </a:lnSpc>
              <a:buNone/>
            </a:pPr>
            <a:endParaRPr lang="en-US" sz="2600" dirty="0"/>
          </a:p>
        </p:txBody>
      </p:sp>
      <p:sp>
        <p:nvSpPr>
          <p:cNvPr id="14" name="Text 11"/>
          <p:cNvSpPr/>
          <p:nvPr/>
        </p:nvSpPr>
        <p:spPr>
          <a:xfrm>
            <a:off x="10363200" y="4656534"/>
            <a:ext cx="2771180" cy="346472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endParaRPr lang="en-US" sz="2400" dirty="0"/>
          </a:p>
        </p:txBody>
      </p:sp>
      <p:sp>
        <p:nvSpPr>
          <p:cNvPr id="15" name="Text 12"/>
          <p:cNvSpPr/>
          <p:nvPr/>
        </p:nvSpPr>
        <p:spPr>
          <a:xfrm>
            <a:off x="10363200" y="5155287"/>
            <a:ext cx="3491270" cy="248281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endParaRPr lang="en-US" sz="1800" dirty="0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5631FB1B-6009-861A-DDE0-7AE4A1D292EC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0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5486400" cy="8229600"/>
          </a:xfrm>
          <a:prstGeom prst="rect">
            <a:avLst/>
          </a:prstGeom>
        </p:spPr>
      </p:pic>
      <p:sp>
        <p:nvSpPr>
          <p:cNvPr id="3" name="Text 0"/>
          <p:cNvSpPr/>
          <p:nvPr/>
        </p:nvSpPr>
        <p:spPr>
          <a:xfrm>
            <a:off x="6280190" y="936308"/>
            <a:ext cx="7556421" cy="1133951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4450"/>
              </a:lnSpc>
              <a:buNone/>
            </a:pPr>
            <a:r>
              <a:rPr lang="en-US" sz="3550" kern="0" spc="-10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Barriers to Effective CSR in MNEs</a:t>
            </a:r>
            <a:endParaRPr lang="en-US" sz="3550" dirty="0"/>
          </a:p>
        </p:txBody>
      </p:sp>
      <p:sp>
        <p:nvSpPr>
          <p:cNvPr id="4" name="Shape 1"/>
          <p:cNvSpPr/>
          <p:nvPr/>
        </p:nvSpPr>
        <p:spPr>
          <a:xfrm>
            <a:off x="6484263" y="2586700"/>
            <a:ext cx="22860" cy="4950738"/>
          </a:xfrm>
          <a:prstGeom prst="roundRect">
            <a:avLst>
              <a:gd name="adj" fmla="val 333395"/>
            </a:avLst>
          </a:prstGeom>
          <a:solidFill>
            <a:srgbClr val="E2C8B5"/>
          </a:solidFill>
          <a:ln/>
        </p:spPr>
        <p:txBody>
          <a:bodyPr/>
          <a:lstStyle/>
          <a:p>
            <a:endParaRPr lang="en-SA"/>
          </a:p>
        </p:txBody>
      </p:sp>
      <p:sp>
        <p:nvSpPr>
          <p:cNvPr id="5" name="Shape 2"/>
          <p:cNvSpPr/>
          <p:nvPr/>
        </p:nvSpPr>
        <p:spPr>
          <a:xfrm>
            <a:off x="6675842" y="2356151"/>
            <a:ext cx="544354" cy="22860"/>
          </a:xfrm>
          <a:prstGeom prst="roundRect">
            <a:avLst>
              <a:gd name="adj" fmla="val 333395"/>
            </a:avLst>
          </a:prstGeom>
          <a:solidFill>
            <a:srgbClr val="E2C8B5"/>
          </a:solidFill>
          <a:ln/>
        </p:spPr>
        <p:txBody>
          <a:bodyPr/>
          <a:lstStyle/>
          <a:p>
            <a:endParaRPr lang="en-SA"/>
          </a:p>
        </p:txBody>
      </p:sp>
      <p:sp>
        <p:nvSpPr>
          <p:cNvPr id="6" name="Shape 3"/>
          <p:cNvSpPr/>
          <p:nvPr/>
        </p:nvSpPr>
        <p:spPr>
          <a:xfrm>
            <a:off x="6259801" y="2178435"/>
            <a:ext cx="408265" cy="408265"/>
          </a:xfrm>
          <a:prstGeom prst="roundRect">
            <a:avLst>
              <a:gd name="adj" fmla="val 18668"/>
            </a:avLst>
          </a:prstGeom>
          <a:solidFill>
            <a:srgbClr val="FCE2CF"/>
          </a:solidFill>
          <a:ln w="7620">
            <a:solidFill>
              <a:srgbClr val="E2C8B5"/>
            </a:solidFill>
            <a:prstDash val="solid"/>
          </a:ln>
        </p:spPr>
        <p:txBody>
          <a:bodyPr/>
          <a:lstStyle/>
          <a:p>
            <a:endParaRPr lang="en-SA"/>
          </a:p>
        </p:txBody>
      </p:sp>
      <p:sp>
        <p:nvSpPr>
          <p:cNvPr id="7" name="Text 4"/>
          <p:cNvSpPr/>
          <p:nvPr/>
        </p:nvSpPr>
        <p:spPr>
          <a:xfrm>
            <a:off x="6331733" y="2249884"/>
            <a:ext cx="272177" cy="340162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210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1</a:t>
            </a:r>
            <a:endParaRPr lang="en-US" sz="2100" dirty="0"/>
          </a:p>
        </p:txBody>
      </p:sp>
      <p:sp>
        <p:nvSpPr>
          <p:cNvPr id="8" name="Text 5"/>
          <p:cNvSpPr/>
          <p:nvPr/>
        </p:nvSpPr>
        <p:spPr>
          <a:xfrm>
            <a:off x="7315200" y="2195048"/>
            <a:ext cx="2786032" cy="28348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r>
              <a:rPr lang="en-US" sz="22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</a:rPr>
              <a:t>Leader’s attitude about CSR</a:t>
            </a:r>
            <a:endParaRPr lang="en-US" sz="2200" dirty="0"/>
          </a:p>
        </p:txBody>
      </p:sp>
      <p:sp>
        <p:nvSpPr>
          <p:cNvPr id="9" name="Text 6"/>
          <p:cNvSpPr/>
          <p:nvPr/>
        </p:nvSpPr>
        <p:spPr>
          <a:xfrm>
            <a:off x="6784311" y="2551281"/>
            <a:ext cx="7163732" cy="1828017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CSR success depends on leadership commitment.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Some leaders reject CSR (e.g., Friedman, Drucker), believing businesses should focus solely on profits.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Others support CSR (e.g., John Mackey), advocating for conscious capitalism.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Key debate: Is CSR an ethical obligation or an unnecessary cost?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Challenge: Lack of leadership support makes CSR a superficial practice.</a:t>
            </a:r>
          </a:p>
          <a:p>
            <a:pPr marL="0" indent="0">
              <a:lnSpc>
                <a:spcPts val="2200"/>
              </a:lnSpc>
              <a:buNone/>
            </a:pPr>
            <a:endParaRPr lang="en-US" sz="1400" dirty="0"/>
          </a:p>
        </p:txBody>
      </p:sp>
      <p:sp>
        <p:nvSpPr>
          <p:cNvPr id="12" name="Text 9"/>
          <p:cNvSpPr/>
          <p:nvPr/>
        </p:nvSpPr>
        <p:spPr>
          <a:xfrm>
            <a:off x="6348114" y="5348996"/>
            <a:ext cx="272177" cy="340162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2100"/>
              </a:lnSpc>
              <a:buNone/>
            </a:pPr>
            <a:endParaRPr lang="en-US" sz="2100" dirty="0"/>
          </a:p>
        </p:txBody>
      </p:sp>
      <p:sp>
        <p:nvSpPr>
          <p:cNvPr id="15" name="Shape 12"/>
          <p:cNvSpPr/>
          <p:nvPr/>
        </p:nvSpPr>
        <p:spPr>
          <a:xfrm>
            <a:off x="6675842" y="4972067"/>
            <a:ext cx="544354" cy="22860"/>
          </a:xfrm>
          <a:prstGeom prst="roundRect">
            <a:avLst>
              <a:gd name="adj" fmla="val 333395"/>
            </a:avLst>
          </a:prstGeom>
          <a:solidFill>
            <a:srgbClr val="E2C8B5"/>
          </a:solidFill>
          <a:ln/>
        </p:spPr>
        <p:txBody>
          <a:bodyPr/>
          <a:lstStyle/>
          <a:p>
            <a:endParaRPr lang="en-SA"/>
          </a:p>
        </p:txBody>
      </p:sp>
      <p:sp>
        <p:nvSpPr>
          <p:cNvPr id="16" name="Shape 13"/>
          <p:cNvSpPr/>
          <p:nvPr/>
        </p:nvSpPr>
        <p:spPr>
          <a:xfrm>
            <a:off x="6307053" y="4772323"/>
            <a:ext cx="408265" cy="408265"/>
          </a:xfrm>
          <a:prstGeom prst="roundRect">
            <a:avLst>
              <a:gd name="adj" fmla="val 18668"/>
            </a:avLst>
          </a:prstGeom>
          <a:solidFill>
            <a:srgbClr val="FCE2CF"/>
          </a:solidFill>
          <a:ln w="7620">
            <a:solidFill>
              <a:srgbClr val="E2C8B5"/>
            </a:solidFill>
            <a:prstDash val="solid"/>
          </a:ln>
        </p:spPr>
        <p:txBody>
          <a:bodyPr/>
          <a:lstStyle/>
          <a:p>
            <a:endParaRPr lang="en-SA"/>
          </a:p>
        </p:txBody>
      </p:sp>
      <p:sp>
        <p:nvSpPr>
          <p:cNvPr id="17" name="Text 14"/>
          <p:cNvSpPr/>
          <p:nvPr/>
        </p:nvSpPr>
        <p:spPr>
          <a:xfrm>
            <a:off x="6348174" y="4826029"/>
            <a:ext cx="272177" cy="340162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210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</a:rPr>
              <a:t>2</a:t>
            </a:r>
            <a:endParaRPr lang="en-US" sz="2100" dirty="0"/>
          </a:p>
        </p:txBody>
      </p:sp>
      <p:sp>
        <p:nvSpPr>
          <p:cNvPr id="18" name="Text 15"/>
          <p:cNvSpPr/>
          <p:nvPr/>
        </p:nvSpPr>
        <p:spPr>
          <a:xfrm>
            <a:off x="7317110" y="4821573"/>
            <a:ext cx="3315650" cy="226695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2200"/>
              </a:lnSpc>
              <a:buNone/>
            </a:pPr>
            <a:r>
              <a:rPr lang="en-US" sz="22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</a:rPr>
              <a:t>Cultural Influences on CSR </a:t>
            </a:r>
            <a:endParaRPr lang="en-US" sz="2200" dirty="0"/>
          </a:p>
        </p:txBody>
      </p:sp>
      <p:sp>
        <p:nvSpPr>
          <p:cNvPr id="19" name="Text 16"/>
          <p:cNvSpPr/>
          <p:nvPr/>
        </p:nvSpPr>
        <p:spPr>
          <a:xfrm>
            <a:off x="6912480" y="5149399"/>
            <a:ext cx="7440560" cy="2587419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CSR practices vary based on cultural values and norms.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Collectivist cultures favor CSR, while masculine cultures prioritize economic growth.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High power distance cultures show lower concern for employees and stakeholders.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Greenwashing: Some firms engage in CSR for branding rather than real impact.</a:t>
            </a:r>
          </a:p>
          <a:p>
            <a:pPr marL="285750" indent="-285750">
              <a:lnSpc>
                <a:spcPts val="2200"/>
              </a:lnSpc>
              <a:buFont typeface="Wingdings" panose="05000000000000000000" pitchFamily="2" charset="2"/>
              <a:buChar char="§"/>
            </a:pPr>
            <a:r>
              <a:rPr lang="en-US" sz="170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Challenge: CSR must be adapted to local cultures for effective implementation.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A55C7756-F335-315C-73B7-30859B86990A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0"/>
          <p:cNvSpPr/>
          <p:nvPr/>
        </p:nvSpPr>
        <p:spPr>
          <a:xfrm>
            <a:off x="793790" y="623768"/>
            <a:ext cx="13042821" cy="1346835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5300"/>
              </a:lnSpc>
              <a:buNone/>
            </a:pPr>
            <a:r>
              <a:rPr lang="en-US" sz="4200" kern="0" spc="-12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Why MNEs Act Irresponsibly: Understanding the Root Causes</a:t>
            </a:r>
            <a:endParaRPr lang="en-US" sz="4200" dirty="0"/>
          </a:p>
        </p:txBody>
      </p:sp>
      <p:pic>
        <p:nvPicPr>
          <p:cNvPr id="3" name="Image 0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78348" y="2401491"/>
            <a:ext cx="2152055" cy="767358"/>
          </a:xfrm>
          <a:prstGeom prst="rect">
            <a:avLst/>
          </a:prstGeom>
        </p:spPr>
      </p:pic>
      <p:sp>
        <p:nvSpPr>
          <p:cNvPr id="4" name="Text 1"/>
          <p:cNvSpPr/>
          <p:nvPr/>
        </p:nvSpPr>
        <p:spPr>
          <a:xfrm>
            <a:off x="3902869" y="2678549"/>
            <a:ext cx="303014" cy="37873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3800"/>
              </a:lnSpc>
              <a:buNone/>
            </a:pPr>
            <a:r>
              <a:rPr lang="en-US" sz="235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1</a:t>
            </a:r>
            <a:endParaRPr lang="en-US" sz="2350" dirty="0"/>
          </a:p>
        </p:txBody>
      </p:sp>
      <p:sp>
        <p:nvSpPr>
          <p:cNvPr id="5" name="Text 2"/>
          <p:cNvSpPr/>
          <p:nvPr/>
        </p:nvSpPr>
        <p:spPr>
          <a:xfrm>
            <a:off x="5345787" y="2616875"/>
            <a:ext cx="1935004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Market Pressure</a:t>
            </a:r>
            <a:endParaRPr lang="en-US" sz="2100" dirty="0"/>
          </a:p>
        </p:txBody>
      </p:sp>
      <p:sp>
        <p:nvSpPr>
          <p:cNvPr id="6" name="Shape 3"/>
          <p:cNvSpPr/>
          <p:nvPr/>
        </p:nvSpPr>
        <p:spPr>
          <a:xfrm>
            <a:off x="5184219" y="3180517"/>
            <a:ext cx="8598575" cy="15240"/>
          </a:xfrm>
          <a:prstGeom prst="roundRect">
            <a:avLst>
              <a:gd name="adj" fmla="val 593860"/>
            </a:avLst>
          </a:prstGeom>
          <a:solidFill>
            <a:srgbClr val="E2C8B5"/>
          </a:solidFill>
          <a:ln/>
        </p:spPr>
        <p:txBody>
          <a:bodyPr/>
          <a:lstStyle/>
          <a:p>
            <a:endParaRPr lang="en-SA"/>
          </a:p>
        </p:txBody>
      </p:sp>
      <p:pic>
        <p:nvPicPr>
          <p:cNvPr id="7" name="Image 1" descr="preencoded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902381" y="3222665"/>
            <a:ext cx="4304109" cy="767358"/>
          </a:xfrm>
          <a:prstGeom prst="rect">
            <a:avLst/>
          </a:prstGeom>
        </p:spPr>
      </p:pic>
      <p:sp>
        <p:nvSpPr>
          <p:cNvPr id="8" name="Text 4"/>
          <p:cNvSpPr/>
          <p:nvPr/>
        </p:nvSpPr>
        <p:spPr>
          <a:xfrm>
            <a:off x="3902869" y="3416975"/>
            <a:ext cx="303014" cy="37873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3800"/>
              </a:lnSpc>
              <a:buNone/>
            </a:pPr>
            <a:r>
              <a:rPr lang="en-US" sz="235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2</a:t>
            </a:r>
            <a:endParaRPr lang="en-US" sz="2350" dirty="0"/>
          </a:p>
        </p:txBody>
      </p:sp>
      <p:sp>
        <p:nvSpPr>
          <p:cNvPr id="9" name="Text 5"/>
          <p:cNvSpPr/>
          <p:nvPr/>
        </p:nvSpPr>
        <p:spPr>
          <a:xfrm>
            <a:off x="6421874" y="3438049"/>
            <a:ext cx="2350413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Unethical Decisions</a:t>
            </a:r>
            <a:endParaRPr lang="en-US" sz="2100" dirty="0"/>
          </a:p>
        </p:txBody>
      </p:sp>
      <p:sp>
        <p:nvSpPr>
          <p:cNvPr id="10" name="Shape 6"/>
          <p:cNvSpPr/>
          <p:nvPr/>
        </p:nvSpPr>
        <p:spPr>
          <a:xfrm>
            <a:off x="6260306" y="4001691"/>
            <a:ext cx="7522488" cy="15240"/>
          </a:xfrm>
          <a:prstGeom prst="roundRect">
            <a:avLst>
              <a:gd name="adj" fmla="val 593860"/>
            </a:avLst>
          </a:prstGeom>
          <a:solidFill>
            <a:srgbClr val="E2C8B5"/>
          </a:solidFill>
          <a:ln/>
        </p:spPr>
        <p:txBody>
          <a:bodyPr/>
          <a:lstStyle/>
          <a:p>
            <a:endParaRPr lang="en-SA"/>
          </a:p>
        </p:txBody>
      </p:sp>
      <p:pic>
        <p:nvPicPr>
          <p:cNvPr id="11" name="Image 2" descr="preencoded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26294" y="4043839"/>
            <a:ext cx="6456164" cy="767358"/>
          </a:xfrm>
          <a:prstGeom prst="rect">
            <a:avLst/>
          </a:prstGeom>
        </p:spPr>
      </p:pic>
      <p:sp>
        <p:nvSpPr>
          <p:cNvPr id="12" name="Text 7"/>
          <p:cNvSpPr/>
          <p:nvPr/>
        </p:nvSpPr>
        <p:spPr>
          <a:xfrm>
            <a:off x="3902750" y="4238149"/>
            <a:ext cx="303014" cy="37873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ctr">
              <a:lnSpc>
                <a:spcPts val="3800"/>
              </a:lnSpc>
              <a:buNone/>
            </a:pPr>
            <a:r>
              <a:rPr lang="en-US" sz="235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3</a:t>
            </a:r>
            <a:endParaRPr lang="en-US" sz="2350" dirty="0"/>
          </a:p>
        </p:txBody>
      </p:sp>
      <p:sp>
        <p:nvSpPr>
          <p:cNvPr id="13" name="Text 8"/>
          <p:cNvSpPr/>
          <p:nvPr/>
        </p:nvSpPr>
        <p:spPr>
          <a:xfrm>
            <a:off x="7497842" y="4259223"/>
            <a:ext cx="1649611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Ethical Values</a:t>
            </a:r>
            <a:endParaRPr lang="en-US" sz="2100" dirty="0"/>
          </a:p>
        </p:txBody>
      </p:sp>
      <p:sp>
        <p:nvSpPr>
          <p:cNvPr id="14" name="Text 9"/>
          <p:cNvSpPr/>
          <p:nvPr/>
        </p:nvSpPr>
        <p:spPr>
          <a:xfrm>
            <a:off x="793790" y="5053608"/>
            <a:ext cx="13042821" cy="68961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Reasons behind irresponsible corporate behavior include market pressure for short-term profits, leading to unethical decisions and disregard for long-term social and environmental consequences.</a:t>
            </a:r>
            <a:endParaRPr lang="en-US" sz="1650" dirty="0"/>
          </a:p>
        </p:txBody>
      </p:sp>
      <p:sp>
        <p:nvSpPr>
          <p:cNvPr id="15" name="Text 10"/>
          <p:cNvSpPr/>
          <p:nvPr/>
        </p:nvSpPr>
        <p:spPr>
          <a:xfrm>
            <a:off x="793790" y="5985629"/>
            <a:ext cx="13042821" cy="68961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Factors influencing unethical decisions involve lack of transparency, weak regulatory frameworks, and inadequate enforcement, creating opportunities for corporate misconduct.</a:t>
            </a:r>
            <a:endParaRPr lang="en-US" sz="1650" dirty="0"/>
          </a:p>
        </p:txBody>
      </p:sp>
      <p:sp>
        <p:nvSpPr>
          <p:cNvPr id="16" name="Text 11"/>
          <p:cNvSpPr/>
          <p:nvPr/>
        </p:nvSpPr>
        <p:spPr>
          <a:xfrm>
            <a:off x="793790" y="6917650"/>
            <a:ext cx="13042821" cy="68961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Market pressure often conflicts with ethical values, requiring MNEs to prioritize integrity and accountability to avoid reputational damage and ensure sustainable operations.</a:t>
            </a:r>
            <a:endParaRPr lang="en-US" sz="1650" dirty="0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BA5DD09F-B165-2718-1FC2-55339A2EFEFD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0" descr="preencoded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4630400" cy="2693551"/>
          </a:xfrm>
          <a:prstGeom prst="rect">
            <a:avLst/>
          </a:prstGeom>
        </p:spPr>
      </p:pic>
      <p:sp>
        <p:nvSpPr>
          <p:cNvPr id="3" name="Text 0"/>
          <p:cNvSpPr/>
          <p:nvPr/>
        </p:nvSpPr>
        <p:spPr>
          <a:xfrm>
            <a:off x="793790" y="3491389"/>
            <a:ext cx="8826698" cy="673418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>
              <a:lnSpc>
                <a:spcPts val="5300"/>
              </a:lnSpc>
              <a:buNone/>
            </a:pPr>
            <a:r>
              <a:rPr lang="en-US" sz="4200" kern="0" spc="-127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Solutions for Enhancing CSR in MNEs</a:t>
            </a:r>
            <a:endParaRPr lang="en-US" sz="4200" dirty="0"/>
          </a:p>
        </p:txBody>
      </p:sp>
      <p:pic>
        <p:nvPicPr>
          <p:cNvPr id="4" name="Image 1" descr="preencoded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93790" y="4487942"/>
            <a:ext cx="538639" cy="538639"/>
          </a:xfrm>
          <a:prstGeom prst="rect">
            <a:avLst/>
          </a:prstGeom>
        </p:spPr>
      </p:pic>
      <p:sp>
        <p:nvSpPr>
          <p:cNvPr id="5" name="Text 1"/>
          <p:cNvSpPr/>
          <p:nvPr/>
        </p:nvSpPr>
        <p:spPr>
          <a:xfrm>
            <a:off x="793790" y="5241965"/>
            <a:ext cx="2693551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CSR Culture</a:t>
            </a:r>
            <a:endParaRPr lang="en-US" sz="2100" dirty="0"/>
          </a:p>
        </p:txBody>
      </p:sp>
      <p:sp>
        <p:nvSpPr>
          <p:cNvPr id="6" name="Text 2"/>
          <p:cNvSpPr/>
          <p:nvPr/>
        </p:nvSpPr>
        <p:spPr>
          <a:xfrm>
            <a:off x="793790" y="5707737"/>
            <a:ext cx="4132183" cy="137922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l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Build a CSR-supportive organizational culture through training, incentives, and recognition programs that promote ethical behavior and social responsibility.</a:t>
            </a:r>
            <a:endParaRPr lang="en-US" sz="1650" dirty="0"/>
          </a:p>
        </p:txBody>
      </p:sp>
      <p:pic>
        <p:nvPicPr>
          <p:cNvPr id="7" name="Image 2" descr="preencoded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49108" y="4487942"/>
            <a:ext cx="538639" cy="538639"/>
          </a:xfrm>
          <a:prstGeom prst="rect">
            <a:avLst/>
          </a:prstGeom>
        </p:spPr>
      </p:pic>
      <p:sp>
        <p:nvSpPr>
          <p:cNvPr id="8" name="Text 3"/>
          <p:cNvSpPr/>
          <p:nvPr/>
        </p:nvSpPr>
        <p:spPr>
          <a:xfrm>
            <a:off x="5249108" y="5241965"/>
            <a:ext cx="2693551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Transparency</a:t>
            </a:r>
            <a:endParaRPr lang="en-US" sz="2100" dirty="0"/>
          </a:p>
        </p:txBody>
      </p:sp>
      <p:sp>
        <p:nvSpPr>
          <p:cNvPr id="9" name="Text 4"/>
          <p:cNvSpPr/>
          <p:nvPr/>
        </p:nvSpPr>
        <p:spPr>
          <a:xfrm>
            <a:off x="5249108" y="5707737"/>
            <a:ext cx="4132183" cy="1724025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l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Increase transparency and accountability by disclosing CSR performance, engaging stakeholders, and establishing independent monitoring mechanisms to ensure responsible practices.</a:t>
            </a:r>
            <a:endParaRPr lang="en-US" sz="1650" dirty="0"/>
          </a:p>
        </p:txBody>
      </p:sp>
      <p:pic>
        <p:nvPicPr>
          <p:cNvPr id="10" name="Image 3" descr="preencoded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704427" y="4487942"/>
            <a:ext cx="538639" cy="538639"/>
          </a:xfrm>
          <a:prstGeom prst="rect">
            <a:avLst/>
          </a:prstGeom>
        </p:spPr>
      </p:pic>
      <p:sp>
        <p:nvSpPr>
          <p:cNvPr id="11" name="Text 5"/>
          <p:cNvSpPr/>
          <p:nvPr/>
        </p:nvSpPr>
        <p:spPr>
          <a:xfrm>
            <a:off x="9704427" y="5241965"/>
            <a:ext cx="2693551" cy="336590"/>
          </a:xfrm>
          <a:prstGeom prst="rect">
            <a:avLst/>
          </a:prstGeom>
          <a:noFill/>
          <a:ln/>
        </p:spPr>
        <p:txBody>
          <a:bodyPr wrap="none" lIns="0" tIns="0" rIns="0" bIns="0" rtlCol="0" anchor="t"/>
          <a:lstStyle/>
          <a:p>
            <a:pPr marL="0" indent="0" algn="l">
              <a:lnSpc>
                <a:spcPts val="2650"/>
              </a:lnSpc>
              <a:buNone/>
            </a:pPr>
            <a:r>
              <a:rPr lang="en-US" sz="2100" kern="0" spc="-64" dirty="0">
                <a:solidFill>
                  <a:srgbClr val="2B2E3C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CSR Models</a:t>
            </a:r>
            <a:endParaRPr lang="en-US" sz="2100" dirty="0"/>
          </a:p>
        </p:txBody>
      </p:sp>
      <p:sp>
        <p:nvSpPr>
          <p:cNvPr id="12" name="Text 6"/>
          <p:cNvSpPr/>
          <p:nvPr/>
        </p:nvSpPr>
        <p:spPr>
          <a:xfrm>
            <a:off x="9704427" y="5707737"/>
            <a:ext cx="4132183" cy="1724025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l">
              <a:lnSpc>
                <a:spcPts val="2700"/>
              </a:lnSpc>
              <a:buNone/>
            </a:pPr>
            <a:r>
              <a:rPr lang="en-US" sz="1650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Implement successful CSR models and initiatives, such as sustainable supply chains, community partnerships, and environmental conservation projects, to create positive social impact.</a:t>
            </a:r>
            <a:endParaRPr lang="en-US" sz="1650" dirty="0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4EC9BCD9-1EC4-7533-C980-686A3B56CB36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 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0"/>
          <p:cNvSpPr/>
          <p:nvPr/>
        </p:nvSpPr>
        <p:spPr>
          <a:xfrm>
            <a:off x="4690481" y="3460239"/>
            <a:ext cx="7556421" cy="2126337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>
              <a:lnSpc>
                <a:spcPts val="5550"/>
              </a:lnSpc>
              <a:buNone/>
            </a:pPr>
            <a:r>
              <a:rPr lang="en-US" sz="7200" kern="0" spc="-134" dirty="0">
                <a:solidFill>
                  <a:srgbClr val="2C3F42"/>
                </a:solidFill>
                <a:latin typeface="Bitter Medium" pitchFamily="34" charset="0"/>
                <a:ea typeface="Bitter Medium" pitchFamily="34" charset="-122"/>
                <a:cs typeface="Bitter Medium" pitchFamily="34" charset="-120"/>
              </a:rPr>
              <a:t>Conclusion</a:t>
            </a:r>
            <a:endParaRPr lang="en-US" sz="7200" dirty="0"/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675A766B-ED37-9396-CF4D-5967D075D090}"/>
              </a:ext>
            </a:extLst>
          </p:cNvPr>
          <p:cNvCxnSpPr/>
          <p:nvPr/>
        </p:nvCxnSpPr>
        <p:spPr>
          <a:xfrm flipH="1">
            <a:off x="2686050" y="4523408"/>
            <a:ext cx="9258300" cy="0"/>
          </a:xfrm>
          <a:prstGeom prst="line">
            <a:avLst/>
          </a:prstGeom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2" name="Rectangle 1">
            <a:extLst>
              <a:ext uri="{FF2B5EF4-FFF2-40B4-BE49-F238E27FC236}">
                <a16:creationId xmlns:a16="http://schemas.microsoft.com/office/drawing/2014/main" id="{17B5C534-2DDC-905A-83BF-E5413F2C09AF}"/>
              </a:ext>
            </a:extLst>
          </p:cNvPr>
          <p:cNvSpPr/>
          <p:nvPr/>
        </p:nvSpPr>
        <p:spPr>
          <a:xfrm>
            <a:off x="12707302" y="7701566"/>
            <a:ext cx="1923098" cy="528034"/>
          </a:xfrm>
          <a:prstGeom prst="rect">
            <a:avLst/>
          </a:prstGeom>
          <a:solidFill>
            <a:srgbClr val="FFF8F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Text 2">
            <a:extLst>
              <a:ext uri="{FF2B5EF4-FFF2-40B4-BE49-F238E27FC236}">
                <a16:creationId xmlns:a16="http://schemas.microsoft.com/office/drawing/2014/main" id="{60E73660-1D4C-F58B-497B-80FB5D93736B}"/>
              </a:ext>
            </a:extLst>
          </p:cNvPr>
          <p:cNvSpPr/>
          <p:nvPr/>
        </p:nvSpPr>
        <p:spPr>
          <a:xfrm>
            <a:off x="2236224" y="5826510"/>
            <a:ext cx="9612340" cy="1379220"/>
          </a:xfrm>
          <a:prstGeom prst="rect">
            <a:avLst/>
          </a:prstGeom>
          <a:noFill/>
          <a:ln/>
        </p:spPr>
        <p:txBody>
          <a:bodyPr wrap="square" lIns="0" tIns="0" rIns="0" bIns="0" rtlCol="0" anchor="t"/>
          <a:lstStyle/>
          <a:p>
            <a:pPr marL="0" indent="0" algn="ctr">
              <a:lnSpc>
                <a:spcPts val="2700"/>
              </a:lnSpc>
              <a:buNone/>
            </a:pPr>
            <a:r>
              <a:rPr lang="en-US" sz="1650" b="1" kern="0" spc="-34" dirty="0">
                <a:solidFill>
                  <a:srgbClr val="2B2E3C"/>
                </a:solidFill>
                <a:latin typeface="Open Sans" pitchFamily="34" charset="0"/>
                <a:ea typeface="Open Sans" pitchFamily="34" charset="-122"/>
                <a:cs typeface="Open Sans" pitchFamily="34" charset="-120"/>
              </a:rPr>
              <a:t>Mona , Kholod, Layan, Munirah</a:t>
            </a:r>
            <a:endParaRPr lang="en-US" sz="1650" b="1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116</TotalTime>
  <Words>617</Words>
  <Application>Microsoft Office PowerPoint</Application>
  <PresentationFormat>Custom</PresentationFormat>
  <Paragraphs>88</Paragraphs>
  <Slides>10</Slides>
  <Notes>10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5" baseType="lpstr">
      <vt:lpstr>Open Sans</vt:lpstr>
      <vt:lpstr>Wingdings</vt:lpstr>
      <vt:lpstr>Bitter Medium</vt:lpstr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PptxGenJS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PptxGenJS Presentation</dc:title>
  <dc:subject>PptxGenJS Presentation</dc:subject>
  <dc:creator>PptxGenJS</dc:creator>
  <cp:lastModifiedBy>Aljedaie, Munirah [NN-SA]</cp:lastModifiedBy>
  <cp:revision>7</cp:revision>
  <dcterms:created xsi:type="dcterms:W3CDTF">2025-03-08T22:04:27Z</dcterms:created>
  <dcterms:modified xsi:type="dcterms:W3CDTF">2025-03-10T08:30:06Z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SIP_Label_0008d3e4-f847-4182-a1fb-fb9d345a0f05_Enabled">
    <vt:lpwstr>true</vt:lpwstr>
  </property>
  <property fmtid="{D5CDD505-2E9C-101B-9397-08002B2CF9AE}" pid="3" name="MSIP_Label_0008d3e4-f847-4182-a1fb-fb9d345a0f05_SetDate">
    <vt:lpwstr>2025-03-10T08:16:23Z</vt:lpwstr>
  </property>
  <property fmtid="{D5CDD505-2E9C-101B-9397-08002B2CF9AE}" pid="4" name="MSIP_Label_0008d3e4-f847-4182-a1fb-fb9d345a0f05_Method">
    <vt:lpwstr>Privileged</vt:lpwstr>
  </property>
  <property fmtid="{D5CDD505-2E9C-101B-9397-08002B2CF9AE}" pid="5" name="MSIP_Label_0008d3e4-f847-4182-a1fb-fb9d345a0f05_Name">
    <vt:lpwstr>0008d3e4-f847-4182-a1fb-fb9d345a0f05</vt:lpwstr>
  </property>
  <property fmtid="{D5CDD505-2E9C-101B-9397-08002B2CF9AE}" pid="6" name="MSIP_Label_0008d3e4-f847-4182-a1fb-fb9d345a0f05_SiteId">
    <vt:lpwstr>8d088ff8-7e52-4d0f-8187-dcd9ca37815a</vt:lpwstr>
  </property>
  <property fmtid="{D5CDD505-2E9C-101B-9397-08002B2CF9AE}" pid="7" name="MSIP_Label_0008d3e4-f847-4182-a1fb-fb9d345a0f05_ActionId">
    <vt:lpwstr>cfe2a90e-ecad-446c-8729-a0ea36ea59dc</vt:lpwstr>
  </property>
  <property fmtid="{D5CDD505-2E9C-101B-9397-08002B2CF9AE}" pid="8" name="MSIP_Label_0008d3e4-f847-4182-a1fb-fb9d345a0f05_ContentBits">
    <vt:lpwstr>0</vt:lpwstr>
  </property>
  <property fmtid="{D5CDD505-2E9C-101B-9397-08002B2CF9AE}" pid="9" name="MSIP_Label_0008d3e4-f847-4182-a1fb-fb9d345a0f05_Tag">
    <vt:lpwstr>10, 0, 1, 1</vt:lpwstr>
  </property>
</Properties>
</file>