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fntdata" ContentType="application/x-fontdata"/>
  <Default Extension="xlsx" ContentType="application/vnd.openxmlformats-officedocument.spreadsheetml.sheet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Masters/slideMaster8.xml" ContentType="application/vnd.openxmlformats-officedocument.presentationml.slideMaster+xml"/>
  <Override PartName="/ppt/slideMasters/slideMaster9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theme/theme3.xml" ContentType="application/vnd.openxmlformats-officedocument.theme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theme/theme4.xml" ContentType="application/vnd.openxmlformats-officedocument.theme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5.xml" ContentType="application/vnd.openxmlformats-officedocument.theme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6.xml" ContentType="application/vnd.openxmlformats-officedocument.theme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theme/theme7.xml" ContentType="application/vnd.openxmlformats-officedocument.theme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8.xml" ContentType="application/vnd.openxmlformats-officedocument.theme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theme/theme9.xml" ContentType="application/vnd.openxmlformats-officedocument.theme+xml"/>
  <Override PartName="/ppt/theme/theme10.xml" ContentType="application/vnd.openxmlformats-officedocument.theme+xml"/>
  <Override PartName="/ppt/theme/theme11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theme/themeOverride1.xml" ContentType="application/vnd.openxmlformats-officedocument.themeOverride+xml"/>
  <Override PartName="/ppt/notesSlides/notesSlide3.xml" ContentType="application/vnd.openxmlformats-officedocument.presentationml.notesSlide+xml"/>
  <Override PartName="/ppt/charts/chart2.xml" ContentType="application/vnd.openxmlformats-officedocument.drawingml.chart+xml"/>
  <Override PartName="/ppt/charts/style2.xml" ContentType="application/vnd.ms-office.chartstyle+xml"/>
  <Override PartName="/ppt/charts/colors2.xml" ContentType="application/vnd.ms-office.chartcolorstyle+xml"/>
  <Override PartName="/ppt/charts/chart3.xml" ContentType="application/vnd.openxmlformats-officedocument.drawingml.chart+xml"/>
  <Override PartName="/ppt/charts/style3.xml" ContentType="application/vnd.ms-office.chartstyle+xml"/>
  <Override PartName="/ppt/charts/colors3.xml" ContentType="application/vnd.ms-office.chartcolorstyle+xml"/>
  <Override PartName="/ppt/charts/chart4.xml" ContentType="application/vnd.openxmlformats-officedocument.drawingml.chart+xml"/>
  <Override PartName="/ppt/charts/style4.xml" ContentType="application/vnd.ms-office.chartstyle+xml"/>
  <Override PartName="/ppt/charts/colors4.xml" ContentType="application/vnd.ms-office.chartcolorstyle+xml"/>
  <Override PartName="/ppt/notesSlides/notesSlide4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charts/chart5.xml" ContentType="application/vnd.openxmlformats-officedocument.drawingml.chart+xml"/>
  <Override PartName="/ppt/charts/style5.xml" ContentType="application/vnd.ms-office.chartstyle+xml"/>
  <Override PartName="/ppt/charts/colors5.xml" ContentType="application/vnd.ms-office.chartcolorstyle+xml"/>
  <Override PartName="/ppt/charts/chart6.xml" ContentType="application/vnd.openxmlformats-officedocument.drawingml.chart+xml"/>
  <Override PartName="/ppt/charts/style6.xml" ContentType="application/vnd.ms-office.chartstyle+xml"/>
  <Override PartName="/ppt/charts/colors6.xml" ContentType="application/vnd.ms-office.chartcolorstyle+xml"/>
  <Override PartName="/ppt/charts/chart7.xml" ContentType="application/vnd.openxmlformats-officedocument.drawingml.chart+xml"/>
  <Override PartName="/ppt/charts/style7.xml" ContentType="application/vnd.ms-office.chartstyle+xml"/>
  <Override PartName="/ppt/charts/colors7.xml" ContentType="application/vnd.ms-office.chartcolorstyl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 autoCompressPictures="0">
  <p:sldMasterIdLst>
    <p:sldMasterId id="2147483651" r:id="rId4"/>
    <p:sldMasterId id="2147483648" r:id="rId5"/>
    <p:sldMasterId id="2147483654" r:id="rId6"/>
    <p:sldMasterId id="2147483663" r:id="rId7"/>
    <p:sldMasterId id="2147483657" r:id="rId8"/>
    <p:sldMasterId id="2147483660" r:id="rId9"/>
    <p:sldMasterId id="2147483666" r:id="rId10"/>
    <p:sldMasterId id="2147483669" r:id="rId11"/>
    <p:sldMasterId id="2147483672" r:id="rId12"/>
  </p:sldMasterIdLst>
  <p:notesMasterIdLst>
    <p:notesMasterId r:id="rId23"/>
  </p:notesMasterIdLst>
  <p:handoutMasterIdLst>
    <p:handoutMasterId r:id="rId24"/>
  </p:handoutMasterIdLst>
  <p:sldIdLst>
    <p:sldId id="256" r:id="rId13"/>
    <p:sldId id="697" r:id="rId14"/>
    <p:sldId id="292" r:id="rId15"/>
    <p:sldId id="2147479354" r:id="rId16"/>
    <p:sldId id="310" r:id="rId17"/>
    <p:sldId id="8596" r:id="rId18"/>
    <p:sldId id="2147479351" r:id="rId19"/>
    <p:sldId id="2147479353" r:id="rId20"/>
    <p:sldId id="2147479350" r:id="rId21"/>
    <p:sldId id="2147479320" r:id="rId22"/>
  </p:sldIdLst>
  <p:sldSz cx="12192000" cy="6858000"/>
  <p:notesSz cx="6797675" cy="9926638"/>
  <p:embeddedFontLst>
    <p:embeddedFont>
      <p:font typeface="NSimSun" panose="02010609030101010101" pitchFamily="49" charset="-122"/>
      <p:regular r:id="rId25"/>
    </p:embeddedFont>
    <p:embeddedFont>
      <p:font typeface="Bahnschrift" panose="020B0502040204020203" pitchFamily="34" charset="0"/>
      <p:regular r:id="rId26"/>
      <p:bold r:id="rId27"/>
    </p:embeddedFont>
    <p:embeddedFont>
      <p:font typeface="Bahnschrift Condensed" panose="020B0502040204020203" pitchFamily="34" charset="0"/>
      <p:regular r:id="rId28"/>
      <p:bold r:id="rId29"/>
    </p:embeddedFont>
    <p:embeddedFont>
      <p:font typeface="Bahnschrift Light" panose="020B0502040204020203" pitchFamily="34" charset="0"/>
      <p:regular r:id="rId30"/>
    </p:embeddedFont>
    <p:embeddedFont>
      <p:font typeface="Bahnschrift SemiBold" panose="020B0502040204020203" pitchFamily="34" charset="0"/>
      <p:bold r:id="rId31"/>
    </p:embeddedFont>
    <p:embeddedFont>
      <p:font typeface="Calibri" panose="020F0502020204030204" pitchFamily="34" charset="0"/>
      <p:regular r:id="rId32"/>
      <p:bold r:id="rId33"/>
      <p:italic r:id="rId34"/>
      <p:boldItalic r:id="rId35"/>
    </p:embeddedFont>
    <p:embeddedFont>
      <p:font typeface="Dubai" panose="020B0503030403030204" pitchFamily="34" charset="-78"/>
      <p:regular r:id="rId36"/>
      <p:bold r:id="rId37"/>
    </p:embeddedFont>
    <p:embeddedFont>
      <p:font typeface="GE SS Two Bold" panose="020B0604020202020204" charset="-78"/>
      <p:bold r:id="rId38"/>
    </p:embeddedFont>
    <p:embeddedFont>
      <p:font typeface="GE SS Two Light" panose="020B0604020202020204" charset="-78"/>
      <p:regular r:id="rId39"/>
    </p:embeddedFont>
    <p:embeddedFont>
      <p:font typeface="GE SS Two Medium" panose="020B0604020202020204" charset="-78"/>
      <p:regular r:id="rId40"/>
    </p:embeddedFont>
    <p:embeddedFont>
      <p:font typeface="Hacen Casablanca" panose="020B0604020202020204" charset="-78"/>
      <p:regular r:id="rId41"/>
    </p:embeddedFont>
    <p:embeddedFont>
      <p:font typeface="Sakkal Majalla" panose="02000000000000000000" pitchFamily="2" charset="-78"/>
      <p:regular r:id="rId42"/>
      <p:bold r:id="rId43"/>
    </p:embeddedFont>
  </p:embeddedFont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5EC4B2"/>
    <a:srgbClr val="114E7A"/>
    <a:srgbClr val="0EAC91"/>
    <a:srgbClr val="00A88B"/>
    <a:srgbClr val="4E8BB6"/>
    <a:srgbClr val="DEEBF7"/>
    <a:srgbClr val="B2BFD5"/>
    <a:srgbClr val="CFD5D8"/>
    <a:srgbClr val="00B0F0"/>
    <a:srgbClr val="5F9DF7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F5AB1C69-6EDB-4FF4-983F-18BD219EF322}" styleName="نمط متوسط 2 - تمييز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69C7853C-536D-4A76-A0AE-DD22124D55A5}" styleName="نمط ذو نسُق 1 - تمييز 3">
    <a:tblBg>
      <a:fillRef idx="2">
        <a:schemeClr val="accent3"/>
      </a:fillRef>
      <a:effectRef idx="1">
        <a:schemeClr val="accent3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Ref idx="1">
              <a:schemeClr val="accent3"/>
            </a:lnRef>
          </a:insideH>
          <a:insideV>
            <a:lnRef idx="1">
              <a:schemeClr val="accent3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3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</a:tcBdr>
        <a:fill>
          <a:solidFill>
            <a:schemeClr val="accent3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Ref idx="1">
              <a:schemeClr val="accent3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3"/>
            </a:lnRef>
          </a:left>
          <a:right>
            <a:lnRef idx="2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Ref idx="1">
              <a:schemeClr val="accent3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2">
              <a:schemeClr val="accent3"/>
            </a:lnRef>
          </a:top>
          <a:bottom>
            <a:lnRef idx="2">
              <a:schemeClr val="accent3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3"/>
          </a:solidFill>
        </a:fill>
      </a:tcStyle>
    </a:firstRow>
  </a:tblStyle>
  <a:tblStyle styleId="{0505E3EF-67EA-436B-97B2-0124C06EBD24}" styleName="نمط متوسط 4 - تمييز 3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3"/>
              </a:solidFill>
            </a:ln>
          </a:left>
          <a:right>
            <a:ln w="12700" cmpd="sng">
              <a:solidFill>
                <a:schemeClr val="accent3"/>
              </a:solidFill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 w="12700" cmpd="sng">
              <a:solidFill>
                <a:schemeClr val="accent3"/>
              </a:solidFill>
            </a:ln>
          </a:insideH>
          <a:insideV>
            <a:ln w="12700" cmpd="sng">
              <a:solidFill>
                <a:schemeClr val="accent3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3"/>
              </a:solidFill>
            </a:ln>
          </a:top>
        </a:tcBdr>
        <a:fill>
          <a:solidFill>
            <a:schemeClr val="accent3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3">
              <a:tint val="20000"/>
            </a:schemeClr>
          </a:solidFill>
        </a:fill>
      </a:tcStyle>
    </a:firstRow>
  </a:tblStyle>
  <a:tblStyle styleId="{BDBED569-4797-4DF1-A0F4-6AAB3CD982D8}" styleName="نمط فاتح 3 - تمييز 5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5"/>
              </a:solidFill>
            </a:ln>
          </a:left>
          <a:right>
            <a:ln w="12700" cmpd="sng">
              <a:solidFill>
                <a:schemeClr val="accent5"/>
              </a:solidFill>
            </a:ln>
          </a:right>
          <a:top>
            <a:ln w="12700" cmpd="sng">
              <a:solidFill>
                <a:schemeClr val="accent5"/>
              </a:solidFill>
            </a:ln>
          </a:top>
          <a:bottom>
            <a:ln w="12700" cmpd="sng">
              <a:solidFill>
                <a:schemeClr val="accent5"/>
              </a:solidFill>
            </a:ln>
          </a:bottom>
          <a:insideH>
            <a:ln w="12700" cmpd="sng">
              <a:solidFill>
                <a:schemeClr val="accent5"/>
              </a:solidFill>
            </a:ln>
          </a:insideH>
          <a:insideV>
            <a:ln w="12700" cmpd="sng">
              <a:solidFill>
                <a:schemeClr val="accent5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5">
              <a:alpha val="20000"/>
            </a:schemeClr>
          </a:solidFill>
        </a:fill>
      </a:tcStyle>
    </a:band1H>
    <a:band1V>
      <a:tcStyle>
        <a:tcBdr/>
        <a:fill>
          <a:solidFill>
            <a:schemeClr val="accent5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5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5"/>
              </a:solidFill>
            </a:ln>
          </a:bottom>
        </a:tcBdr>
        <a:fill>
          <a:noFill/>
        </a:fill>
      </a:tcStyle>
    </a:firstRow>
  </a:tblStyle>
  <a:tblStyle styleId="{5A111915-BE36-4E01-A7E5-04B1672EAD32}" styleName="نمط فاتح 2 - تمييز 5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</a:tcBdr>
      </a:tcStyle>
    </a:band1H>
    <a:band1V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</a:tcBdr>
      </a:tcStyle>
    </a:band1V>
    <a:band2V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5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5"/>
        </a:fillRef>
      </a:tcStyle>
    </a:firstRow>
  </a:tblStyle>
  <a:tblStyle styleId="{7DF18680-E054-41AD-8BC1-D1AEF772440D}" styleName="نمط متوسط 2 - تمييز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C083E6E3-FA7D-4D7B-A595-EF9225AFEA82}" styleName="نمط فاتح 1 - تمييز 3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3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3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3"/>
              </a:solidFill>
            </a:ln>
          </a:bottom>
        </a:tcBdr>
        <a:fill>
          <a:noFill/>
        </a:fill>
      </a:tcStyle>
    </a:firstRow>
  </a:tblStyle>
  <a:tblStyle styleId="{5FD0F851-EC5A-4D38-B0AD-8093EC10F338}" styleName="نمط فاتح 1 - تمييز 5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5"/>
              </a:solidFill>
            </a:ln>
          </a:top>
          <a:bottom>
            <a:ln w="12700" cmpd="sng">
              <a:solidFill>
                <a:schemeClr val="accent5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5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5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5"/>
              </a:solidFill>
            </a:ln>
          </a:bottom>
        </a:tcBdr>
        <a:fill>
          <a:noFill/>
        </a:fill>
      </a:tcStyle>
    </a:firstRow>
  </a:tblStyle>
  <a:tblStyle styleId="{2D5ABB26-0587-4C30-8999-92F81FD0307C}" styleName="بلا نمط، بلا شبكة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11"/>
    <p:restoredTop sz="96242" autoAdjust="0"/>
  </p:normalViewPr>
  <p:slideViewPr>
    <p:cSldViewPr snapToGrid="0" snapToObjects="1">
      <p:cViewPr varScale="1">
        <p:scale>
          <a:sx n="87" d="100"/>
          <a:sy n="87" d="100"/>
        </p:scale>
        <p:origin x="99" y="348"/>
      </p:cViewPr>
      <p:guideLst/>
    </p:cSldViewPr>
  </p:slideViewPr>
  <p:notesTextViewPr>
    <p:cViewPr>
      <p:scale>
        <a:sx n="3" d="2"/>
        <a:sy n="3" d="2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.xml"/><Relationship Id="rId18" Type="http://schemas.openxmlformats.org/officeDocument/2006/relationships/slide" Target="slides/slide6.xml"/><Relationship Id="rId26" Type="http://schemas.openxmlformats.org/officeDocument/2006/relationships/font" Target="fonts/font2.fntdata"/><Relationship Id="rId39" Type="http://schemas.openxmlformats.org/officeDocument/2006/relationships/font" Target="fonts/font15.fntdata"/><Relationship Id="rId21" Type="http://schemas.openxmlformats.org/officeDocument/2006/relationships/slide" Target="slides/slide9.xml"/><Relationship Id="rId34" Type="http://schemas.openxmlformats.org/officeDocument/2006/relationships/font" Target="fonts/font10.fntdata"/><Relationship Id="rId42" Type="http://schemas.openxmlformats.org/officeDocument/2006/relationships/font" Target="fonts/font18.fntdata"/><Relationship Id="rId47" Type="http://schemas.openxmlformats.org/officeDocument/2006/relationships/tableStyles" Target="tableStyles.xml"/><Relationship Id="rId7" Type="http://schemas.openxmlformats.org/officeDocument/2006/relationships/slideMaster" Target="slideMasters/slideMaster4.xml"/><Relationship Id="rId2" Type="http://schemas.openxmlformats.org/officeDocument/2006/relationships/customXml" Target="../customXml/item2.xml"/><Relationship Id="rId16" Type="http://schemas.openxmlformats.org/officeDocument/2006/relationships/slide" Target="slides/slide4.xml"/><Relationship Id="rId29" Type="http://schemas.openxmlformats.org/officeDocument/2006/relationships/font" Target="fonts/font5.fntdata"/><Relationship Id="rId1" Type="http://schemas.openxmlformats.org/officeDocument/2006/relationships/customXml" Target="../customXml/item1.xml"/><Relationship Id="rId6" Type="http://schemas.openxmlformats.org/officeDocument/2006/relationships/slideMaster" Target="slideMasters/slideMaster3.xml"/><Relationship Id="rId11" Type="http://schemas.openxmlformats.org/officeDocument/2006/relationships/slideMaster" Target="slideMasters/slideMaster8.xml"/><Relationship Id="rId24" Type="http://schemas.openxmlformats.org/officeDocument/2006/relationships/handoutMaster" Target="handoutMasters/handoutMaster1.xml"/><Relationship Id="rId32" Type="http://schemas.openxmlformats.org/officeDocument/2006/relationships/font" Target="fonts/font8.fntdata"/><Relationship Id="rId37" Type="http://schemas.openxmlformats.org/officeDocument/2006/relationships/font" Target="fonts/font13.fntdata"/><Relationship Id="rId40" Type="http://schemas.openxmlformats.org/officeDocument/2006/relationships/font" Target="fonts/font16.fntdata"/><Relationship Id="rId45" Type="http://schemas.openxmlformats.org/officeDocument/2006/relationships/viewProps" Target="viewProps.xml"/><Relationship Id="rId5" Type="http://schemas.openxmlformats.org/officeDocument/2006/relationships/slideMaster" Target="slideMasters/slideMaster2.xml"/><Relationship Id="rId15" Type="http://schemas.openxmlformats.org/officeDocument/2006/relationships/slide" Target="slides/slide3.xml"/><Relationship Id="rId23" Type="http://schemas.openxmlformats.org/officeDocument/2006/relationships/notesMaster" Target="notesMasters/notesMaster1.xml"/><Relationship Id="rId28" Type="http://schemas.openxmlformats.org/officeDocument/2006/relationships/font" Target="fonts/font4.fntdata"/><Relationship Id="rId36" Type="http://schemas.openxmlformats.org/officeDocument/2006/relationships/font" Target="fonts/font12.fntdata"/><Relationship Id="rId10" Type="http://schemas.openxmlformats.org/officeDocument/2006/relationships/slideMaster" Target="slideMasters/slideMaster7.xml"/><Relationship Id="rId19" Type="http://schemas.openxmlformats.org/officeDocument/2006/relationships/slide" Target="slides/slide7.xml"/><Relationship Id="rId31" Type="http://schemas.openxmlformats.org/officeDocument/2006/relationships/font" Target="fonts/font7.fntdata"/><Relationship Id="rId44" Type="http://schemas.openxmlformats.org/officeDocument/2006/relationships/presProps" Target="presProps.xml"/><Relationship Id="rId4" Type="http://schemas.openxmlformats.org/officeDocument/2006/relationships/slideMaster" Target="slideMasters/slideMaster1.xml"/><Relationship Id="rId9" Type="http://schemas.openxmlformats.org/officeDocument/2006/relationships/slideMaster" Target="slideMasters/slideMaster6.xml"/><Relationship Id="rId14" Type="http://schemas.openxmlformats.org/officeDocument/2006/relationships/slide" Target="slides/slide2.xml"/><Relationship Id="rId22" Type="http://schemas.openxmlformats.org/officeDocument/2006/relationships/slide" Target="slides/slide10.xml"/><Relationship Id="rId27" Type="http://schemas.openxmlformats.org/officeDocument/2006/relationships/font" Target="fonts/font3.fntdata"/><Relationship Id="rId30" Type="http://schemas.openxmlformats.org/officeDocument/2006/relationships/font" Target="fonts/font6.fntdata"/><Relationship Id="rId35" Type="http://schemas.openxmlformats.org/officeDocument/2006/relationships/font" Target="fonts/font11.fntdata"/><Relationship Id="rId43" Type="http://schemas.openxmlformats.org/officeDocument/2006/relationships/font" Target="fonts/font19.fntdata"/><Relationship Id="rId8" Type="http://schemas.openxmlformats.org/officeDocument/2006/relationships/slideMaster" Target="slideMasters/slideMaster5.xml"/><Relationship Id="rId3" Type="http://schemas.openxmlformats.org/officeDocument/2006/relationships/customXml" Target="../customXml/item3.xml"/><Relationship Id="rId12" Type="http://schemas.openxmlformats.org/officeDocument/2006/relationships/slideMaster" Target="slideMasters/slideMaster9.xml"/><Relationship Id="rId17" Type="http://schemas.openxmlformats.org/officeDocument/2006/relationships/slide" Target="slides/slide5.xml"/><Relationship Id="rId25" Type="http://schemas.openxmlformats.org/officeDocument/2006/relationships/font" Target="fonts/font1.fntdata"/><Relationship Id="rId33" Type="http://schemas.openxmlformats.org/officeDocument/2006/relationships/font" Target="fonts/font9.fntdata"/><Relationship Id="rId38" Type="http://schemas.openxmlformats.org/officeDocument/2006/relationships/font" Target="fonts/font14.fntdata"/><Relationship Id="rId46" Type="http://schemas.openxmlformats.org/officeDocument/2006/relationships/theme" Target="theme/theme1.xml"/><Relationship Id="rId20" Type="http://schemas.openxmlformats.org/officeDocument/2006/relationships/slide" Target="slides/slide8.xml"/><Relationship Id="rId41" Type="http://schemas.openxmlformats.org/officeDocument/2006/relationships/font" Target="fonts/font17.fntdata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themeOverride" Target="../theme/themeOverride1.xml"/><Relationship Id="rId2" Type="http://schemas.microsoft.com/office/2011/relationships/chartColorStyle" Target="colors1.xml"/><Relationship Id="rId1" Type="http://schemas.microsoft.com/office/2011/relationships/chartStyle" Target="style1.xml"/><Relationship Id="rId4" Type="http://schemas.openxmlformats.org/officeDocument/2006/relationships/package" Target="../embeddings/Microsoft_Excel_Worksheet.xlsx"/></Relationships>
</file>

<file path=ppt/charts/_rels/chart2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1.xlsx"/><Relationship Id="rId2" Type="http://schemas.microsoft.com/office/2011/relationships/chartColorStyle" Target="colors2.xml"/><Relationship Id="rId1" Type="http://schemas.microsoft.com/office/2011/relationships/chartStyle" Target="style2.xml"/></Relationships>
</file>

<file path=ppt/charts/_rels/chart3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2.xlsx"/><Relationship Id="rId2" Type="http://schemas.microsoft.com/office/2011/relationships/chartColorStyle" Target="colors3.xml"/><Relationship Id="rId1" Type="http://schemas.microsoft.com/office/2011/relationships/chartStyle" Target="style3.xml"/></Relationships>
</file>

<file path=ppt/charts/_rels/chart4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3.xlsx"/><Relationship Id="rId2" Type="http://schemas.microsoft.com/office/2011/relationships/chartColorStyle" Target="colors4.xml"/><Relationship Id="rId1" Type="http://schemas.microsoft.com/office/2011/relationships/chartStyle" Target="style4.xml"/></Relationships>
</file>

<file path=ppt/charts/_rels/chart5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ufarid.c\Documents\Billing\Performance%20Billing%202024v.2.xlsx" TargetMode="External"/><Relationship Id="rId2" Type="http://schemas.microsoft.com/office/2011/relationships/chartColorStyle" Target="colors5.xml"/><Relationship Id="rId1" Type="http://schemas.microsoft.com/office/2011/relationships/chartStyle" Target="style5.xml"/></Relationships>
</file>

<file path=ppt/charts/_rels/chart6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ufarid.c\Documents\Reports\Monthly\Copy%20of%20Collection-2022-2023%20Report-Master.xlsx" TargetMode="External"/><Relationship Id="rId2" Type="http://schemas.microsoft.com/office/2011/relationships/chartColorStyle" Target="colors6.xml"/><Relationship Id="rId1" Type="http://schemas.microsoft.com/office/2011/relationships/chartStyle" Target="style6.xml"/></Relationships>
</file>

<file path=ppt/charts/_rels/chart7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ufarid.c\Documents\Reports\Monthly\Copy%20of%20Collection-2022-2023%20Report-Master.xlsx" TargetMode="External"/><Relationship Id="rId2" Type="http://schemas.microsoft.com/office/2011/relationships/chartColorStyle" Target="colors7.xml"/><Relationship Id="rId1" Type="http://schemas.microsoft.com/office/2011/relationships/chartStyle" Target="style7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ar-SA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title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600" b="1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ar-SA"/>
        </a:p>
      </c:txPr>
    </c:title>
    <c:autoTitleDeleted val="0"/>
    <c:plotArea>
      <c:layout/>
      <c:lineChart>
        <c:grouping val="standard"/>
        <c:varyColors val="0"/>
        <c:ser>
          <c:idx val="1"/>
          <c:order val="0"/>
          <c:tx>
            <c:strRef>
              <c:f>ورقة1!$B$15</c:f>
              <c:strCache>
                <c:ptCount val="1"/>
                <c:pt idx="0">
                  <c:v>NRW Direct calculation</c:v>
                </c:pt>
              </c:strCache>
            </c:strRef>
          </c:tx>
          <c:spPr>
            <a:ln w="44450" cap="rnd">
              <a:solidFill>
                <a:schemeClr val="accent2"/>
              </a:solidFill>
              <a:round/>
            </a:ln>
            <a:effectLst/>
          </c:spPr>
          <c:marker>
            <c:symbol val="none"/>
          </c:marker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100" b="1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ar-SA"/>
              </a:p>
            </c:txPr>
            <c:dLblPos val="t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errBars>
            <c:errDir val="y"/>
            <c:errBarType val="both"/>
            <c:errValType val="stdErr"/>
            <c:noEndCap val="0"/>
            <c:spPr>
              <a:noFill/>
              <a:ln w="9525" cap="flat" cmpd="sng" algn="ctr">
                <a:solidFill>
                  <a:schemeClr val="tx1">
                    <a:lumMod val="65000"/>
                    <a:lumOff val="35000"/>
                  </a:schemeClr>
                </a:solidFill>
                <a:round/>
              </a:ln>
              <a:effectLst/>
            </c:spPr>
          </c:errBars>
          <c:cat>
            <c:strRef>
              <c:f>ورقة1!$C$14:$N$14</c:f>
              <c:strCache>
                <c:ptCount val="12"/>
                <c:pt idx="0">
                  <c:v>Jan</c:v>
                </c:pt>
                <c:pt idx="1">
                  <c:v>Feb</c:v>
                </c:pt>
                <c:pt idx="2">
                  <c:v>Mar</c:v>
                </c:pt>
                <c:pt idx="3">
                  <c:v>Apr</c:v>
                </c:pt>
                <c:pt idx="4">
                  <c:v>May</c:v>
                </c:pt>
                <c:pt idx="5">
                  <c:v>Jun</c:v>
                </c:pt>
                <c:pt idx="6">
                  <c:v>Jul</c:v>
                </c:pt>
                <c:pt idx="7">
                  <c:v>Aug</c:v>
                </c:pt>
                <c:pt idx="8">
                  <c:v>Sep</c:v>
                </c:pt>
                <c:pt idx="9">
                  <c:v>Oct</c:v>
                </c:pt>
                <c:pt idx="10">
                  <c:v>Nov</c:v>
                </c:pt>
                <c:pt idx="11">
                  <c:v>Dec</c:v>
                </c:pt>
              </c:strCache>
            </c:strRef>
          </c:cat>
          <c:val>
            <c:numRef>
              <c:f>ورقة1!$C$15:$N$15</c:f>
              <c:numCache>
                <c:formatCode>0.00%</c:formatCode>
                <c:ptCount val="12"/>
                <c:pt idx="0">
                  <c:v>0.35199999999999998</c:v>
                </c:pt>
                <c:pt idx="1">
                  <c:v>0.29899999999999999</c:v>
                </c:pt>
                <c:pt idx="2">
                  <c:v>0.28499999999999998</c:v>
                </c:pt>
                <c:pt idx="3">
                  <c:v>0.28499999999999998</c:v>
                </c:pt>
                <c:pt idx="4">
                  <c:v>0.315</c:v>
                </c:pt>
                <c:pt idx="5">
                  <c:v>0.29399999999999998</c:v>
                </c:pt>
                <c:pt idx="6">
                  <c:v>0.28499999999999998</c:v>
                </c:pt>
                <c:pt idx="7">
                  <c:v>0.25600000000000001</c:v>
                </c:pt>
                <c:pt idx="8">
                  <c:v>0.30399999999999999</c:v>
                </c:pt>
                <c:pt idx="9">
                  <c:v>0.312</c:v>
                </c:pt>
                <c:pt idx="10">
                  <c:v>0.30199999999999999</c:v>
                </c:pt>
                <c:pt idx="11">
                  <c:v>0.29499999999999998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D-25BB-4841-B4B2-CBB8FAD7E8DF}"/>
            </c:ext>
          </c:extLst>
        </c:ser>
        <c:dLbls>
          <c:dLblPos val="t"/>
          <c:showLegendKey val="0"/>
          <c:showVal val="1"/>
          <c:showCatName val="0"/>
          <c:showSerName val="0"/>
          <c:showPercent val="0"/>
          <c:showBubbleSize val="0"/>
        </c:dLbls>
        <c:smooth val="0"/>
        <c:axId val="534921936"/>
        <c:axId val="534923248"/>
      </c:lineChart>
      <c:catAx>
        <c:axId val="534921936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ar-SA"/>
          </a:p>
        </c:txPr>
        <c:crossAx val="534923248"/>
        <c:crosses val="autoZero"/>
        <c:auto val="1"/>
        <c:lblAlgn val="ctr"/>
        <c:lblOffset val="100"/>
        <c:noMultiLvlLbl val="0"/>
      </c:catAx>
      <c:valAx>
        <c:axId val="534923248"/>
        <c:scaling>
          <c:orientation val="minMax"/>
          <c:min val="0.15000000000000002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0.00%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ar-SA"/>
          </a:p>
        </c:txPr>
        <c:crossAx val="534921936"/>
        <c:crosses val="autoZero"/>
        <c:crossBetween val="between"/>
        <c:minorUnit val="2.0000000000000004E-2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ar-SA"/>
    </a:p>
  </c:txPr>
  <c:externalData r:id="rId4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ar-SA"/>
  <c:roundedCorners val="0"/>
  <mc:AlternateContent xmlns:mc="http://schemas.openxmlformats.org/markup-compatibility/2006">
    <mc:Choice xmlns:c14="http://schemas.microsoft.com/office/drawing/2007/8/2/chart" Requires="c14">
      <c14:style val="103"/>
    </mc:Choice>
    <mc:Fallback>
      <c:style val="3"/>
    </mc:Fallback>
  </mc:AlternateContent>
  <c:chart>
    <c:autoTitleDeleted val="1"/>
    <c:plotArea>
      <c:layout/>
      <c:pieChart>
        <c:varyColors val="1"/>
        <c:ser>
          <c:idx val="0"/>
          <c:order val="0"/>
          <c:spPr>
            <a:solidFill>
              <a:srgbClr val="114E7A"/>
            </a:solidFill>
          </c:spPr>
          <c:dPt>
            <c:idx val="0"/>
            <c:bubble3D val="0"/>
            <c:spPr>
              <a:solidFill>
                <a:srgbClr val="96968C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1-C4D1-4196-A052-6EF4B73A2ACD}"/>
              </c:ext>
            </c:extLst>
          </c:dPt>
          <c:dPt>
            <c:idx val="1"/>
            <c:bubble3D val="0"/>
            <c:spPr>
              <a:solidFill>
                <a:srgbClr val="114E7A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3-C4D1-4196-A052-6EF4B73A2ACD}"/>
              </c:ext>
            </c:extLst>
          </c:dPt>
          <c:dLbls>
            <c:dLbl>
              <c:idx val="0"/>
              <c:layout>
                <c:manualLayout>
                  <c:x val="0.15381643468484102"/>
                  <c:y val="-2.7862530685431003E-3"/>
                </c:manualLayout>
              </c:layout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1-C4D1-4196-A052-6EF4B73A2ACD}"/>
                </c:ext>
              </c:extLst>
            </c:dLbl>
            <c:dLbl>
              <c:idx val="1"/>
              <c:layout>
                <c:manualLayout>
                  <c:x val="1.2814023439157088E-2"/>
                  <c:y val="-0.22925091483978477"/>
                </c:manualLayout>
              </c:layout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1050" b="0" i="0" u="none" strike="noStrike" kern="1200" baseline="0">
                      <a:solidFill>
                        <a:schemeClr val="bg1"/>
                      </a:solidFill>
                      <a:latin typeface="+mn-lt"/>
                      <a:ea typeface="+mn-ea"/>
                      <a:cs typeface="+mn-cs"/>
                    </a:defRPr>
                  </a:pPr>
                  <a:endParaRPr lang="ar-SA"/>
                </a:p>
              </c:txPr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3-C4D1-4196-A052-6EF4B73A2ACD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05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ar-SA"/>
              </a:p>
            </c:txPr>
            <c:dLblPos val="bestFit"/>
            <c:showLegendKey val="0"/>
            <c:showVal val="1"/>
            <c:showCatName val="0"/>
            <c:showSerName val="0"/>
            <c:showPercent val="0"/>
            <c:showBubbleSize val="0"/>
            <c:showLeaderLines val="1"/>
            <c:leaderLines>
              <c:spPr>
                <a:ln w="9525" cap="flat" cmpd="sng" algn="ctr">
                  <a:solidFill>
                    <a:schemeClr val="tx1">
                      <a:lumMod val="35000"/>
                      <a:lumOff val="65000"/>
                    </a:schemeClr>
                  </a:solidFill>
                  <a:round/>
                </a:ln>
                <a:effectLst/>
              </c:spPr>
            </c:leaderLines>
            <c:extLst>
              <c:ext xmlns:c15="http://schemas.microsoft.com/office/drawing/2012/chart" uri="{CE6537A1-D6FC-4f65-9D91-7224C49458BB}"/>
            </c:extLst>
          </c:dLbls>
          <c:cat>
            <c:strRef>
              <c:f>(ورقة1!$A$41,ورقة1!$D$41)</c:f>
              <c:strCache>
                <c:ptCount val="2"/>
                <c:pt idx="0">
                  <c:v>كفاءة استغلال المحطات </c:v>
                </c:pt>
                <c:pt idx="1">
                  <c:v>الغير مستخدمة</c:v>
                </c:pt>
              </c:strCache>
            </c:strRef>
          </c:cat>
          <c:val>
            <c:numRef>
              <c:f>ورقة1!$B$41:$C$41</c:f>
              <c:numCache>
                <c:formatCode>General</c:formatCode>
                <c:ptCount val="2"/>
                <c:pt idx="0" formatCode="0%">
                  <c:v>1.0900000000000001</c:v>
                </c:pt>
                <c:pt idx="1">
                  <c:v>100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4-C4D1-4196-A052-6EF4B73A2ACD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0"/>
      </c:pieChart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 rtl="0">
            <a:defRPr sz="105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GE SS Two Medium" panose="020A0503020102020204" pitchFamily="18" charset="-78"/>
              <a:ea typeface="GE SS Two Medium" panose="020A0503020102020204" pitchFamily="18" charset="-78"/>
              <a:cs typeface="GE SS Two Medium" panose="020A0503020102020204" pitchFamily="18" charset="-78"/>
            </a:defRPr>
          </a:pPr>
          <a:endParaRPr lang="ar-SA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ar-SA"/>
    </a:p>
  </c:txPr>
  <c:externalData r:id="rId3">
    <c:autoUpdate val="0"/>
  </c:externalData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ar-SA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pieChart>
        <c:varyColors val="1"/>
        <c:ser>
          <c:idx val="0"/>
          <c:order val="0"/>
          <c:tx>
            <c:strRef>
              <c:f>ورقة1!$A$42</c:f>
              <c:strCache>
                <c:ptCount val="1"/>
                <c:pt idx="0">
                  <c:v>نسبة المياة الثلاثية </c:v>
                </c:pt>
              </c:strCache>
            </c:strRef>
          </c:tx>
          <c:dPt>
            <c:idx val="0"/>
            <c:bubble3D val="0"/>
            <c:spPr>
              <a:solidFill>
                <a:srgbClr val="114E7A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1-279F-4D4B-9547-E7040A8D1EA0}"/>
              </c:ext>
            </c:extLst>
          </c:dPt>
          <c:dPt>
            <c:idx val="1"/>
            <c:bubble3D val="0"/>
            <c:spPr>
              <a:solidFill>
                <a:schemeClr val="accent3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3-279F-4D4B-9547-E7040A8D1EA0}"/>
              </c:ext>
            </c:extLst>
          </c:dPt>
          <c:dLbls>
            <c:dLbl>
              <c:idx val="0"/>
              <c:layout>
                <c:manualLayout>
                  <c:x val="-0.19491436774919491"/>
                  <c:y val="-0.15847316021875174"/>
                </c:manualLayout>
              </c:layout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1-279F-4D4B-9547-E7040A8D1EA0}"/>
                </c:ext>
              </c:extLst>
            </c:dLbl>
            <c:dLbl>
              <c:idx val="1"/>
              <c:layout>
                <c:manualLayout>
                  <c:x val="0.14349247057821035"/>
                  <c:y val="0.140940698292362"/>
                </c:manualLayout>
              </c:layout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3-279F-4D4B-9547-E7040A8D1EA0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197" b="0" i="0" u="none" strike="noStrike" kern="1200" baseline="0">
                    <a:solidFill>
                      <a:schemeClr val="bg1"/>
                    </a:solidFill>
                    <a:latin typeface="+mn-lt"/>
                    <a:ea typeface="+mn-ea"/>
                    <a:cs typeface="+mn-cs"/>
                  </a:defRPr>
                </a:pPr>
                <a:endParaRPr lang="ar-SA"/>
              </a:p>
            </c:txPr>
            <c:dLblPos val="bestFit"/>
            <c:showLegendKey val="0"/>
            <c:showVal val="1"/>
            <c:showCatName val="0"/>
            <c:showSerName val="0"/>
            <c:showPercent val="0"/>
            <c:showBubbleSize val="0"/>
            <c:showLeaderLines val="1"/>
            <c:leaderLines>
              <c:spPr>
                <a:ln w="9525" cap="flat" cmpd="sng" algn="ctr">
                  <a:solidFill>
                    <a:schemeClr val="tx1">
                      <a:lumMod val="35000"/>
                      <a:lumOff val="65000"/>
                    </a:schemeClr>
                  </a:solidFill>
                  <a:round/>
                </a:ln>
                <a:effectLst/>
              </c:spPr>
            </c:leaderLines>
            <c:extLst>
              <c:ext xmlns:c15="http://schemas.microsoft.com/office/drawing/2012/chart" uri="{CE6537A1-D6FC-4f65-9D91-7224C49458BB}"/>
            </c:extLst>
          </c:dLbls>
          <c:cat>
            <c:strRef>
              <c:f>(ورقة1!$A$42,ورقة1!$D$42)</c:f>
              <c:strCache>
                <c:ptCount val="2"/>
                <c:pt idx="0">
                  <c:v>نسبة المياة الثلاثية </c:v>
                </c:pt>
                <c:pt idx="1">
                  <c:v>الغير ثلاثية </c:v>
                </c:pt>
              </c:strCache>
            </c:strRef>
          </c:cat>
          <c:val>
            <c:numRef>
              <c:f>ورقة1!$B$42:$C$42</c:f>
              <c:numCache>
                <c:formatCode>0%</c:formatCode>
                <c:ptCount val="2"/>
                <c:pt idx="0">
                  <c:v>0.754</c:v>
                </c:pt>
                <c:pt idx="1">
                  <c:v>0.246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4-279F-4D4B-9547-E7040A8D1EA0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0"/>
      </c:pieChart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 algn="l" rtl="0">
            <a:defRPr lang="en-US" sz="105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GE SS Two Medium" panose="020A0503020102020204" pitchFamily="18" charset="-78"/>
              <a:ea typeface="GE SS Two Medium" panose="020A0503020102020204" pitchFamily="18" charset="-78"/>
              <a:cs typeface="GE SS Two Medium" panose="020A0503020102020204" pitchFamily="18" charset="-78"/>
            </a:defRPr>
          </a:pPr>
          <a:endParaRPr lang="ar-SA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ar-SA"/>
    </a:p>
  </c:txPr>
  <c:externalData r:id="rId3">
    <c:autoUpdate val="0"/>
  </c:externalData>
</c:chartSpace>
</file>

<file path=ppt/charts/chart4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ar-SA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pieChart>
        <c:varyColors val="1"/>
        <c:ser>
          <c:idx val="0"/>
          <c:order val="0"/>
          <c:tx>
            <c:strRef>
              <c:f>ورقة1!$A$43</c:f>
              <c:strCache>
                <c:ptCount val="1"/>
                <c:pt idx="0">
                  <c:v>نسبة المياة الثنائية </c:v>
                </c:pt>
              </c:strCache>
            </c:strRef>
          </c:tx>
          <c:dPt>
            <c:idx val="0"/>
            <c:bubble3D val="0"/>
            <c:spPr>
              <a:solidFill>
                <a:srgbClr val="114E7A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1-120A-47EB-9784-3EEBBBE9F39A}"/>
              </c:ext>
            </c:extLst>
          </c:dPt>
          <c:dPt>
            <c:idx val="1"/>
            <c:bubble3D val="0"/>
            <c:spPr>
              <a:solidFill>
                <a:schemeClr val="accent3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3-120A-47EB-9784-3EEBBBE9F39A}"/>
              </c:ext>
            </c:extLst>
          </c:dPt>
          <c:dLbls>
            <c:dLbl>
              <c:idx val="0"/>
              <c:layout>
                <c:manualLayout>
                  <c:x val="-0.12919761942003311"/>
                  <c:y val="0.13302600847244003"/>
                </c:manualLayout>
              </c:layout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1-120A-47EB-9784-3EEBBBE9F39A}"/>
                </c:ext>
              </c:extLst>
            </c:dLbl>
            <c:dLbl>
              <c:idx val="1"/>
              <c:layout>
                <c:manualLayout>
                  <c:x val="0.17054179554612053"/>
                  <c:y val="-0.18713912751862502"/>
                </c:manualLayout>
              </c:layout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3-120A-47EB-9784-3EEBBBE9F39A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197" b="0" i="0" u="none" strike="noStrike" kern="1200" baseline="0">
                    <a:solidFill>
                      <a:schemeClr val="bg1"/>
                    </a:solidFill>
                    <a:latin typeface="+mn-lt"/>
                    <a:ea typeface="+mn-ea"/>
                    <a:cs typeface="+mn-cs"/>
                  </a:defRPr>
                </a:pPr>
                <a:endParaRPr lang="ar-SA"/>
              </a:p>
            </c:txPr>
            <c:dLblPos val="bestFit"/>
            <c:showLegendKey val="0"/>
            <c:showVal val="1"/>
            <c:showCatName val="0"/>
            <c:showSerName val="0"/>
            <c:showPercent val="0"/>
            <c:showBubbleSize val="0"/>
            <c:showLeaderLines val="1"/>
            <c:leaderLines>
              <c:spPr>
                <a:ln w="9525" cap="flat" cmpd="sng" algn="ctr">
                  <a:solidFill>
                    <a:schemeClr val="tx1">
                      <a:lumMod val="35000"/>
                      <a:lumOff val="65000"/>
                    </a:schemeClr>
                  </a:solidFill>
                  <a:round/>
                </a:ln>
                <a:effectLst/>
              </c:spPr>
            </c:leaderLines>
            <c:extLst>
              <c:ext xmlns:c15="http://schemas.microsoft.com/office/drawing/2012/chart" uri="{CE6537A1-D6FC-4f65-9D91-7224C49458BB}"/>
            </c:extLst>
          </c:dLbls>
          <c:cat>
            <c:strRef>
              <c:f>(ورقة1!$A$43,ورقة1!$D$43)</c:f>
              <c:strCache>
                <c:ptCount val="2"/>
                <c:pt idx="0">
                  <c:v>نسبة المياة الثنائية </c:v>
                </c:pt>
                <c:pt idx="1">
                  <c:v>الغير ثنائية </c:v>
                </c:pt>
              </c:strCache>
            </c:strRef>
          </c:cat>
          <c:val>
            <c:numRef>
              <c:f>ورقة1!$B$43:$C$43</c:f>
              <c:numCache>
                <c:formatCode>0%</c:formatCode>
                <c:ptCount val="2"/>
                <c:pt idx="0">
                  <c:v>0.246</c:v>
                </c:pt>
                <c:pt idx="1">
                  <c:v>0.754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4-120A-47EB-9784-3EEBBBE9F39A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0"/>
      </c:pieChart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 algn="l" rtl="0">
            <a:defRPr lang="en-US" sz="105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GE SS Two Medium" panose="020A0503020102020204" pitchFamily="18" charset="-78"/>
              <a:ea typeface="GE SS Two Medium" panose="020A0503020102020204" pitchFamily="18" charset="-78"/>
              <a:cs typeface="GE SS Two Medium" panose="020A0503020102020204" pitchFamily="18" charset="-78"/>
            </a:defRPr>
          </a:pPr>
          <a:endParaRPr lang="ar-SA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ar-SA"/>
    </a:p>
  </c:txPr>
  <c:externalData r:id="rId3">
    <c:autoUpdate val="0"/>
  </c:externalData>
</c:chartSpace>
</file>

<file path=ppt/charts/chart5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ar-SA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400" b="0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/>
              <a:t>Billing and Actial Reading Adherence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400" b="0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ar-SA"/>
        </a:p>
      </c:txPr>
    </c:title>
    <c:autoTitleDeleted val="0"/>
    <c:plotArea>
      <c:layout/>
      <c:lineChart>
        <c:grouping val="standard"/>
        <c:varyColors val="0"/>
        <c:ser>
          <c:idx val="0"/>
          <c:order val="0"/>
          <c:tx>
            <c:strRef>
              <c:f>'Main Report'!$M$13</c:f>
              <c:strCache>
                <c:ptCount val="1"/>
                <c:pt idx="0">
                  <c:v>Billing Adherence</c:v>
                </c:pt>
              </c:strCache>
            </c:strRef>
          </c:tx>
          <c:spPr>
            <a:ln w="28575" cap="rnd">
              <a:solidFill>
                <a:schemeClr val="accent1"/>
              </a:solidFill>
              <a:round/>
            </a:ln>
            <a:effectLst/>
          </c:spPr>
          <c:marker>
            <c:symbol val="none"/>
          </c:marker>
          <c:dLbls>
            <c:dLbl>
              <c:idx val="1"/>
              <c:layout>
                <c:manualLayout>
                  <c:x val="-1.4823627691569669E-16"/>
                  <c:y val="-1.4388489208633094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0-CD37-44C5-BB0E-DF1D065C35F7}"/>
                </c:ext>
              </c:extLst>
            </c:dLbl>
            <c:dLbl>
              <c:idx val="2"/>
              <c:layout>
                <c:manualLayout>
                  <c:x val="2.0214271275520519E-3"/>
                  <c:y val="-2.1582733812949662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1-CD37-44C5-BB0E-DF1D065C35F7}"/>
                </c:ext>
              </c:extLst>
            </c:dLbl>
            <c:dLbl>
              <c:idx val="3"/>
              <c:layout>
                <c:manualLayout>
                  <c:x val="1.4823627691569669E-16"/>
                  <c:y val="-9.5923261390887284E-3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2-CD37-44C5-BB0E-DF1D065C35F7}"/>
                </c:ext>
              </c:extLst>
            </c:dLbl>
            <c:dLbl>
              <c:idx val="4"/>
              <c:layout>
                <c:manualLayout>
                  <c:x val="-1.4823627691569669E-16"/>
                  <c:y val="-2.1582733812949662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3-CD37-44C5-BB0E-DF1D065C35F7}"/>
                </c:ext>
              </c:extLst>
            </c:dLbl>
            <c:dLbl>
              <c:idx val="5"/>
              <c:layout>
                <c:manualLayout>
                  <c:x val="0"/>
                  <c:y val="-1.4388489208633094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4-CD37-44C5-BB0E-DF1D065C35F7}"/>
                </c:ext>
              </c:extLst>
            </c:dLbl>
            <c:dLbl>
              <c:idx val="6"/>
              <c:layout>
                <c:manualLayout>
                  <c:x val="-1.0107135637760999E-3"/>
                  <c:y val="-1.4388489208633115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5-CD37-44C5-BB0E-DF1D065C35F7}"/>
                </c:ext>
              </c:extLst>
            </c:dLbl>
            <c:dLbl>
              <c:idx val="7"/>
              <c:layout>
                <c:manualLayout>
                  <c:x val="-7.4118138457848346E-17"/>
                  <c:y val="-1.1990407673860934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6-CD37-44C5-BB0E-DF1D065C35F7}"/>
                </c:ext>
              </c:extLst>
            </c:dLbl>
            <c:dLbl>
              <c:idx val="8"/>
              <c:layout>
                <c:manualLayout>
                  <c:x val="2.0214271275520519E-3"/>
                  <c:y val="-1.6786570743405255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7-CD37-44C5-BB0E-DF1D065C35F7}"/>
                </c:ext>
              </c:extLst>
            </c:dLbl>
            <c:dLbl>
              <c:idx val="9"/>
              <c:layout>
                <c:manualLayout>
                  <c:x val="-1.0107135637760999E-3"/>
                  <c:y val="-1.4388489208633115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8-CD37-44C5-BB0E-DF1D065C35F7}"/>
                </c:ext>
              </c:extLst>
            </c:dLbl>
            <c:dLbl>
              <c:idx val="10"/>
              <c:layout>
                <c:manualLayout>
                  <c:x val="-8.0857085102082078E-3"/>
                  <c:y val="-1.1990407673860911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9-CD37-44C5-BB0E-DF1D065C35F7}"/>
                </c:ext>
              </c:extLst>
            </c:dLbl>
            <c:dLbl>
              <c:idx val="11"/>
              <c:layout>
                <c:manualLayout>
                  <c:x val="0"/>
                  <c:y val="-1.4388489208633115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A-CD37-44C5-BB0E-DF1D065C35F7}"/>
                </c:ext>
              </c:extLst>
            </c:dLbl>
            <c:dLbl>
              <c:idx val="12"/>
              <c:layout>
                <c:manualLayout>
                  <c:x val="0"/>
                  <c:y val="-1.1990407673860911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B-CD37-44C5-BB0E-DF1D065C35F7}"/>
                </c:ext>
              </c:extLst>
            </c:dLbl>
            <c:dLbl>
              <c:idx val="13"/>
              <c:layout>
                <c:manualLayout>
                  <c:x val="3.0321406913280777E-3"/>
                  <c:y val="-1.4388489208633094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C-CD37-44C5-BB0E-DF1D065C35F7}"/>
                </c:ext>
              </c:extLst>
            </c:dLbl>
            <c:dLbl>
              <c:idx val="14"/>
              <c:layout>
                <c:manualLayout>
                  <c:x val="-3.0321406913280777E-3"/>
                  <c:y val="-1.6786570743405296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D-CD37-44C5-BB0E-DF1D065C35F7}"/>
                </c:ext>
              </c:extLst>
            </c:dLbl>
            <c:dLbl>
              <c:idx val="15"/>
              <c:layout>
                <c:manualLayout>
                  <c:x val="0"/>
                  <c:y val="-2.8776978417266209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E-CD37-44C5-BB0E-DF1D065C35F7}"/>
                </c:ext>
              </c:extLst>
            </c:dLbl>
            <c:dLbl>
              <c:idx val="16"/>
              <c:layout>
                <c:manualLayout>
                  <c:x val="-6.0642813826561554E-3"/>
                  <c:y val="-1.4388489208633094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F-CD37-44C5-BB0E-DF1D065C35F7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8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ar-SA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numRef>
              <c:f>'Main Report'!$L$14:$L$37</c:f>
              <c:numCache>
                <c:formatCode>[$-409]mmm\-yy;@</c:formatCode>
                <c:ptCount val="24"/>
                <c:pt idx="0">
                  <c:v>44949</c:v>
                </c:pt>
                <c:pt idx="1">
                  <c:v>44980</c:v>
                </c:pt>
                <c:pt idx="2">
                  <c:v>45008</c:v>
                </c:pt>
                <c:pt idx="3">
                  <c:v>45039</c:v>
                </c:pt>
                <c:pt idx="4">
                  <c:v>45069</c:v>
                </c:pt>
                <c:pt idx="5">
                  <c:v>45100</c:v>
                </c:pt>
                <c:pt idx="6">
                  <c:v>45130</c:v>
                </c:pt>
                <c:pt idx="7">
                  <c:v>45161</c:v>
                </c:pt>
                <c:pt idx="8">
                  <c:v>45192</c:v>
                </c:pt>
                <c:pt idx="9">
                  <c:v>45222</c:v>
                </c:pt>
                <c:pt idx="10">
                  <c:v>45253</c:v>
                </c:pt>
                <c:pt idx="11">
                  <c:v>45283</c:v>
                </c:pt>
                <c:pt idx="12">
                  <c:v>45314</c:v>
                </c:pt>
                <c:pt idx="13">
                  <c:v>45345</c:v>
                </c:pt>
                <c:pt idx="14">
                  <c:v>45374</c:v>
                </c:pt>
                <c:pt idx="15">
                  <c:v>45405</c:v>
                </c:pt>
                <c:pt idx="16">
                  <c:v>45435</c:v>
                </c:pt>
                <c:pt idx="17">
                  <c:v>45466</c:v>
                </c:pt>
                <c:pt idx="18">
                  <c:v>45496</c:v>
                </c:pt>
                <c:pt idx="19">
                  <c:v>45527</c:v>
                </c:pt>
                <c:pt idx="20">
                  <c:v>45558</c:v>
                </c:pt>
                <c:pt idx="21">
                  <c:v>45588</c:v>
                </c:pt>
                <c:pt idx="22">
                  <c:v>45619</c:v>
                </c:pt>
                <c:pt idx="23">
                  <c:v>45649</c:v>
                </c:pt>
              </c:numCache>
            </c:numRef>
          </c:cat>
          <c:val>
            <c:numRef>
              <c:f>'Main Report'!$M$14:$M$37</c:f>
              <c:numCache>
                <c:formatCode>0.00%</c:formatCode>
                <c:ptCount val="24"/>
                <c:pt idx="0">
                  <c:v>0.99957459340947019</c:v>
                </c:pt>
                <c:pt idx="1">
                  <c:v>0.99957551020408164</c:v>
                </c:pt>
                <c:pt idx="2">
                  <c:v>0.99957679536428157</c:v>
                </c:pt>
                <c:pt idx="3">
                  <c:v>0.99961041490812286</c:v>
                </c:pt>
                <c:pt idx="4">
                  <c:v>0.9996108823243296</c:v>
                </c:pt>
                <c:pt idx="5">
                  <c:v>0.99961144929413293</c:v>
                </c:pt>
                <c:pt idx="6">
                  <c:v>0.99961216508839401</c:v>
                </c:pt>
                <c:pt idx="7">
                  <c:v>0.99961281579711547</c:v>
                </c:pt>
                <c:pt idx="8">
                  <c:v>0.99958111809247618</c:v>
                </c:pt>
                <c:pt idx="9">
                  <c:v>0.99955033082803368</c:v>
                </c:pt>
                <c:pt idx="10">
                  <c:v>0.99955131081340942</c:v>
                </c:pt>
                <c:pt idx="11">
                  <c:v>0.99958555169445595</c:v>
                </c:pt>
                <c:pt idx="12">
                  <c:v>0.9997503510688095</c:v>
                </c:pt>
                <c:pt idx="13">
                  <c:v>0.99978270991774021</c:v>
                </c:pt>
                <c:pt idx="14">
                  <c:v>0.99959930957958332</c:v>
                </c:pt>
                <c:pt idx="15">
                  <c:v>0.99941644399398011</c:v>
                </c:pt>
                <c:pt idx="16">
                  <c:v>0.99929560210706847</c:v>
                </c:pt>
                <c:pt idx="17">
                  <c:v>0.99881480581049054</c:v>
                </c:pt>
                <c:pt idx="18">
                  <c:v>0.99815492574332298</c:v>
                </c:pt>
                <c:pt idx="19">
                  <c:v>0.99470182726752765</c:v>
                </c:pt>
                <c:pt idx="20">
                  <c:v>0.99740408705363881</c:v>
                </c:pt>
                <c:pt idx="21">
                  <c:v>0.99575773986821914</c:v>
                </c:pt>
                <c:pt idx="22">
                  <c:v>0.99942836512425537</c:v>
                </c:pt>
                <c:pt idx="23">
                  <c:v>0.99814365699571839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10-CD37-44C5-BB0E-DF1D065C35F7}"/>
            </c:ext>
          </c:extLst>
        </c:ser>
        <c:ser>
          <c:idx val="1"/>
          <c:order val="1"/>
          <c:tx>
            <c:strRef>
              <c:f>'Main Report'!$N$13</c:f>
              <c:strCache>
                <c:ptCount val="1"/>
                <c:pt idx="0">
                  <c:v>Reading Adherence</c:v>
                </c:pt>
              </c:strCache>
            </c:strRef>
          </c:tx>
          <c:spPr>
            <a:ln w="28575" cap="rnd">
              <a:solidFill>
                <a:srgbClr val="0EAC91"/>
              </a:solidFill>
              <a:round/>
            </a:ln>
            <a:effectLst/>
          </c:spPr>
          <c:marker>
            <c:symbol val="none"/>
          </c:marker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ar-SA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numRef>
              <c:f>'Main Report'!$L$14:$L$37</c:f>
              <c:numCache>
                <c:formatCode>[$-409]mmm\-yy;@</c:formatCode>
                <c:ptCount val="24"/>
                <c:pt idx="0">
                  <c:v>44949</c:v>
                </c:pt>
                <c:pt idx="1">
                  <c:v>44980</c:v>
                </c:pt>
                <c:pt idx="2">
                  <c:v>45008</c:v>
                </c:pt>
                <c:pt idx="3">
                  <c:v>45039</c:v>
                </c:pt>
                <c:pt idx="4">
                  <c:v>45069</c:v>
                </c:pt>
                <c:pt idx="5">
                  <c:v>45100</c:v>
                </c:pt>
                <c:pt idx="6">
                  <c:v>45130</c:v>
                </c:pt>
                <c:pt idx="7">
                  <c:v>45161</c:v>
                </c:pt>
                <c:pt idx="8">
                  <c:v>45192</c:v>
                </c:pt>
                <c:pt idx="9">
                  <c:v>45222</c:v>
                </c:pt>
                <c:pt idx="10">
                  <c:v>45253</c:v>
                </c:pt>
                <c:pt idx="11">
                  <c:v>45283</c:v>
                </c:pt>
                <c:pt idx="12">
                  <c:v>45314</c:v>
                </c:pt>
                <c:pt idx="13">
                  <c:v>45345</c:v>
                </c:pt>
                <c:pt idx="14">
                  <c:v>45374</c:v>
                </c:pt>
                <c:pt idx="15">
                  <c:v>45405</c:v>
                </c:pt>
                <c:pt idx="16">
                  <c:v>45435</c:v>
                </c:pt>
                <c:pt idx="17">
                  <c:v>45466</c:v>
                </c:pt>
                <c:pt idx="18">
                  <c:v>45496</c:v>
                </c:pt>
                <c:pt idx="19">
                  <c:v>45527</c:v>
                </c:pt>
                <c:pt idx="20">
                  <c:v>45558</c:v>
                </c:pt>
                <c:pt idx="21">
                  <c:v>45588</c:v>
                </c:pt>
                <c:pt idx="22">
                  <c:v>45619</c:v>
                </c:pt>
                <c:pt idx="23">
                  <c:v>45649</c:v>
                </c:pt>
              </c:numCache>
            </c:numRef>
          </c:cat>
          <c:val>
            <c:numRef>
              <c:f>'Main Report'!$N$14:$N$37</c:f>
              <c:numCache>
                <c:formatCode>0.00%</c:formatCode>
                <c:ptCount val="24"/>
                <c:pt idx="0">
                  <c:v>0.99695670669851766</c:v>
                </c:pt>
                <c:pt idx="1">
                  <c:v>0.99660408163265302</c:v>
                </c:pt>
                <c:pt idx="2">
                  <c:v>0.99404258089719377</c:v>
                </c:pt>
                <c:pt idx="3">
                  <c:v>0.99418868904616586</c:v>
                </c:pt>
                <c:pt idx="4">
                  <c:v>0.99481176432439444</c:v>
                </c:pt>
                <c:pt idx="5">
                  <c:v>0.99799248801968654</c:v>
                </c:pt>
                <c:pt idx="6">
                  <c:v>0.99650948579554632</c:v>
                </c:pt>
                <c:pt idx="7">
                  <c:v>0.99706385312812573</c:v>
                </c:pt>
                <c:pt idx="8">
                  <c:v>0.99648783631383919</c:v>
                </c:pt>
                <c:pt idx="9">
                  <c:v>0.99829768099184168</c:v>
                </c:pt>
                <c:pt idx="10">
                  <c:v>0.99798089866034223</c:v>
                </c:pt>
                <c:pt idx="11">
                  <c:v>0.99808716166671985</c:v>
                </c:pt>
                <c:pt idx="12">
                  <c:v>0.99825245748166636</c:v>
                </c:pt>
                <c:pt idx="13">
                  <c:v>0.99838584510321282</c:v>
                </c:pt>
                <c:pt idx="14">
                  <c:v>0.99707187769695471</c:v>
                </c:pt>
                <c:pt idx="15">
                  <c:v>0.99738935470991119</c:v>
                </c:pt>
                <c:pt idx="16">
                  <c:v>0.99733553840499811</c:v>
                </c:pt>
                <c:pt idx="17">
                  <c:v>0.99589740472862087</c:v>
                </c:pt>
                <c:pt idx="18">
                  <c:v>0.99630985148664586</c:v>
                </c:pt>
                <c:pt idx="19">
                  <c:v>0.99346759384689487</c:v>
                </c:pt>
                <c:pt idx="20">
                  <c:v>0.991367080201636</c:v>
                </c:pt>
                <c:pt idx="21">
                  <c:v>0.98995095826939861</c:v>
                </c:pt>
                <c:pt idx="22">
                  <c:v>0.99702148143690961</c:v>
                </c:pt>
                <c:pt idx="23">
                  <c:v>0.99634719602383304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11-CD37-44C5-BB0E-DF1D065C35F7}"/>
            </c:ext>
          </c:extLst>
        </c:ser>
        <c:dLbls>
          <c:showLegendKey val="0"/>
          <c:showVal val="1"/>
          <c:showCatName val="0"/>
          <c:showSerName val="0"/>
          <c:showPercent val="0"/>
          <c:showBubbleSize val="0"/>
        </c:dLbls>
        <c:smooth val="0"/>
        <c:axId val="350746976"/>
        <c:axId val="350763200"/>
      </c:lineChart>
      <c:dateAx>
        <c:axId val="350746976"/>
        <c:scaling>
          <c:orientation val="maxMin"/>
        </c:scaling>
        <c:delete val="0"/>
        <c:axPos val="b"/>
        <c:numFmt formatCode="[$-409]mmm\-yy;@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ar-SA"/>
          </a:p>
        </c:txPr>
        <c:crossAx val="350763200"/>
        <c:crosses val="autoZero"/>
        <c:auto val="1"/>
        <c:lblOffset val="100"/>
        <c:baseTimeUnit val="months"/>
      </c:dateAx>
      <c:valAx>
        <c:axId val="350763200"/>
        <c:scaling>
          <c:orientation val="minMax"/>
        </c:scaling>
        <c:delete val="0"/>
        <c:axPos val="r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0.00%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ar-SA"/>
          </a:p>
        </c:txPr>
        <c:crossAx val="350746976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r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9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ar-SA"/>
        </a:p>
      </c:txPr>
    </c:legend>
    <c:plotVisOnly val="1"/>
    <c:dispBlanksAs val="gap"/>
    <c:showDLblsOverMax val="0"/>
  </c:chart>
  <c:spPr>
    <a:noFill/>
    <a:ln>
      <a:noFill/>
    </a:ln>
    <a:effectLst/>
  </c:spPr>
  <c:txPr>
    <a:bodyPr/>
    <a:lstStyle/>
    <a:p>
      <a:pPr>
        <a:defRPr/>
      </a:pPr>
      <a:endParaRPr lang="ar-SA"/>
    </a:p>
  </c:txPr>
  <c:externalData r:id="rId3">
    <c:autoUpdate val="0"/>
  </c:externalData>
</c:chartSpace>
</file>

<file path=ppt/charts/chart6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ar-SA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600" b="1" i="0" u="none" strike="noStrike" kern="1200" spc="100" baseline="0">
                <a:solidFill>
                  <a:schemeClr val="lt1">
                    <a:lumMod val="95000"/>
                  </a:schemeClr>
                </a:solidFill>
                <a:effectLst>
                  <a:outerShdw blurRad="50800" dist="38100" dir="5400000" algn="t" rotWithShape="0">
                    <a:prstClr val="black">
                      <a:alpha val="40000"/>
                    </a:prstClr>
                  </a:outerShdw>
                </a:effectLst>
                <a:latin typeface="+mn-lt"/>
                <a:ea typeface="+mn-ea"/>
                <a:cs typeface="+mn-cs"/>
              </a:defRPr>
            </a:pPr>
            <a:r>
              <a:rPr lang="en-US" dirty="0"/>
              <a:t>Collection</a:t>
            </a:r>
            <a:r>
              <a:rPr lang="en-US" baseline="0" dirty="0"/>
              <a:t> Last 4 Years</a:t>
            </a:r>
          </a:p>
          <a:p>
            <a:pPr>
              <a:defRPr/>
            </a:pPr>
            <a:endParaRPr lang="en-US" dirty="0"/>
          </a:p>
        </c:rich>
      </c:tx>
      <c:layout>
        <c:manualLayout>
          <c:xMode val="edge"/>
          <c:yMode val="edge"/>
          <c:x val="0.30058333333333331"/>
          <c:y val="0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600" b="1" i="0" u="none" strike="noStrike" kern="1200" spc="100" baseline="0">
              <a:solidFill>
                <a:schemeClr val="lt1">
                  <a:lumMod val="95000"/>
                </a:schemeClr>
              </a:solidFill>
              <a:effectLst>
                <a:outerShdw blurRad="50800" dist="38100" dir="5400000" algn="t" rotWithShape="0">
                  <a:prstClr val="black">
                    <a:alpha val="40000"/>
                  </a:prstClr>
                </a:outerShdw>
              </a:effectLst>
              <a:latin typeface="+mn-lt"/>
              <a:ea typeface="+mn-ea"/>
              <a:cs typeface="+mn-cs"/>
            </a:defRPr>
          </a:pPr>
          <a:endParaRPr lang="ar-SA"/>
        </a:p>
      </c:txPr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'Collection Report2024'!$C$40</c:f>
              <c:strCache>
                <c:ptCount val="1"/>
                <c:pt idx="0">
                  <c:v>Grand Total</c:v>
                </c:pt>
              </c:strCache>
            </c:strRef>
          </c:tx>
          <c:spPr>
            <a:gradFill rotWithShape="1">
              <a:gsLst>
                <a:gs pos="0">
                  <a:schemeClr val="accent1">
                    <a:satMod val="103000"/>
                    <a:lumMod val="102000"/>
                    <a:tint val="94000"/>
                  </a:schemeClr>
                </a:gs>
                <a:gs pos="50000">
                  <a:schemeClr val="accent1">
                    <a:satMod val="110000"/>
                    <a:lumMod val="100000"/>
                    <a:shade val="100000"/>
                  </a:schemeClr>
                </a:gs>
                <a:gs pos="100000">
                  <a:schemeClr val="accent1">
                    <a:lumMod val="99000"/>
                    <a:satMod val="120000"/>
                    <a:shade val="78000"/>
                  </a:schemeClr>
                </a:gs>
              </a:gsLst>
              <a:lin ang="5400000" scaled="0"/>
            </a:gradFill>
            <a:ln>
              <a:noFill/>
            </a:ln>
            <a:effectLst>
              <a:outerShdw blurRad="57150" dist="19050" dir="5400000" algn="ctr" rotWithShape="0">
                <a:srgbClr val="000000">
                  <a:alpha val="63000"/>
                </a:srgbClr>
              </a:outerShdw>
            </a:effectLst>
          </c:spPr>
          <c:invertIfNegative val="0"/>
          <c:cat>
            <c:strRef>
              <c:f>'Collection Report2024'!$B$41:$B$44</c:f>
              <c:strCache>
                <c:ptCount val="4"/>
                <c:pt idx="0">
                  <c:v>2021</c:v>
                </c:pt>
                <c:pt idx="1">
                  <c:v>2022</c:v>
                </c:pt>
                <c:pt idx="2">
                  <c:v>2023</c:v>
                </c:pt>
                <c:pt idx="3">
                  <c:v>2024</c:v>
                </c:pt>
              </c:strCache>
            </c:strRef>
          </c:cat>
          <c:val>
            <c:numRef>
              <c:f>'Collection Report2024'!$C$41:$C$44</c:f>
              <c:numCache>
                <c:formatCode>_(* #,##0_);_(* \(#,##0\);_(* "-"??_);_(@_)</c:formatCode>
                <c:ptCount val="4"/>
                <c:pt idx="0">
                  <c:v>27185232.650000013</c:v>
                </c:pt>
                <c:pt idx="1">
                  <c:v>46433165.349999838</c:v>
                </c:pt>
                <c:pt idx="2">
                  <c:v>36331888.600000046</c:v>
                </c:pt>
                <c:pt idx="3">
                  <c:v>78099451.969999462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C3CE-4F3A-8989-441DB8883A7E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00"/>
        <c:overlap val="-24"/>
        <c:axId val="968323488"/>
        <c:axId val="968323072"/>
      </c:barChart>
      <c:catAx>
        <c:axId val="968323488"/>
        <c:scaling>
          <c:orientation val="maxMin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12700" cap="flat" cmpd="sng" algn="ctr">
            <a:solidFill>
              <a:schemeClr val="lt1">
                <a:lumMod val="95000"/>
                <a:alpha val="54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lt1">
                    <a:lumMod val="8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ar-SA"/>
          </a:p>
        </c:txPr>
        <c:crossAx val="968323072"/>
        <c:crosses val="autoZero"/>
        <c:auto val="1"/>
        <c:lblAlgn val="ctr"/>
        <c:lblOffset val="100"/>
        <c:noMultiLvlLbl val="0"/>
      </c:catAx>
      <c:valAx>
        <c:axId val="968323072"/>
        <c:scaling>
          <c:orientation val="minMax"/>
        </c:scaling>
        <c:delete val="0"/>
        <c:axPos val="r"/>
        <c:majorGridlines>
          <c:spPr>
            <a:ln w="9525" cap="flat" cmpd="sng" algn="ctr">
              <a:solidFill>
                <a:schemeClr val="lt1">
                  <a:lumMod val="95000"/>
                  <a:alpha val="10000"/>
                </a:schemeClr>
              </a:solidFill>
              <a:round/>
            </a:ln>
            <a:effectLst/>
          </c:spPr>
        </c:majorGridlines>
        <c:numFmt formatCode="_(* #,##0_);_(* \(#,##0\);_(* &quot;-&quot;??_);_(@_)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lt1">
                    <a:lumMod val="8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ar-SA"/>
          </a:p>
        </c:txPr>
        <c:crossAx val="968323488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showDLblsOverMax val="0"/>
  </c:chart>
  <c:spPr>
    <a:gradFill flip="none" rotWithShape="1">
      <a:gsLst>
        <a:gs pos="0">
          <a:schemeClr val="dk1">
            <a:lumMod val="65000"/>
            <a:lumOff val="35000"/>
          </a:schemeClr>
        </a:gs>
        <a:gs pos="100000">
          <a:schemeClr val="dk1">
            <a:lumMod val="85000"/>
            <a:lumOff val="15000"/>
          </a:schemeClr>
        </a:gs>
      </a:gsLst>
      <a:path path="circle">
        <a:fillToRect l="50000" t="50000" r="50000" b="50000"/>
      </a:path>
      <a:tileRect/>
    </a:gradFill>
    <a:ln>
      <a:noFill/>
    </a:ln>
    <a:effectLst/>
  </c:spPr>
  <c:txPr>
    <a:bodyPr/>
    <a:lstStyle/>
    <a:p>
      <a:pPr>
        <a:defRPr/>
      </a:pPr>
      <a:endParaRPr lang="ar-SA"/>
    </a:p>
  </c:txPr>
  <c:externalData r:id="rId3">
    <c:autoUpdate val="0"/>
  </c:externalData>
</c:chartSpace>
</file>

<file path=ppt/charts/chart7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ar-SA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6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dirty="0"/>
              <a:t>Area Wise- Last</a:t>
            </a:r>
            <a:r>
              <a:rPr lang="en-US" baseline="0" dirty="0"/>
              <a:t> 4 Years Collection</a:t>
            </a:r>
            <a:endParaRPr lang="en-US" dirty="0"/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600" b="1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ar-SA"/>
        </a:p>
      </c:txPr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'Collection Report2024'!$E$41</c:f>
              <c:strCache>
                <c:ptCount val="1"/>
                <c:pt idx="0">
                  <c:v>2021</c:v>
                </c:pt>
              </c:strCache>
            </c:strRef>
          </c:tx>
          <c:spPr>
            <a:gradFill rotWithShape="1">
              <a:gsLst>
                <a:gs pos="0">
                  <a:schemeClr val="accent1">
                    <a:satMod val="103000"/>
                    <a:lumMod val="102000"/>
                    <a:tint val="94000"/>
                  </a:schemeClr>
                </a:gs>
                <a:gs pos="50000">
                  <a:schemeClr val="accent1">
                    <a:satMod val="110000"/>
                    <a:lumMod val="100000"/>
                    <a:shade val="100000"/>
                  </a:schemeClr>
                </a:gs>
                <a:gs pos="100000">
                  <a:schemeClr val="accent1">
                    <a:lumMod val="99000"/>
                    <a:satMod val="120000"/>
                    <a:shade val="78000"/>
                  </a:schemeClr>
                </a:gs>
              </a:gsLst>
              <a:lin ang="5400000" scaled="0"/>
            </a:gradFill>
            <a:ln>
              <a:noFill/>
            </a:ln>
            <a:effectLst>
              <a:outerShdw blurRad="57150" dist="19050" dir="5400000" algn="ctr" rotWithShape="0">
                <a:srgbClr val="000000">
                  <a:alpha val="63000"/>
                </a:srgbClr>
              </a:outerShdw>
            </a:effectLst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ar-SA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'Collection Report2024'!$F$40:$I$40</c:f>
              <c:strCache>
                <c:ptCount val="4"/>
                <c:pt idx="0">
                  <c:v>العويقيلة</c:v>
                </c:pt>
                <c:pt idx="1">
                  <c:v>رفحاء</c:v>
                </c:pt>
                <c:pt idx="2">
                  <c:v>طريف</c:v>
                </c:pt>
                <c:pt idx="3">
                  <c:v>عرعر - المركز الرئيسي</c:v>
                </c:pt>
              </c:strCache>
            </c:strRef>
          </c:cat>
          <c:val>
            <c:numRef>
              <c:f>'Collection Report2024'!$F$41:$I$41</c:f>
              <c:numCache>
                <c:formatCode>_(* #,##0_);_(* \(#,##0\);_(* "-"??_);_(@_)</c:formatCode>
                <c:ptCount val="4"/>
                <c:pt idx="0">
                  <c:v>1171069.3599999992</c:v>
                </c:pt>
                <c:pt idx="1">
                  <c:v>6579575.6999999909</c:v>
                </c:pt>
                <c:pt idx="2">
                  <c:v>6113153.9700000091</c:v>
                </c:pt>
                <c:pt idx="3">
                  <c:v>13321433.619999968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C475-4D6D-AF2A-742E0AEB5760}"/>
            </c:ext>
          </c:extLst>
        </c:ser>
        <c:ser>
          <c:idx val="1"/>
          <c:order val="1"/>
          <c:tx>
            <c:strRef>
              <c:f>'Collection Report2024'!$E$42</c:f>
              <c:strCache>
                <c:ptCount val="1"/>
                <c:pt idx="0">
                  <c:v>2022</c:v>
                </c:pt>
              </c:strCache>
            </c:strRef>
          </c:tx>
          <c:spPr>
            <a:gradFill rotWithShape="1">
              <a:gsLst>
                <a:gs pos="0">
                  <a:schemeClr val="accent2">
                    <a:satMod val="103000"/>
                    <a:lumMod val="102000"/>
                    <a:tint val="94000"/>
                  </a:schemeClr>
                </a:gs>
                <a:gs pos="50000">
                  <a:schemeClr val="accent2">
                    <a:satMod val="110000"/>
                    <a:lumMod val="100000"/>
                    <a:shade val="100000"/>
                  </a:schemeClr>
                </a:gs>
                <a:gs pos="100000">
                  <a:schemeClr val="accent2">
                    <a:lumMod val="99000"/>
                    <a:satMod val="120000"/>
                    <a:shade val="78000"/>
                  </a:schemeClr>
                </a:gs>
              </a:gsLst>
              <a:lin ang="5400000" scaled="0"/>
            </a:gradFill>
            <a:ln>
              <a:noFill/>
            </a:ln>
            <a:effectLst>
              <a:outerShdw blurRad="57150" dist="19050" dir="5400000" algn="ctr" rotWithShape="0">
                <a:srgbClr val="000000">
                  <a:alpha val="63000"/>
                </a:srgbClr>
              </a:outerShdw>
            </a:effectLst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ar-SA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'Collection Report2024'!$F$40:$I$40</c:f>
              <c:strCache>
                <c:ptCount val="4"/>
                <c:pt idx="0">
                  <c:v>العويقيلة</c:v>
                </c:pt>
                <c:pt idx="1">
                  <c:v>رفحاء</c:v>
                </c:pt>
                <c:pt idx="2">
                  <c:v>طريف</c:v>
                </c:pt>
                <c:pt idx="3">
                  <c:v>عرعر - المركز الرئيسي</c:v>
                </c:pt>
              </c:strCache>
            </c:strRef>
          </c:cat>
          <c:val>
            <c:numRef>
              <c:f>'Collection Report2024'!$F$42:$I$42</c:f>
              <c:numCache>
                <c:formatCode>_(* #,##0_);_(* \(#,##0\);_(* "-"??_);_(@_)</c:formatCode>
                <c:ptCount val="4"/>
                <c:pt idx="0">
                  <c:v>1286510.56</c:v>
                </c:pt>
                <c:pt idx="1">
                  <c:v>12472295.619999949</c:v>
                </c:pt>
                <c:pt idx="2">
                  <c:v>7590957.2400000431</c:v>
                </c:pt>
                <c:pt idx="3">
                  <c:v>25083401.930000059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C475-4D6D-AF2A-742E0AEB5760}"/>
            </c:ext>
          </c:extLst>
        </c:ser>
        <c:ser>
          <c:idx val="2"/>
          <c:order val="2"/>
          <c:tx>
            <c:strRef>
              <c:f>'Collection Report2024'!$E$43</c:f>
              <c:strCache>
                <c:ptCount val="1"/>
                <c:pt idx="0">
                  <c:v>2023</c:v>
                </c:pt>
              </c:strCache>
            </c:strRef>
          </c:tx>
          <c:spPr>
            <a:gradFill rotWithShape="1">
              <a:gsLst>
                <a:gs pos="0">
                  <a:schemeClr val="accent3">
                    <a:satMod val="103000"/>
                    <a:lumMod val="102000"/>
                    <a:tint val="94000"/>
                  </a:schemeClr>
                </a:gs>
                <a:gs pos="50000">
                  <a:schemeClr val="accent3">
                    <a:satMod val="110000"/>
                    <a:lumMod val="100000"/>
                    <a:shade val="100000"/>
                  </a:schemeClr>
                </a:gs>
                <a:gs pos="100000">
                  <a:schemeClr val="accent3">
                    <a:lumMod val="99000"/>
                    <a:satMod val="120000"/>
                    <a:shade val="78000"/>
                  </a:schemeClr>
                </a:gs>
              </a:gsLst>
              <a:lin ang="5400000" scaled="0"/>
            </a:gradFill>
            <a:ln>
              <a:noFill/>
            </a:ln>
            <a:effectLst>
              <a:outerShdw blurRad="57150" dist="19050" dir="5400000" algn="ctr" rotWithShape="0">
                <a:srgbClr val="000000">
                  <a:alpha val="63000"/>
                </a:srgbClr>
              </a:outerShdw>
            </a:effectLst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ar-SA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'Collection Report2024'!$F$40:$I$40</c:f>
              <c:strCache>
                <c:ptCount val="4"/>
                <c:pt idx="0">
                  <c:v>العويقيلة</c:v>
                </c:pt>
                <c:pt idx="1">
                  <c:v>رفحاء</c:v>
                </c:pt>
                <c:pt idx="2">
                  <c:v>طريف</c:v>
                </c:pt>
                <c:pt idx="3">
                  <c:v>عرعر - المركز الرئيسي</c:v>
                </c:pt>
              </c:strCache>
            </c:strRef>
          </c:cat>
          <c:val>
            <c:numRef>
              <c:f>'Collection Report2024'!$F$43:$I$43</c:f>
              <c:numCache>
                <c:formatCode>_(* #,##0_);_(* \(#,##0\);_(* "-"??_);_(@_)</c:formatCode>
                <c:ptCount val="4"/>
                <c:pt idx="0">
                  <c:v>1483444.5699999996</c:v>
                </c:pt>
                <c:pt idx="1">
                  <c:v>8192536.0099999793</c:v>
                </c:pt>
                <c:pt idx="2">
                  <c:v>10723410.749999989</c:v>
                </c:pt>
                <c:pt idx="3">
                  <c:v>15932497.269999973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2-C475-4D6D-AF2A-742E0AEB5760}"/>
            </c:ext>
          </c:extLst>
        </c:ser>
        <c:ser>
          <c:idx val="3"/>
          <c:order val="3"/>
          <c:tx>
            <c:strRef>
              <c:f>'Collection Report2024'!$E$44</c:f>
              <c:strCache>
                <c:ptCount val="1"/>
                <c:pt idx="0">
                  <c:v>2024</c:v>
                </c:pt>
              </c:strCache>
            </c:strRef>
          </c:tx>
          <c:spPr>
            <a:gradFill rotWithShape="1">
              <a:gsLst>
                <a:gs pos="0">
                  <a:schemeClr val="accent4">
                    <a:satMod val="103000"/>
                    <a:lumMod val="102000"/>
                    <a:tint val="94000"/>
                  </a:schemeClr>
                </a:gs>
                <a:gs pos="50000">
                  <a:schemeClr val="accent4">
                    <a:satMod val="110000"/>
                    <a:lumMod val="100000"/>
                    <a:shade val="100000"/>
                  </a:schemeClr>
                </a:gs>
                <a:gs pos="100000">
                  <a:schemeClr val="accent4">
                    <a:lumMod val="99000"/>
                    <a:satMod val="120000"/>
                    <a:shade val="78000"/>
                  </a:schemeClr>
                </a:gs>
              </a:gsLst>
              <a:lin ang="5400000" scaled="0"/>
            </a:gradFill>
            <a:ln>
              <a:noFill/>
            </a:ln>
            <a:effectLst>
              <a:outerShdw blurRad="57150" dist="19050" dir="5400000" algn="ctr" rotWithShape="0">
                <a:srgbClr val="000000">
                  <a:alpha val="63000"/>
                </a:srgbClr>
              </a:outerShdw>
            </a:effectLst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ar-SA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'Collection Report2024'!$F$40:$I$40</c:f>
              <c:strCache>
                <c:ptCount val="4"/>
                <c:pt idx="0">
                  <c:v>العويقيلة</c:v>
                </c:pt>
                <c:pt idx="1">
                  <c:v>رفحاء</c:v>
                </c:pt>
                <c:pt idx="2">
                  <c:v>طريف</c:v>
                </c:pt>
                <c:pt idx="3">
                  <c:v>عرعر - المركز الرئيسي</c:v>
                </c:pt>
              </c:strCache>
            </c:strRef>
          </c:cat>
          <c:val>
            <c:numRef>
              <c:f>'Collection Report2024'!$F$44:$I$44</c:f>
              <c:numCache>
                <c:formatCode>_(* #,##0_);_(* \(#,##0\);_(* "-"??_);_(@_)</c:formatCode>
                <c:ptCount val="4"/>
                <c:pt idx="0">
                  <c:v>2319390.9999999991</c:v>
                </c:pt>
                <c:pt idx="1">
                  <c:v>13682140.370000007</c:v>
                </c:pt>
                <c:pt idx="2">
                  <c:v>40895534.37999998</c:v>
                </c:pt>
                <c:pt idx="3">
                  <c:v>21202386.219999909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3-C475-4D6D-AF2A-742E0AEB5760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100"/>
        <c:overlap val="-24"/>
        <c:axId val="1468125264"/>
        <c:axId val="1468124016"/>
      </c:barChart>
      <c:catAx>
        <c:axId val="1468125264"/>
        <c:scaling>
          <c:orientation val="maxMin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12700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ar-SA"/>
          </a:p>
        </c:txPr>
        <c:crossAx val="1468124016"/>
        <c:crosses val="autoZero"/>
        <c:auto val="1"/>
        <c:lblAlgn val="ctr"/>
        <c:lblOffset val="100"/>
        <c:noMultiLvlLbl val="0"/>
      </c:catAx>
      <c:valAx>
        <c:axId val="1468124016"/>
        <c:scaling>
          <c:orientation val="minMax"/>
        </c:scaling>
        <c:delete val="0"/>
        <c:axPos val="r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_(* #,##0_);_(* \(#,##0\);_(* &quot;-&quot;??_);_(@_)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ar-SA"/>
          </a:p>
        </c:txPr>
        <c:crossAx val="1468125264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9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ar-SA"/>
        </a:p>
      </c:txPr>
    </c:legend>
    <c:plotVisOnly val="1"/>
    <c:dispBlanksAs val="gap"/>
    <c:showDLblsOverMax val="0"/>
  </c:chart>
  <c:spPr>
    <a:noFill/>
    <a:ln>
      <a:noFill/>
    </a:ln>
    <a:effectLst/>
  </c:spPr>
  <c:txPr>
    <a:bodyPr/>
    <a:lstStyle/>
    <a:p>
      <a:pPr>
        <a:defRPr/>
      </a:pPr>
      <a:endParaRPr lang="ar-SA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2.xml><?xml version="1.0" encoding="utf-8"?>
<cs:colorStyle xmlns:cs="http://schemas.microsoft.com/office/drawing/2012/chartStyle" xmlns:a="http://schemas.openxmlformats.org/drawingml/2006/main" meth="withinLinear" id="14">
  <a:schemeClr val="accent1"/>
</cs:colorStyle>
</file>

<file path=ppt/charts/colors3.xml><?xml version="1.0" encoding="utf-8"?>
<cs:colorStyle xmlns:cs="http://schemas.microsoft.com/office/drawing/2012/chartStyle" xmlns:a="http://schemas.openxmlformats.org/drawingml/2006/main" meth="cycle" id="11">
  <a:schemeClr val="accent1"/>
  <a:schemeClr val="accent3"/>
  <a:schemeClr val="accent5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4.xml><?xml version="1.0" encoding="utf-8"?>
<cs:colorStyle xmlns:cs="http://schemas.microsoft.com/office/drawing/2012/chartStyle" xmlns:a="http://schemas.openxmlformats.org/drawingml/2006/main" meth="cycle" id="11">
  <a:schemeClr val="accent1"/>
  <a:schemeClr val="accent3"/>
  <a:schemeClr val="accent5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5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6.xml><?xml version="1.0" encoding="utf-8"?>
<cs:colorStyle xmlns:cs="http://schemas.microsoft.com/office/drawing/2012/chartStyle" xmlns:a="http://schemas.openxmlformats.org/drawingml/2006/main" meth="cycle" id="11">
  <a:schemeClr val="accent1"/>
  <a:schemeClr val="accent3"/>
  <a:schemeClr val="accent5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7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27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solidFill>
        <a:schemeClr val="phClr"/>
      </a:solidFill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2.xml><?xml version="1.0" encoding="utf-8"?>
<cs:chartStyle xmlns:cs="http://schemas.microsoft.com/office/drawing/2012/chartStyle" xmlns:a="http://schemas.openxmlformats.org/drawingml/2006/main" id="25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3.xml><?xml version="1.0" encoding="utf-8"?>
<cs:chartStyle xmlns:cs="http://schemas.microsoft.com/office/drawing/2012/chartStyle" xmlns:a="http://schemas.openxmlformats.org/drawingml/2006/main" id="25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4.xml><?xml version="1.0" encoding="utf-8"?>
<cs:chartStyle xmlns:cs="http://schemas.microsoft.com/office/drawing/2012/chartStyle" xmlns:a="http://schemas.openxmlformats.org/drawingml/2006/main" id="25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5.xml><?xml version="1.0" encoding="utf-8"?>
<cs:chartStyle xmlns:cs="http://schemas.microsoft.com/office/drawing/2012/chartStyle" xmlns:a="http://schemas.openxmlformats.org/drawingml/2006/main" id="227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solidFill>
        <a:schemeClr val="phClr"/>
      </a:solidFill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6.xml><?xml version="1.0" encoding="utf-8"?>
<cs:chartStyle xmlns:cs="http://schemas.microsoft.com/office/drawing/2012/chartStyle" xmlns:a="http://schemas.openxmlformats.org/drawingml/2006/main" id="209">
  <cs:axisTitle>
    <cs:lnRef idx="0"/>
    <cs:fillRef idx="0"/>
    <cs:effectRef idx="0"/>
    <cs:fontRef idx="minor">
      <a:schemeClr val="lt1">
        <a:lumMod val="85000"/>
      </a:schemeClr>
    </cs:fontRef>
    <cs:defRPr sz="900" b="1" kern="1200" cap="all"/>
  </cs:axisTitle>
  <cs:categoryAxis>
    <cs:lnRef idx="0"/>
    <cs:fillRef idx="0"/>
    <cs:effectRef idx="0"/>
    <cs:fontRef idx="minor">
      <a:schemeClr val="lt1">
        <a:lumMod val="85000"/>
      </a:schemeClr>
    </cs:fontRef>
    <cs:spPr>
      <a:ln w="12700" cap="flat" cmpd="sng" algn="ctr">
        <a:solidFill>
          <a:schemeClr val="lt1">
            <a:lumMod val="95000"/>
            <a:alpha val="54000"/>
          </a:schemeClr>
        </a:solidFill>
        <a:round/>
      </a:ln>
    </cs:spPr>
    <cs:defRPr sz="900" kern="1200"/>
  </cs:categoryAxis>
  <cs:chartArea>
    <cs:lnRef idx="0"/>
    <cs:fillRef idx="0"/>
    <cs:effectRef idx="0"/>
    <cs:fontRef idx="minor">
      <a:schemeClr val="dk1"/>
    </cs:fontRef>
    <cs:spPr>
      <a:gradFill flip="none" rotWithShape="1">
        <a:gsLst>
          <a:gs pos="0">
            <a:schemeClr val="dk1">
              <a:lumMod val="65000"/>
              <a:lumOff val="35000"/>
            </a:schemeClr>
          </a:gs>
          <a:gs pos="100000">
            <a:schemeClr val="dk1">
              <a:lumMod val="85000"/>
              <a:lumOff val="15000"/>
            </a:schemeClr>
          </a:gs>
        </a:gsLst>
        <a:path path="circle">
          <a:fillToRect l="50000" t="50000" r="50000" b="50000"/>
        </a:path>
        <a:tileRect/>
      </a:gradFill>
    </cs:spPr>
    <cs:defRPr sz="1000" kern="1200"/>
  </cs:chartArea>
  <cs:dataLabel>
    <cs:lnRef idx="0"/>
    <cs:fillRef idx="0"/>
    <cs:effectRef idx="0"/>
    <cs:fontRef idx="minor">
      <a:schemeClr val="lt1">
        <a:lumMod val="8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3">
      <cs:styleClr val="auto"/>
    </cs:fillRef>
    <cs:effectRef idx="3"/>
    <cs:fontRef idx="minor">
      <a:schemeClr val="lt1"/>
    </cs:fontRef>
  </cs:dataPoint>
  <cs:dataPoint3D>
    <cs:lnRef idx="0"/>
    <cs:fillRef idx="3">
      <cs:styleClr val="auto"/>
    </cs:fillRef>
    <cs:effectRef idx="3"/>
    <cs:fontRef idx="minor">
      <a:schemeClr val="lt1"/>
    </cs:fontRef>
  </cs:dataPoint3D>
  <cs:dataPointLine>
    <cs:lnRef idx="0">
      <cs:styleClr val="auto"/>
    </cs:lnRef>
    <cs:fillRef idx="3"/>
    <cs:effectRef idx="3"/>
    <cs:fontRef idx="minor">
      <a:schemeClr val="lt1"/>
    </cs:fontRef>
    <cs:spPr>
      <a:ln w="3492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3">
      <cs:styleClr val="auto"/>
    </cs:fillRef>
    <cs:effectRef idx="3"/>
    <cs:fontRef idx="minor">
      <a:schemeClr val="lt1"/>
    </cs:fontRef>
    <cs:spPr>
      <a:ln w="9525">
        <a:solidFill>
          <a:schemeClr val="phClr"/>
        </a:solidFill>
        <a:round/>
      </a:ln>
    </cs:spPr>
  </cs:dataPointMarker>
  <cs:dataPointMarkerLayout symbol="circle" size="6"/>
  <cs:dataPointWireframe>
    <cs:lnRef idx="0">
      <cs:styleClr val="auto"/>
    </cs:lnRef>
    <cs:fillRef idx="3"/>
    <cs:effectRef idx="3"/>
    <cs:fontRef idx="minor">
      <a:schemeClr val="lt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lt1">
        <a:lumMod val="85000"/>
      </a:schemeClr>
    </cs:fontRef>
    <cs:spPr>
      <a:ln w="9525">
        <a:solidFill>
          <a:schemeClr val="lt1">
            <a:lumMod val="95000"/>
            <a:alpha val="54000"/>
          </a:schemeClr>
        </a:solidFill>
      </a:ln>
    </cs:spPr>
    <cs:defRPr sz="900" kern="1200"/>
  </cs:dataTable>
  <cs:downBar>
    <cs:lnRef idx="0"/>
    <cs:fillRef idx="0"/>
    <cs:effectRef idx="0"/>
    <cs:fontRef idx="minor">
      <a:schemeClr val="lt1"/>
    </cs:fontRef>
    <cs:spPr>
      <a:solidFill>
        <a:schemeClr val="dk1">
          <a:lumMod val="75000"/>
          <a:lumOff val="25000"/>
        </a:schemeClr>
      </a:solidFill>
      <a:ln w="9525">
        <a:solidFill>
          <a:schemeClr val="lt1">
            <a:lumMod val="95000"/>
            <a:alpha val="54000"/>
          </a:schemeClr>
        </a:solidFill>
      </a:ln>
    </cs:spPr>
  </cs:downBar>
  <cs:dropLine>
    <cs:lnRef idx="0"/>
    <cs:fillRef idx="0"/>
    <cs:effectRef idx="0"/>
    <cs:fontRef idx="minor">
      <a:schemeClr val="lt1"/>
    </cs:fontRef>
    <cs:spPr>
      <a:ln w="9525">
        <a:solidFill>
          <a:schemeClr val="lt1">
            <a:lumMod val="95000"/>
            <a:alpha val="54000"/>
          </a:schemeClr>
        </a:solidFill>
        <a:prstDash val="dash"/>
      </a:ln>
    </cs:spPr>
  </cs:dropLine>
  <cs:errorBar>
    <cs:lnRef idx="0"/>
    <cs:fillRef idx="0"/>
    <cs:effectRef idx="0"/>
    <cs:fontRef idx="minor">
      <a:schemeClr val="lt1"/>
    </cs:fontRef>
    <cs:spPr>
      <a:ln w="9525" cap="flat" cmpd="sng" algn="ctr">
        <a:solidFill>
          <a:schemeClr val="lt1">
            <a:lumMod val="95000"/>
          </a:schemeClr>
        </a:solidFill>
        <a:round/>
      </a:ln>
    </cs:spPr>
  </cs:errorBar>
  <cs:floor>
    <cs:lnRef idx="0"/>
    <cs:fillRef idx="0"/>
    <cs:effectRef idx="0"/>
    <cs:fontRef idx="minor">
      <a:schemeClr val="lt1"/>
    </cs:fontRef>
  </cs:floor>
  <cs:gridlineMajor>
    <cs:lnRef idx="0"/>
    <cs:fillRef idx="0"/>
    <cs:effectRef idx="0"/>
    <cs:fontRef idx="minor">
      <a:schemeClr val="lt1"/>
    </cs:fontRef>
    <cs:spPr>
      <a:ln w="9525" cap="flat" cmpd="sng" algn="ctr">
        <a:solidFill>
          <a:schemeClr val="lt1">
            <a:lumMod val="95000"/>
            <a:alpha val="10000"/>
          </a:schemeClr>
        </a:solidFill>
        <a:round/>
      </a:ln>
    </cs:spPr>
  </cs:gridlineMajor>
  <cs:gridlineMinor>
    <cs:lnRef idx="0"/>
    <cs:fillRef idx="0"/>
    <cs:effectRef idx="0"/>
    <cs:fontRef idx="minor">
      <a:schemeClr val="lt1"/>
    </cs:fontRef>
    <cs:spPr>
      <a:ln>
        <a:solidFill>
          <a:schemeClr val="lt1">
            <a:lumMod val="95000"/>
            <a:alpha val="5000"/>
          </a:schemeClr>
        </a:solidFill>
      </a:ln>
    </cs:spPr>
  </cs:gridlineMinor>
  <cs:hiLoLine>
    <cs:lnRef idx="0"/>
    <cs:fillRef idx="0"/>
    <cs:effectRef idx="0"/>
    <cs:fontRef idx="minor">
      <a:schemeClr val="lt1"/>
    </cs:fontRef>
    <cs:spPr>
      <a:ln w="9525">
        <a:solidFill>
          <a:schemeClr val="lt1">
            <a:lumMod val="95000"/>
            <a:alpha val="54000"/>
          </a:schemeClr>
        </a:solidFill>
        <a:prstDash val="dash"/>
      </a:ln>
    </cs:spPr>
  </cs:hiLoLine>
  <cs:leaderLine>
    <cs:lnRef idx="0"/>
    <cs:fillRef idx="0"/>
    <cs:effectRef idx="0"/>
    <cs:fontRef idx="minor">
      <a:schemeClr val="lt1"/>
    </cs:fontRef>
    <cs:spPr>
      <a:ln w="9525">
        <a:solidFill>
          <a:schemeClr val="lt1">
            <a:lumMod val="95000"/>
            <a:alpha val="54000"/>
          </a:schemeClr>
        </a:solidFill>
      </a:ln>
    </cs:spPr>
  </cs:leaderLine>
  <cs:legend>
    <cs:lnRef idx="0"/>
    <cs:fillRef idx="0"/>
    <cs:effectRef idx="0"/>
    <cs:fontRef idx="minor">
      <a:schemeClr val="lt1">
        <a:lumMod val="85000"/>
      </a:schemeClr>
    </cs:fontRef>
    <cs:defRPr sz="900" kern="1200"/>
  </cs:legend>
  <cs:plotArea>
    <cs:lnRef idx="0"/>
    <cs:fillRef idx="0"/>
    <cs:effectRef idx="0"/>
    <cs:fontRef idx="minor">
      <a:schemeClr val="lt1"/>
    </cs:fontRef>
  </cs:plotArea>
  <cs:plotArea3D>
    <cs:lnRef idx="0"/>
    <cs:fillRef idx="0"/>
    <cs:effectRef idx="0"/>
    <cs:fontRef idx="minor">
      <a:schemeClr val="lt1"/>
    </cs:fontRef>
  </cs:plotArea3D>
  <cs:seriesAxis>
    <cs:lnRef idx="0"/>
    <cs:fillRef idx="0"/>
    <cs:effectRef idx="0"/>
    <cs:fontRef idx="minor">
      <a:schemeClr val="lt1">
        <a:lumMod val="85000"/>
      </a:schemeClr>
    </cs:fontRef>
    <cs:spPr>
      <a:ln w="12700" cap="flat" cmpd="sng" algn="ctr">
        <a:solidFill>
          <a:schemeClr val="lt1">
            <a:lumMod val="95000"/>
            <a:alpha val="54000"/>
          </a:schemeClr>
        </a:solidFill>
        <a:round/>
      </a:ln>
    </cs:spPr>
    <cs:defRPr sz="900" kern="1200"/>
  </cs:seriesAxis>
  <cs:seriesLine>
    <cs:lnRef idx="0"/>
    <cs:fillRef idx="0"/>
    <cs:effectRef idx="0"/>
    <cs:fontRef idx="minor">
      <a:schemeClr val="lt1"/>
    </cs:fontRef>
    <cs:spPr>
      <a:ln w="9525" cap="flat" cmpd="sng" algn="ctr">
        <a:solidFill>
          <a:schemeClr val="lt1">
            <a:lumMod val="95000"/>
            <a:alpha val="54000"/>
          </a:schemeClr>
        </a:solidFill>
        <a:round/>
      </a:ln>
    </cs:spPr>
  </cs:seriesLine>
  <cs:title>
    <cs:lnRef idx="0"/>
    <cs:fillRef idx="0"/>
    <cs:effectRef idx="0"/>
    <cs:fontRef idx="minor">
      <a:schemeClr val="lt1">
        <a:lumMod val="95000"/>
      </a:schemeClr>
    </cs:fontRef>
    <cs:defRPr sz="1600" b="1" kern="1200" spc="100" baseline="0">
      <a:effectLst>
        <a:outerShdw blurRad="50800" dist="38100" dir="5400000" algn="t" rotWithShape="0">
          <a:prstClr val="black">
            <a:alpha val="40000"/>
          </a:prstClr>
        </a:outerShdw>
      </a:effectLst>
    </cs:defRPr>
  </cs:title>
  <cs:trendline>
    <cs:lnRef idx="0">
      <cs:styleClr val="auto"/>
    </cs:lnRef>
    <cs:fillRef idx="0"/>
    <cs:effectRef idx="0"/>
    <cs:fontRef idx="minor">
      <a:schemeClr val="lt1"/>
    </cs:fontRef>
    <cs:spPr>
      <a:ln w="19050" cap="rnd">
        <a:solidFill>
          <a:schemeClr val="phClr"/>
        </a:solidFill>
      </a:ln>
    </cs:spPr>
  </cs:trendline>
  <cs:trendlineLabel>
    <cs:lnRef idx="0"/>
    <cs:fillRef idx="0"/>
    <cs:effectRef idx="0"/>
    <cs:fontRef idx="minor">
      <a:schemeClr val="lt1">
        <a:lumMod val="85000"/>
      </a:schemeClr>
    </cs:fontRef>
    <cs:defRPr sz="900" kern="1200"/>
  </cs:trendlineLabel>
  <cs:upBar>
    <cs:lnRef idx="0"/>
    <cs:fillRef idx="0"/>
    <cs:effectRef idx="0"/>
    <cs:fontRef idx="minor">
      <a:schemeClr val="lt1"/>
    </cs:fontRef>
    <cs:spPr>
      <a:solidFill>
        <a:schemeClr val="lt1"/>
      </a:solidFill>
      <a:ln w="9525">
        <a:solidFill>
          <a:schemeClr val="lt1">
            <a:lumMod val="95000"/>
            <a:alpha val="54000"/>
          </a:schemeClr>
        </a:solidFill>
      </a:ln>
    </cs:spPr>
  </cs:upBar>
  <cs:valueAxis>
    <cs:lnRef idx="0"/>
    <cs:fillRef idx="0"/>
    <cs:effectRef idx="0"/>
    <cs:fontRef idx="minor">
      <a:schemeClr val="lt1">
        <a:lumMod val="85000"/>
      </a:schemeClr>
    </cs:fontRef>
    <cs:defRPr sz="900" kern="1200"/>
  </cs:valueAxis>
  <cs:wall>
    <cs:lnRef idx="0"/>
    <cs:fillRef idx="0"/>
    <cs:effectRef idx="0"/>
    <cs:fontRef idx="minor">
      <a:schemeClr val="lt1"/>
    </cs:fontRef>
  </cs:wall>
</cs:chartStyle>
</file>

<file path=ppt/charts/style7.xml><?xml version="1.0" encoding="utf-8"?>
<cs:chartStyle xmlns:cs="http://schemas.microsoft.com/office/drawing/2012/chartStyle" xmlns:a="http://schemas.openxmlformats.org/drawingml/2006/main" id="340">
  <cs:axisTitle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12700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2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3">
      <cs:styleClr val="auto"/>
    </cs:fillRef>
    <cs:effectRef idx="3"/>
    <cs:fontRef idx="minor">
      <a:schemeClr val="lt1"/>
    </cs:fontRef>
  </cs:dataPoint>
  <cs:dataPoint3D>
    <cs:lnRef idx="0"/>
    <cs:fillRef idx="3">
      <cs:styleClr val="auto"/>
    </cs:fillRef>
    <cs:effectRef idx="3"/>
    <cs:fontRef idx="minor">
      <a:schemeClr val="lt1"/>
    </cs:fontRef>
  </cs:dataPoint3D>
  <cs:dataPointLine>
    <cs:lnRef idx="0">
      <cs:styleClr val="auto"/>
    </cs:lnRef>
    <cs:fillRef idx="3"/>
    <cs:effectRef idx="3"/>
    <cs:fontRef idx="minor">
      <a:schemeClr val="lt1"/>
    </cs:fontRef>
    <cs:spPr>
      <a:ln w="3492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3">
      <cs:styleClr val="auto"/>
    </cs:fillRef>
    <cs:effectRef idx="3"/>
    <cs:fontRef idx="minor">
      <a:schemeClr val="lt1"/>
    </cs:fontRef>
    <cs:spPr>
      <a:ln w="9525">
        <a:solidFill>
          <a:schemeClr val="phClr"/>
        </a:solidFill>
        <a:round/>
      </a:ln>
    </cs:spPr>
  </cs:dataPointMarker>
  <cs:dataPointMarkerLayout symbol="circle" size="6"/>
  <cs:dataPointWireframe>
    <cs:lnRef idx="0">
      <cs:styleClr val="auto"/>
    </cs:lnRef>
    <cs:fillRef idx="3"/>
    <cs:effectRef idx="3"/>
    <cs:fontRef idx="minor">
      <a:schemeClr val="lt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lt1"/>
    </cs:fontRef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>
    <cs:lnRef idx="0"/>
    <cs:fillRef idx="0"/>
    <cs:effectRef idx="0"/>
    <cs:fontRef idx="minor">
      <a:schemeClr val="lt1"/>
    </cs:fontRef>
  </cs:plotArea>
  <cs:plotArea3D>
    <cs:lnRef idx="0"/>
    <cs:fillRef idx="0"/>
    <cs:effectRef idx="0"/>
    <cs:fontRef idx="minor">
      <a:schemeClr val="lt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spPr>
      <a:ln w="12700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600" b="1" kern="1200" baseline="0"/>
  </cs:title>
  <cs:trendline>
    <cs:lnRef idx="0">
      <cs:styleClr val="auto"/>
    </cs:lnRef>
    <cs:fillRef idx="0"/>
    <cs:effectRef idx="0"/>
    <cs:fontRef idx="minor">
      <a:schemeClr val="lt1"/>
    </cs:fontRef>
    <cs:spPr>
      <a:ln w="19050" cap="rnd">
        <a:solidFill>
          <a:schemeClr val="phClr"/>
        </a:solidFill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lt1"/>
    </cs:fontRef>
  </cs:wall>
</cs:chartStyle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5">
  <dgm:title val=""/>
  <dgm:desc val=""/>
  <dgm:catLst>
    <dgm:cat type="colorful" pri="10500"/>
  </dgm:catLst>
  <dgm:styleLbl name="node0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5"/>
      <a:schemeClr val="accent6"/>
    </dgm:fillClrLst>
    <dgm:linClrLst>
      <a:schemeClr val="accent5"/>
      <a:schemeClr val="accent6"/>
    </dgm:linClrLst>
    <dgm:effectClrLst/>
    <dgm:txLinClrLst/>
    <dgm:txFillClrLst/>
    <dgm:txEffectClrLst/>
  </dgm:styleLbl>
  <dgm:styleLbl name="ln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5"/>
    </dgm:fillClrLst>
    <dgm:linClrLst meth="repeat">
      <a:schemeClr val="accent5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6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1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5"/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6">
        <a:tint val="9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6">
        <a:tint val="7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5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5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5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5">
        <a:tint val="50000"/>
        <a:alpha val="40000"/>
      </a:schemeClr>
    </dgm:fillClrLst>
    <dgm:linClrLst meth="repeat">
      <a:schemeClr val="accent5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5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colorful5">
  <dgm:title val=""/>
  <dgm:desc val=""/>
  <dgm:catLst>
    <dgm:cat type="colorful" pri="10500"/>
  </dgm:catLst>
  <dgm:styleLbl name="node0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5"/>
      <a:schemeClr val="accent6"/>
    </dgm:fillClrLst>
    <dgm:linClrLst>
      <a:schemeClr val="accent5"/>
      <a:schemeClr val="accent6"/>
    </dgm:linClrLst>
    <dgm:effectClrLst/>
    <dgm:txLinClrLst/>
    <dgm:txFillClrLst/>
    <dgm:txEffectClrLst/>
  </dgm:styleLbl>
  <dgm:styleLbl name="ln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5"/>
    </dgm:fillClrLst>
    <dgm:linClrLst meth="repeat">
      <a:schemeClr val="accent5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6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1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5"/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6">
        <a:tint val="9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6">
        <a:tint val="7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5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5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5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5">
        <a:tint val="50000"/>
        <a:alpha val="40000"/>
      </a:schemeClr>
    </dgm:fillClrLst>
    <dgm:linClrLst meth="repeat">
      <a:schemeClr val="accent5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5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89E4EBDA-57DC-45D4-B839-F3405D25AAEC}" type="doc">
      <dgm:prSet loTypeId="urn:microsoft.com/office/officeart/2005/8/layout/lProcess2" loCatId="list" qsTypeId="urn:microsoft.com/office/officeart/2005/8/quickstyle/simple5" qsCatId="simple" csTypeId="urn:microsoft.com/office/officeart/2005/8/colors/colorful5" csCatId="colorful" phldr="1"/>
      <dgm:spPr/>
      <dgm:t>
        <a:bodyPr/>
        <a:lstStyle/>
        <a:p>
          <a:endParaRPr lang="en-US"/>
        </a:p>
      </dgm:t>
    </dgm:pt>
    <dgm:pt modelId="{F15B70C0-A4CC-47AB-BD9D-1D0C4FB05CB6}">
      <dgm:prSet phldrT="[Text]" custT="1"/>
      <dgm:spPr>
        <a:solidFill>
          <a:srgbClr val="00A88B"/>
        </a:solidFill>
      </dgm:spPr>
      <dgm:t>
        <a:bodyPr/>
        <a:lstStyle/>
        <a:p>
          <a:pPr>
            <a:lnSpc>
              <a:spcPct val="150000"/>
            </a:lnSpc>
          </a:pPr>
          <a:r>
            <a:rPr lang="ar-SA" sz="1800" b="0" dirty="0">
              <a:solidFill>
                <a:schemeClr val="bg1"/>
              </a:solidFill>
              <a:latin typeface="GE SS Two Medium" panose="020A0503020102020204" pitchFamily="18" charset="-78"/>
              <a:ea typeface="GE SS Two Medium" panose="020A0503020102020204" pitchFamily="18" charset="-78"/>
              <a:cs typeface="GE SS Two Medium" panose="020A0503020102020204" pitchFamily="18" charset="-78"/>
            </a:rPr>
            <a:t>التوصيلات التي تم تسجيلها بنظام الفوترة</a:t>
          </a:r>
          <a:endParaRPr lang="en-US" sz="1800" b="0" dirty="0">
            <a:solidFill>
              <a:schemeClr val="bg1"/>
            </a:solidFill>
            <a:latin typeface="GE SS Two Medium" panose="020A0503020102020204" pitchFamily="18" charset="-78"/>
            <a:ea typeface="GE SS Two Medium" panose="020A0503020102020204" pitchFamily="18" charset="-78"/>
            <a:cs typeface="GE SS Two Medium" panose="020A0503020102020204" pitchFamily="18" charset="-78"/>
          </a:endParaRPr>
        </a:p>
      </dgm:t>
    </dgm:pt>
    <dgm:pt modelId="{FE535C82-A13C-4219-9B35-0B4A1EB92A7E}" type="parTrans" cxnId="{85934F40-F669-4254-851E-49724EE664D9}">
      <dgm:prSet/>
      <dgm:spPr/>
      <dgm:t>
        <a:bodyPr/>
        <a:lstStyle/>
        <a:p>
          <a:endParaRPr lang="en-US" sz="2000" b="0">
            <a:latin typeface="Hacen Casablanca" panose="020B0604020202020204" charset="-78"/>
            <a:cs typeface="Hacen Casablanca" panose="020B0604020202020204" charset="-78"/>
          </a:endParaRPr>
        </a:p>
      </dgm:t>
    </dgm:pt>
    <dgm:pt modelId="{BF37E355-FA92-41DC-A804-07C93671D206}" type="sibTrans" cxnId="{85934F40-F669-4254-851E-49724EE664D9}">
      <dgm:prSet/>
      <dgm:spPr/>
      <dgm:t>
        <a:bodyPr/>
        <a:lstStyle/>
        <a:p>
          <a:endParaRPr lang="en-US" sz="2000" b="0">
            <a:latin typeface="Hacen Casablanca" panose="020B0604020202020204" charset="-78"/>
            <a:cs typeface="Hacen Casablanca" panose="020B0604020202020204" charset="-78"/>
          </a:endParaRPr>
        </a:p>
      </dgm:t>
    </dgm:pt>
    <dgm:pt modelId="{2B7D15D5-9922-4875-9427-3B4F3F063B61}">
      <dgm:prSet phldrT="[Text]" custT="1"/>
      <dgm:spPr>
        <a:solidFill>
          <a:srgbClr val="4E8BB6"/>
        </a:solidFill>
        <a:effectLst/>
      </dgm:spPr>
      <dgm:t>
        <a:bodyPr/>
        <a:lstStyle/>
        <a:p>
          <a:r>
            <a:rPr lang="ar-SA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2455</a:t>
          </a:r>
        </a:p>
        <a:p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 توصيلة غير مسجلة تم إضافتها لنظام الفوترة منذ بداية عام </a:t>
          </a:r>
          <a:r>
            <a:rPr lang="ar-SA" sz="18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2023</a:t>
          </a:r>
          <a:r>
            <a:rPr lang="ar-SA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 </a:t>
          </a:r>
          <a:endParaRPr lang="en-US" sz="2400" b="0" kern="1200" dirty="0">
            <a:solidFill>
              <a:prstClr val="white"/>
            </a:solidFill>
            <a:latin typeface="Bahnschrift SemiBold" panose="020B0502040204020203" pitchFamily="34" charset="0"/>
            <a:ea typeface="+mn-ea"/>
            <a:cs typeface="Hacen Casablanca" panose="020B0604020202020204" charset="-78"/>
          </a:endParaRPr>
        </a:p>
      </dgm:t>
    </dgm:pt>
    <dgm:pt modelId="{46B51943-A097-4A27-B248-29211FBBD7B0}" type="parTrans" cxnId="{1E00EFFB-2D03-4101-8E1F-55DD36FDD6F8}">
      <dgm:prSet/>
      <dgm:spPr/>
      <dgm:t>
        <a:bodyPr/>
        <a:lstStyle/>
        <a:p>
          <a:endParaRPr lang="en-US" sz="2000" b="0">
            <a:latin typeface="Hacen Casablanca" panose="020B0604020202020204" charset="-78"/>
            <a:cs typeface="Hacen Casablanca" panose="020B0604020202020204" charset="-78"/>
          </a:endParaRPr>
        </a:p>
      </dgm:t>
    </dgm:pt>
    <dgm:pt modelId="{59002558-6686-468B-8398-AC4BE5C335CA}" type="sibTrans" cxnId="{1E00EFFB-2D03-4101-8E1F-55DD36FDD6F8}">
      <dgm:prSet/>
      <dgm:spPr/>
      <dgm:t>
        <a:bodyPr/>
        <a:lstStyle/>
        <a:p>
          <a:endParaRPr lang="en-US" sz="2000" b="0">
            <a:latin typeface="Hacen Casablanca" panose="020B0604020202020204" charset="-78"/>
            <a:cs typeface="Hacen Casablanca" panose="020B0604020202020204" charset="-78"/>
          </a:endParaRPr>
        </a:p>
      </dgm:t>
    </dgm:pt>
    <dgm:pt modelId="{D5C8B12B-CA07-40C5-B91A-B31A5169508F}">
      <dgm:prSet phldrT="[Text]" custT="1"/>
      <dgm:spPr>
        <a:solidFill>
          <a:srgbClr val="4E8BB6"/>
        </a:solidFill>
        <a:effectLst/>
      </dgm:spPr>
      <dgm:t>
        <a:bodyPr/>
        <a:lstStyle/>
        <a:p>
          <a:r>
            <a:rPr lang="en-US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784</a:t>
          </a:r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العدد</a:t>
          </a:r>
          <a:r>
            <a:rPr lang="ar-SA" sz="2000" b="0" kern="1200" dirty="0">
              <a:latin typeface="Hacen Casablanca" panose="020B0604020202020204" charset="-78"/>
              <a:cs typeface="Hacen Casablanca" panose="020B0604020202020204" charset="-78"/>
            </a:rPr>
            <a:t> </a:t>
          </a:r>
          <a:r>
            <a:rPr lang="en-US" sz="2000" b="0" kern="1200" dirty="0">
              <a:latin typeface="Hacen Casablanca" panose="020B0604020202020204" charset="-78"/>
              <a:cs typeface="Hacen Casablanca" panose="020B0604020202020204" charset="-78"/>
            </a:rPr>
            <a:t> – </a:t>
          </a:r>
          <a:r>
            <a:rPr lang="en-US" sz="18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2023</a:t>
          </a:r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عام</a:t>
          </a:r>
          <a:r>
            <a:rPr lang="ar-SA" sz="2000" b="0" kern="1200" dirty="0">
              <a:latin typeface="Hacen Casablanca" panose="020B0604020202020204" charset="-78"/>
              <a:cs typeface="Hacen Casablanca" panose="020B0604020202020204" charset="-78"/>
            </a:rPr>
            <a:t> </a:t>
          </a:r>
          <a:endParaRPr lang="en-US" sz="2000" b="0" kern="1200" dirty="0">
            <a:latin typeface="Hacen Casablanca" panose="020B0604020202020204" charset="-78"/>
            <a:cs typeface="Hacen Casablanca" panose="020B0604020202020204" charset="-78"/>
          </a:endParaRPr>
        </a:p>
        <a:p>
          <a:endParaRPr lang="ar-SA" sz="2000" b="0" kern="1200" dirty="0">
            <a:latin typeface="Hacen Casablanca" panose="020B0604020202020204" charset="-78"/>
            <a:cs typeface="Hacen Casablanca" panose="020B0604020202020204" charset="-78"/>
          </a:endParaRPr>
        </a:p>
        <a:p>
          <a:r>
            <a:rPr lang="en-US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1671</a:t>
          </a:r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العدد</a:t>
          </a:r>
          <a:r>
            <a:rPr lang="ar-SA" sz="2000" b="0" kern="1200" dirty="0">
              <a:latin typeface="Hacen Casablanca" panose="020B0604020202020204" charset="-78"/>
              <a:cs typeface="Hacen Casablanca" panose="020B0604020202020204" charset="-78"/>
            </a:rPr>
            <a:t> </a:t>
          </a:r>
          <a:r>
            <a:rPr lang="en-US" sz="2000" b="0" kern="1200" dirty="0">
              <a:latin typeface="Hacen Casablanca" panose="020B0604020202020204" charset="-78"/>
              <a:cs typeface="Hacen Casablanca" panose="020B0604020202020204" charset="-78"/>
            </a:rPr>
            <a:t> – </a:t>
          </a:r>
          <a:r>
            <a:rPr lang="en-US" sz="18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2024</a:t>
          </a:r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عام</a:t>
          </a:r>
          <a:r>
            <a:rPr lang="ar-SA" sz="2000" b="0" kern="1200" dirty="0">
              <a:latin typeface="Hacen Casablanca" panose="020B0604020202020204" charset="-78"/>
              <a:cs typeface="Hacen Casablanca" panose="020B0604020202020204" charset="-78"/>
            </a:rPr>
            <a:t> </a:t>
          </a:r>
          <a:endParaRPr lang="en-US" sz="2000" b="0" kern="1200" dirty="0">
            <a:latin typeface="Hacen Casablanca" panose="020B0604020202020204" charset="-78"/>
            <a:cs typeface="Hacen Casablanca" panose="020B0604020202020204" charset="-78"/>
          </a:endParaRPr>
        </a:p>
      </dgm:t>
    </dgm:pt>
    <dgm:pt modelId="{A688F37F-BAEF-4808-8B37-B5BC9E84E06C}" type="parTrans" cxnId="{E63B5A0F-926F-45A4-A5AB-863B398D117D}">
      <dgm:prSet/>
      <dgm:spPr/>
      <dgm:t>
        <a:bodyPr/>
        <a:lstStyle/>
        <a:p>
          <a:endParaRPr lang="en-US" sz="2000" b="0">
            <a:latin typeface="Hacen Casablanca" panose="020B0604020202020204" charset="-78"/>
            <a:cs typeface="Hacen Casablanca" panose="020B0604020202020204" charset="-78"/>
          </a:endParaRPr>
        </a:p>
      </dgm:t>
    </dgm:pt>
    <dgm:pt modelId="{47F20F37-0094-4D57-98BD-2F7673967283}" type="sibTrans" cxnId="{E63B5A0F-926F-45A4-A5AB-863B398D117D}">
      <dgm:prSet/>
      <dgm:spPr/>
      <dgm:t>
        <a:bodyPr/>
        <a:lstStyle/>
        <a:p>
          <a:endParaRPr lang="en-US" sz="2000" b="0">
            <a:latin typeface="Hacen Casablanca" panose="020B0604020202020204" charset="-78"/>
            <a:cs typeface="Hacen Casablanca" panose="020B0604020202020204" charset="-78"/>
          </a:endParaRPr>
        </a:p>
      </dgm:t>
    </dgm:pt>
    <dgm:pt modelId="{C8668128-826E-42CE-9D91-7E7882693A3F}">
      <dgm:prSet phldrT="[Text]" custT="1"/>
      <dgm:spPr>
        <a:solidFill>
          <a:srgbClr val="CFD5D8"/>
        </a:solidFill>
      </dgm:spPr>
      <dgm:t>
        <a:bodyPr/>
        <a:lstStyle/>
        <a:p>
          <a:pPr>
            <a:lnSpc>
              <a:spcPct val="150000"/>
            </a:lnSpc>
          </a:pPr>
          <a:r>
            <a:rPr lang="ar-SA" sz="1800" b="0" dirty="0">
              <a:latin typeface="GE SS Two Medium" panose="020A0503020102020204" pitchFamily="18" charset="-78"/>
              <a:ea typeface="GE SS Two Medium" panose="020A0503020102020204" pitchFamily="18" charset="-78"/>
              <a:cs typeface="GE SS Two Medium" panose="020A0503020102020204" pitchFamily="18" charset="-78"/>
            </a:rPr>
            <a:t>عدادات تدفق بأقطار كبيرة تم تركيبها على وصلات تخص حسابات حكومية </a:t>
          </a:r>
          <a:endParaRPr lang="en-US" sz="1800" b="0" dirty="0">
            <a:latin typeface="GE SS Two Medium" panose="020A0503020102020204" pitchFamily="18" charset="-78"/>
            <a:ea typeface="GE SS Two Medium" panose="020A0503020102020204" pitchFamily="18" charset="-78"/>
            <a:cs typeface="GE SS Two Medium" panose="020A0503020102020204" pitchFamily="18" charset="-78"/>
          </a:endParaRPr>
        </a:p>
      </dgm:t>
    </dgm:pt>
    <dgm:pt modelId="{197EE315-1A0B-4680-8E96-B9E89D49AC2B}" type="parTrans" cxnId="{9964D2EF-1385-4E77-845C-32ECF41EBDAE}">
      <dgm:prSet/>
      <dgm:spPr/>
      <dgm:t>
        <a:bodyPr/>
        <a:lstStyle/>
        <a:p>
          <a:endParaRPr lang="en-US" sz="2000" b="0">
            <a:latin typeface="Hacen Casablanca" panose="020B0604020202020204" charset="-78"/>
            <a:cs typeface="Hacen Casablanca" panose="020B0604020202020204" charset="-78"/>
          </a:endParaRPr>
        </a:p>
      </dgm:t>
    </dgm:pt>
    <dgm:pt modelId="{E86225AB-B487-400F-8A6B-D5E471C058E9}" type="sibTrans" cxnId="{9964D2EF-1385-4E77-845C-32ECF41EBDAE}">
      <dgm:prSet/>
      <dgm:spPr/>
      <dgm:t>
        <a:bodyPr/>
        <a:lstStyle/>
        <a:p>
          <a:endParaRPr lang="en-US" sz="2000" b="0">
            <a:latin typeface="Hacen Casablanca" panose="020B0604020202020204" charset="-78"/>
            <a:cs typeface="Hacen Casablanca" panose="020B0604020202020204" charset="-78"/>
          </a:endParaRPr>
        </a:p>
      </dgm:t>
    </dgm:pt>
    <dgm:pt modelId="{686B46B6-3E84-4D55-99D5-AA874CB39B94}">
      <dgm:prSet phldrT="[Text]" custT="1"/>
      <dgm:spPr>
        <a:solidFill>
          <a:srgbClr val="114E7A"/>
        </a:solidFill>
        <a:effectLst/>
      </dgm:spPr>
      <dgm:t>
        <a:bodyPr/>
        <a:lstStyle/>
        <a:p>
          <a:pPr rtl="0"/>
          <a:r>
            <a:rPr lang="en-US" sz="28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7</a:t>
          </a:r>
          <a:endParaRPr lang="ar-SA" sz="2800" b="0" kern="1200" dirty="0">
            <a:solidFill>
              <a:prstClr val="white"/>
            </a:solidFill>
            <a:latin typeface="Bahnschrift SemiBold" panose="020B0502040204020203" pitchFamily="34" charset="0"/>
            <a:ea typeface="+mn-ea"/>
            <a:cs typeface="Hacen Casablanca" panose="020B0604020202020204" charset="-78"/>
          </a:endParaRPr>
        </a:p>
        <a:p>
          <a:pPr rtl="0"/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عداد</a:t>
          </a:r>
        </a:p>
      </dgm:t>
    </dgm:pt>
    <dgm:pt modelId="{E7197C42-D469-4CA7-9B9C-F1002FEC28E7}" type="parTrans" cxnId="{311AE010-6D4A-40C5-B775-12D41553A256}">
      <dgm:prSet/>
      <dgm:spPr/>
      <dgm:t>
        <a:bodyPr/>
        <a:lstStyle/>
        <a:p>
          <a:endParaRPr lang="en-US" sz="2000" b="0">
            <a:latin typeface="Hacen Casablanca" panose="020B0604020202020204" charset="-78"/>
            <a:cs typeface="Hacen Casablanca" panose="020B0604020202020204" charset="-78"/>
          </a:endParaRPr>
        </a:p>
      </dgm:t>
    </dgm:pt>
    <dgm:pt modelId="{550F748F-69E2-4227-9884-A7428913D1A6}" type="sibTrans" cxnId="{311AE010-6D4A-40C5-B775-12D41553A256}">
      <dgm:prSet/>
      <dgm:spPr/>
      <dgm:t>
        <a:bodyPr/>
        <a:lstStyle/>
        <a:p>
          <a:endParaRPr lang="en-US" sz="2000" b="0">
            <a:latin typeface="Hacen Casablanca" panose="020B0604020202020204" charset="-78"/>
            <a:cs typeface="Hacen Casablanca" panose="020B0604020202020204" charset="-78"/>
          </a:endParaRPr>
        </a:p>
      </dgm:t>
    </dgm:pt>
    <dgm:pt modelId="{B21BA618-E619-4550-A930-4F384ED21E7B}">
      <dgm:prSet phldrT="[Text]" custT="1"/>
      <dgm:spPr>
        <a:solidFill>
          <a:srgbClr val="114E7A"/>
        </a:solidFill>
        <a:effectLst/>
      </dgm:spPr>
      <dgm:t>
        <a:bodyPr/>
        <a:lstStyle/>
        <a:p>
          <a:r>
            <a:rPr lang="ar-SA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1</a:t>
          </a:r>
          <a:r>
            <a:rPr lang="en-US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1</a:t>
          </a:r>
          <a:r>
            <a:rPr lang="ar-SA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0</a:t>
          </a:r>
          <a:r>
            <a:rPr lang="en-US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,000 m</a:t>
          </a:r>
          <a:r>
            <a:rPr lang="en-US" sz="2400" b="0" kern="1200" baseline="300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3</a:t>
          </a:r>
          <a:r>
            <a:rPr lang="en-US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/year</a:t>
          </a:r>
        </a:p>
        <a:p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متوسط الكميات المفوترة من هذه العدادات</a:t>
          </a:r>
          <a:endParaRPr lang="en-US" sz="1800" b="0" kern="1200" dirty="0">
            <a:solidFill>
              <a:prstClr val="white"/>
            </a:solidFill>
            <a:latin typeface="GE SS Two Light" panose="020A0503020102020204" pitchFamily="18" charset="-78"/>
            <a:ea typeface="GE SS Two Light" panose="020A0503020102020204" pitchFamily="18" charset="-78"/>
            <a:cs typeface="GE SS Two Light" panose="020A0503020102020204" pitchFamily="18" charset="-78"/>
          </a:endParaRPr>
        </a:p>
      </dgm:t>
    </dgm:pt>
    <dgm:pt modelId="{4E67D640-DF20-42CE-9E7E-28FEA777AC20}" type="parTrans" cxnId="{633AE4BE-3390-455F-91B9-4484E67575A1}">
      <dgm:prSet/>
      <dgm:spPr/>
      <dgm:t>
        <a:bodyPr/>
        <a:lstStyle/>
        <a:p>
          <a:endParaRPr lang="en-US" sz="2000" b="0">
            <a:latin typeface="Hacen Casablanca" panose="020B0604020202020204" charset="-78"/>
            <a:cs typeface="Hacen Casablanca" panose="020B0604020202020204" charset="-78"/>
          </a:endParaRPr>
        </a:p>
      </dgm:t>
    </dgm:pt>
    <dgm:pt modelId="{6A0590BD-108D-420A-9484-629ECC983237}" type="sibTrans" cxnId="{633AE4BE-3390-455F-91B9-4484E67575A1}">
      <dgm:prSet/>
      <dgm:spPr/>
      <dgm:t>
        <a:bodyPr/>
        <a:lstStyle/>
        <a:p>
          <a:endParaRPr lang="en-US" sz="2000" b="0">
            <a:latin typeface="Hacen Casablanca" panose="020B0604020202020204" charset="-78"/>
            <a:cs typeface="Hacen Casablanca" panose="020B0604020202020204" charset="-78"/>
          </a:endParaRPr>
        </a:p>
      </dgm:t>
    </dgm:pt>
    <dgm:pt modelId="{20774F76-23BC-44EA-A00B-D60310AD0A89}">
      <dgm:prSet custT="1"/>
      <dgm:spPr>
        <a:solidFill>
          <a:srgbClr val="114E7A"/>
        </a:solidFill>
      </dgm:spPr>
      <dgm:t>
        <a:bodyPr/>
        <a:lstStyle/>
        <a:p>
          <a:pPr>
            <a:lnSpc>
              <a:spcPct val="150000"/>
            </a:lnSpc>
          </a:pPr>
          <a:r>
            <a:rPr lang="ar-SA" sz="1800" b="0" dirty="0">
              <a:solidFill>
                <a:schemeClr val="bg1"/>
              </a:solidFill>
              <a:latin typeface="GE SS Two Medium" panose="020A0503020102020204" pitchFamily="18" charset="-78"/>
              <a:ea typeface="GE SS Two Medium" panose="020A0503020102020204" pitchFamily="18" charset="-78"/>
              <a:cs typeface="GE SS Two Medium" panose="020A0503020102020204" pitchFamily="18" charset="-78"/>
            </a:rPr>
            <a:t>المسح الميداني للتوصيلات المباشرة بدون عداد</a:t>
          </a:r>
          <a:endParaRPr lang="en-US" sz="1800" b="0" dirty="0">
            <a:solidFill>
              <a:schemeClr val="bg1"/>
            </a:solidFill>
            <a:latin typeface="GE SS Two Medium" panose="020A0503020102020204" pitchFamily="18" charset="-78"/>
            <a:ea typeface="GE SS Two Medium" panose="020A0503020102020204" pitchFamily="18" charset="-78"/>
            <a:cs typeface="GE SS Two Medium" panose="020A0503020102020204" pitchFamily="18" charset="-78"/>
          </a:endParaRPr>
        </a:p>
      </dgm:t>
    </dgm:pt>
    <dgm:pt modelId="{83DCB6FF-8794-4139-8559-074A2C06364F}" type="parTrans" cxnId="{9240886E-4D4D-4690-80D5-EA5537712B34}">
      <dgm:prSet/>
      <dgm:spPr/>
      <dgm:t>
        <a:bodyPr/>
        <a:lstStyle/>
        <a:p>
          <a:endParaRPr lang="en-US" sz="2000" b="0">
            <a:latin typeface="Hacen Casablanca" panose="020B0604020202020204" charset="-78"/>
            <a:cs typeface="Hacen Casablanca" panose="020B0604020202020204" charset="-78"/>
          </a:endParaRPr>
        </a:p>
      </dgm:t>
    </dgm:pt>
    <dgm:pt modelId="{106A0A6D-5CA7-4B0E-BF2F-3A3F2657E62D}" type="sibTrans" cxnId="{9240886E-4D4D-4690-80D5-EA5537712B34}">
      <dgm:prSet/>
      <dgm:spPr/>
      <dgm:t>
        <a:bodyPr/>
        <a:lstStyle/>
        <a:p>
          <a:endParaRPr lang="en-US" sz="2000" b="0">
            <a:latin typeface="Hacen Casablanca" panose="020B0604020202020204" charset="-78"/>
            <a:cs typeface="Hacen Casablanca" panose="020B0604020202020204" charset="-78"/>
          </a:endParaRPr>
        </a:p>
      </dgm:t>
    </dgm:pt>
    <dgm:pt modelId="{77155590-8C44-4F24-8E84-33735C650C1A}">
      <dgm:prSet custT="1"/>
      <dgm:spPr>
        <a:solidFill>
          <a:srgbClr val="5EC4B2"/>
        </a:solidFill>
        <a:ln>
          <a:noFill/>
        </a:ln>
        <a:effectLst/>
      </dgm:spPr>
      <dgm:t>
        <a:bodyPr spcFirstLastPara="0" vert="horz" wrap="square" lIns="50800" tIns="38100" rIns="50800" bIns="38100" numCol="1" spcCol="1270" anchor="ctr" anchorCtr="0"/>
        <a:lstStyle/>
        <a:p>
          <a:pPr marL="0"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ar-SA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597</a:t>
          </a:r>
          <a:r>
            <a:rPr lang="en-US" sz="2000" b="0" kern="1200" dirty="0">
              <a:solidFill>
                <a:prstClr val="white"/>
              </a:solidFill>
              <a:latin typeface="Hacen Casablanca" panose="020B0604020202020204" charset="-78"/>
              <a:ea typeface="+mn-ea"/>
              <a:cs typeface="Hacen Casablanca" panose="020B0604020202020204" charset="-78"/>
            </a:rPr>
            <a:t> </a:t>
          </a:r>
          <a:r>
            <a:rPr lang="ar-SA" sz="2000" b="0" kern="1200" dirty="0">
              <a:solidFill>
                <a:prstClr val="white"/>
              </a:solidFill>
              <a:latin typeface="Hacen Casablanca" panose="020B0604020202020204" charset="-78"/>
              <a:ea typeface="+mn-ea"/>
              <a:cs typeface="Hacen Casablanca" panose="020B0604020202020204" charset="-78"/>
            </a:rPr>
            <a:t> </a:t>
          </a:r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توصيلة نظامية</a:t>
          </a:r>
          <a:endParaRPr lang="en-US" sz="1800" b="0" kern="1200" dirty="0">
            <a:solidFill>
              <a:prstClr val="white"/>
            </a:solidFill>
            <a:latin typeface="GE SS Two Light" panose="020A0503020102020204" pitchFamily="18" charset="-78"/>
            <a:ea typeface="GE SS Two Light" panose="020A0503020102020204" pitchFamily="18" charset="-78"/>
            <a:cs typeface="GE SS Two Light" panose="020A0503020102020204" pitchFamily="18" charset="-78"/>
          </a:endParaRPr>
        </a:p>
        <a:p>
          <a:pPr marL="0"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تم تركيب عداد عليها</a:t>
          </a:r>
          <a:endParaRPr lang="en-US" sz="1800" b="0" kern="1200" dirty="0">
            <a:solidFill>
              <a:prstClr val="white"/>
            </a:solidFill>
            <a:latin typeface="GE SS Two Light" panose="020A0503020102020204" pitchFamily="18" charset="-78"/>
            <a:ea typeface="GE SS Two Light" panose="020A0503020102020204" pitchFamily="18" charset="-78"/>
            <a:cs typeface="GE SS Two Light" panose="020A0503020102020204" pitchFamily="18" charset="-78"/>
          </a:endParaRPr>
        </a:p>
      </dgm:t>
    </dgm:pt>
    <dgm:pt modelId="{B6971533-D22F-4C38-84EC-361577FF18DF}" type="parTrans" cxnId="{45FDE338-3576-45A4-A3E3-304534226A3C}">
      <dgm:prSet/>
      <dgm:spPr/>
      <dgm:t>
        <a:bodyPr/>
        <a:lstStyle/>
        <a:p>
          <a:endParaRPr lang="en-US" sz="2000" b="0">
            <a:latin typeface="Hacen Casablanca" panose="020B0604020202020204" charset="-78"/>
            <a:cs typeface="Hacen Casablanca" panose="020B0604020202020204" charset="-78"/>
          </a:endParaRPr>
        </a:p>
      </dgm:t>
    </dgm:pt>
    <dgm:pt modelId="{CCD496FF-885B-41B2-80BD-25890D27ACFD}" type="sibTrans" cxnId="{45FDE338-3576-45A4-A3E3-304534226A3C}">
      <dgm:prSet/>
      <dgm:spPr/>
      <dgm:t>
        <a:bodyPr/>
        <a:lstStyle/>
        <a:p>
          <a:endParaRPr lang="en-US" sz="2000" b="0">
            <a:latin typeface="Hacen Casablanca" panose="020B0604020202020204" charset="-78"/>
            <a:cs typeface="Hacen Casablanca" panose="020B0604020202020204" charset="-78"/>
          </a:endParaRPr>
        </a:p>
      </dgm:t>
    </dgm:pt>
    <dgm:pt modelId="{9C28A9ED-5230-4D98-BF4B-6F71F45E1EDF}">
      <dgm:prSet custT="1"/>
      <dgm:spPr>
        <a:solidFill>
          <a:srgbClr val="5EC4B2"/>
        </a:solidFill>
        <a:effectLst/>
      </dgm:spPr>
      <dgm:t>
        <a:bodyPr/>
        <a:lstStyle/>
        <a:p>
          <a:r>
            <a:rPr lang="en-US" sz="2400" b="0" dirty="0">
              <a:latin typeface="Bahnschrift SemiBold" panose="020B0502040204020203" pitchFamily="34" charset="0"/>
              <a:cs typeface="Hacen Casablanca" panose="020B0604020202020204" charset="-78"/>
            </a:rPr>
            <a:t>1195</a:t>
          </a:r>
          <a:endParaRPr lang="ar-SA" sz="2000" b="0" dirty="0">
            <a:latin typeface="Bahnschrift SemiBold" panose="020B0502040204020203" pitchFamily="34" charset="0"/>
            <a:cs typeface="Hacen Casablanca" panose="020B0604020202020204" charset="-78"/>
          </a:endParaRPr>
        </a:p>
        <a:p>
          <a:r>
            <a:rPr lang="ar-SA" sz="1800" b="0" dirty="0"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توصيلة مباشرة تم اكتشافها</a:t>
          </a:r>
          <a:endParaRPr lang="en-US" sz="1800" b="0" dirty="0">
            <a:latin typeface="GE SS Two Light" panose="020A0503020102020204" pitchFamily="18" charset="-78"/>
            <a:ea typeface="GE SS Two Light" panose="020A0503020102020204" pitchFamily="18" charset="-78"/>
            <a:cs typeface="GE SS Two Light" panose="020A0503020102020204" pitchFamily="18" charset="-78"/>
          </a:endParaRPr>
        </a:p>
      </dgm:t>
    </dgm:pt>
    <dgm:pt modelId="{FEB084DA-9FAA-4C05-8C68-8B3E27D16353}" type="parTrans" cxnId="{CDB07828-B95C-4C24-8937-A4C21C3F4C70}">
      <dgm:prSet/>
      <dgm:spPr/>
      <dgm:t>
        <a:bodyPr/>
        <a:lstStyle/>
        <a:p>
          <a:endParaRPr lang="en-US" sz="2000" b="0">
            <a:latin typeface="Hacen Casablanca" panose="020B0604020202020204" charset="-78"/>
            <a:cs typeface="Hacen Casablanca" panose="020B0604020202020204" charset="-78"/>
          </a:endParaRPr>
        </a:p>
      </dgm:t>
    </dgm:pt>
    <dgm:pt modelId="{AB934D8D-DC41-4BF2-AE2D-43A8B719F40D}" type="sibTrans" cxnId="{CDB07828-B95C-4C24-8937-A4C21C3F4C70}">
      <dgm:prSet/>
      <dgm:spPr/>
      <dgm:t>
        <a:bodyPr/>
        <a:lstStyle/>
        <a:p>
          <a:endParaRPr lang="en-US" sz="2000" b="0">
            <a:latin typeface="Hacen Casablanca" panose="020B0604020202020204" charset="-78"/>
            <a:cs typeface="Hacen Casablanca" panose="020B0604020202020204" charset="-78"/>
          </a:endParaRPr>
        </a:p>
      </dgm:t>
    </dgm:pt>
    <dgm:pt modelId="{AFB786D4-FDEB-4987-BD65-82ECDFA17690}">
      <dgm:prSet custT="1"/>
      <dgm:spPr>
        <a:solidFill>
          <a:srgbClr val="5EC4B2"/>
        </a:solidFill>
        <a:ln>
          <a:noFill/>
        </a:ln>
        <a:effectLst/>
      </dgm:spPr>
      <dgm:t>
        <a:bodyPr spcFirstLastPara="0" vert="horz" wrap="square" lIns="50800" tIns="38100" rIns="50800" bIns="38100" numCol="1" spcCol="1270" anchor="ctr" anchorCtr="0"/>
        <a:lstStyle/>
        <a:p>
          <a:pPr marL="0"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ar-SA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12</a:t>
          </a:r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 توصيلة مخالفة</a:t>
          </a:r>
        </a:p>
        <a:p>
          <a:pPr marL="0"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تم تطبيبها و إزالة المخالفة</a:t>
          </a:r>
          <a:endParaRPr lang="en-US" sz="1800" b="0" kern="1200" dirty="0">
            <a:solidFill>
              <a:prstClr val="white"/>
            </a:solidFill>
            <a:latin typeface="GE SS Two Light" panose="020A0503020102020204" pitchFamily="18" charset="-78"/>
            <a:ea typeface="GE SS Two Light" panose="020A0503020102020204" pitchFamily="18" charset="-78"/>
            <a:cs typeface="GE SS Two Light" panose="020A0503020102020204" pitchFamily="18" charset="-78"/>
          </a:endParaRPr>
        </a:p>
      </dgm:t>
    </dgm:pt>
    <dgm:pt modelId="{28275F1E-7610-4577-96E5-9CD849DFAF3E}" type="parTrans" cxnId="{99C6C27B-B44E-4A3D-89BC-3A00D1BECD55}">
      <dgm:prSet/>
      <dgm:spPr/>
      <dgm:t>
        <a:bodyPr/>
        <a:lstStyle/>
        <a:p>
          <a:endParaRPr lang="en-US" sz="2000" b="0">
            <a:latin typeface="Hacen Casablanca" panose="020B0604020202020204" charset="-78"/>
            <a:cs typeface="Hacen Casablanca" panose="020B0604020202020204" charset="-78"/>
          </a:endParaRPr>
        </a:p>
      </dgm:t>
    </dgm:pt>
    <dgm:pt modelId="{0D367707-14B8-4D69-B0B1-58F4DA224486}" type="sibTrans" cxnId="{99C6C27B-B44E-4A3D-89BC-3A00D1BECD55}">
      <dgm:prSet/>
      <dgm:spPr/>
      <dgm:t>
        <a:bodyPr/>
        <a:lstStyle/>
        <a:p>
          <a:endParaRPr lang="en-US" sz="2000" b="0">
            <a:latin typeface="Hacen Casablanca" panose="020B0604020202020204" charset="-78"/>
            <a:cs typeface="Hacen Casablanca" panose="020B0604020202020204" charset="-78"/>
          </a:endParaRPr>
        </a:p>
      </dgm:t>
    </dgm:pt>
    <dgm:pt modelId="{FFD98167-5E8A-440A-862E-015BC3B19E59}" type="pres">
      <dgm:prSet presAssocID="{89E4EBDA-57DC-45D4-B839-F3405D25AAEC}" presName="theList" presStyleCnt="0">
        <dgm:presLayoutVars>
          <dgm:dir/>
          <dgm:animLvl val="lvl"/>
          <dgm:resizeHandles val="exact"/>
        </dgm:presLayoutVars>
      </dgm:prSet>
      <dgm:spPr/>
    </dgm:pt>
    <dgm:pt modelId="{F797A7EE-72EE-496D-AFA3-2A3D75DDDAE5}" type="pres">
      <dgm:prSet presAssocID="{F15B70C0-A4CC-47AB-BD9D-1D0C4FB05CB6}" presName="compNode" presStyleCnt="0"/>
      <dgm:spPr/>
    </dgm:pt>
    <dgm:pt modelId="{7E25F00A-75AB-4984-BA06-080370F0C267}" type="pres">
      <dgm:prSet presAssocID="{F15B70C0-A4CC-47AB-BD9D-1D0C4FB05CB6}" presName="aNode" presStyleLbl="bgShp" presStyleIdx="0" presStyleCnt="3"/>
      <dgm:spPr/>
    </dgm:pt>
    <dgm:pt modelId="{D4F3DA79-76DA-4424-941C-8F4FAF4E1652}" type="pres">
      <dgm:prSet presAssocID="{F15B70C0-A4CC-47AB-BD9D-1D0C4FB05CB6}" presName="textNode" presStyleLbl="bgShp" presStyleIdx="0" presStyleCnt="3"/>
      <dgm:spPr/>
    </dgm:pt>
    <dgm:pt modelId="{48FF7234-6EB7-4C93-AEC7-AE319BB3EEC1}" type="pres">
      <dgm:prSet presAssocID="{F15B70C0-A4CC-47AB-BD9D-1D0C4FB05CB6}" presName="compChildNode" presStyleCnt="0"/>
      <dgm:spPr/>
    </dgm:pt>
    <dgm:pt modelId="{175341FD-5E47-4263-8490-92B2C95CFA35}" type="pres">
      <dgm:prSet presAssocID="{F15B70C0-A4CC-47AB-BD9D-1D0C4FB05CB6}" presName="theInnerList" presStyleCnt="0"/>
      <dgm:spPr/>
    </dgm:pt>
    <dgm:pt modelId="{43740706-A362-480A-A5EE-663BE6DFE369}" type="pres">
      <dgm:prSet presAssocID="{2B7D15D5-9922-4875-9427-3B4F3F063B61}" presName="childNode" presStyleLbl="node1" presStyleIdx="0" presStyleCnt="7">
        <dgm:presLayoutVars>
          <dgm:bulletEnabled val="1"/>
        </dgm:presLayoutVars>
      </dgm:prSet>
      <dgm:spPr/>
    </dgm:pt>
    <dgm:pt modelId="{9A946E99-4E2D-4278-9332-AB04A13E9833}" type="pres">
      <dgm:prSet presAssocID="{2B7D15D5-9922-4875-9427-3B4F3F063B61}" presName="aSpace2" presStyleCnt="0"/>
      <dgm:spPr/>
    </dgm:pt>
    <dgm:pt modelId="{677C1084-5068-4659-91FA-767CD6CF8206}" type="pres">
      <dgm:prSet presAssocID="{D5C8B12B-CA07-40C5-B91A-B31A5169508F}" presName="childNode" presStyleLbl="node1" presStyleIdx="1" presStyleCnt="7">
        <dgm:presLayoutVars>
          <dgm:bulletEnabled val="1"/>
        </dgm:presLayoutVars>
      </dgm:prSet>
      <dgm:spPr/>
    </dgm:pt>
    <dgm:pt modelId="{00584E59-3F48-4A49-9C97-6D7D72971505}" type="pres">
      <dgm:prSet presAssocID="{F15B70C0-A4CC-47AB-BD9D-1D0C4FB05CB6}" presName="aSpace" presStyleCnt="0"/>
      <dgm:spPr/>
    </dgm:pt>
    <dgm:pt modelId="{DB4099AC-C6FB-4EF3-853F-F51CD5C6C7D5}" type="pres">
      <dgm:prSet presAssocID="{C8668128-826E-42CE-9D91-7E7882693A3F}" presName="compNode" presStyleCnt="0"/>
      <dgm:spPr/>
    </dgm:pt>
    <dgm:pt modelId="{EF264390-B9F7-4E25-A41B-1625F5D6F4AD}" type="pres">
      <dgm:prSet presAssocID="{C8668128-826E-42CE-9D91-7E7882693A3F}" presName="aNode" presStyleLbl="bgShp" presStyleIdx="1" presStyleCnt="3"/>
      <dgm:spPr/>
    </dgm:pt>
    <dgm:pt modelId="{0D8582BA-DC92-4D16-AA9C-4266194D1869}" type="pres">
      <dgm:prSet presAssocID="{C8668128-826E-42CE-9D91-7E7882693A3F}" presName="textNode" presStyleLbl="bgShp" presStyleIdx="1" presStyleCnt="3"/>
      <dgm:spPr/>
    </dgm:pt>
    <dgm:pt modelId="{80408F8A-550C-4818-BE86-A232F65B9AB6}" type="pres">
      <dgm:prSet presAssocID="{C8668128-826E-42CE-9D91-7E7882693A3F}" presName="compChildNode" presStyleCnt="0"/>
      <dgm:spPr/>
    </dgm:pt>
    <dgm:pt modelId="{D40F88BA-F7B5-47E6-9D65-C0F9C1BF61B3}" type="pres">
      <dgm:prSet presAssocID="{C8668128-826E-42CE-9D91-7E7882693A3F}" presName="theInnerList" presStyleCnt="0"/>
      <dgm:spPr/>
    </dgm:pt>
    <dgm:pt modelId="{062FFE62-A6F4-410A-AE7C-75D3F8603087}" type="pres">
      <dgm:prSet presAssocID="{686B46B6-3E84-4D55-99D5-AA874CB39B94}" presName="childNode" presStyleLbl="node1" presStyleIdx="2" presStyleCnt="7">
        <dgm:presLayoutVars>
          <dgm:bulletEnabled val="1"/>
        </dgm:presLayoutVars>
      </dgm:prSet>
      <dgm:spPr/>
    </dgm:pt>
    <dgm:pt modelId="{F4E51736-B719-4D47-B2CC-E7E55A1870F8}" type="pres">
      <dgm:prSet presAssocID="{686B46B6-3E84-4D55-99D5-AA874CB39B94}" presName="aSpace2" presStyleCnt="0"/>
      <dgm:spPr/>
    </dgm:pt>
    <dgm:pt modelId="{73848822-F2FF-44C2-8F3E-DC13083E3032}" type="pres">
      <dgm:prSet presAssocID="{B21BA618-E619-4550-A930-4F384ED21E7B}" presName="childNode" presStyleLbl="node1" presStyleIdx="3" presStyleCnt="7">
        <dgm:presLayoutVars>
          <dgm:bulletEnabled val="1"/>
        </dgm:presLayoutVars>
      </dgm:prSet>
      <dgm:spPr/>
    </dgm:pt>
    <dgm:pt modelId="{B477B375-5CCD-4CD8-9D65-6FCAADD05AD5}" type="pres">
      <dgm:prSet presAssocID="{C8668128-826E-42CE-9D91-7E7882693A3F}" presName="aSpace" presStyleCnt="0"/>
      <dgm:spPr/>
    </dgm:pt>
    <dgm:pt modelId="{46D6EFC8-6456-4700-B2F3-8003D33A1F89}" type="pres">
      <dgm:prSet presAssocID="{20774F76-23BC-44EA-A00B-D60310AD0A89}" presName="compNode" presStyleCnt="0"/>
      <dgm:spPr/>
    </dgm:pt>
    <dgm:pt modelId="{953A5A71-F650-4582-BEC1-B129224C0457}" type="pres">
      <dgm:prSet presAssocID="{20774F76-23BC-44EA-A00B-D60310AD0A89}" presName="aNode" presStyleLbl="bgShp" presStyleIdx="2" presStyleCnt="3"/>
      <dgm:spPr/>
    </dgm:pt>
    <dgm:pt modelId="{4B5500AF-DE7B-4EDC-BF1E-7148A39B32BD}" type="pres">
      <dgm:prSet presAssocID="{20774F76-23BC-44EA-A00B-D60310AD0A89}" presName="textNode" presStyleLbl="bgShp" presStyleIdx="2" presStyleCnt="3"/>
      <dgm:spPr/>
    </dgm:pt>
    <dgm:pt modelId="{00B8E8B9-1F41-4E21-9693-2001E46D5F1D}" type="pres">
      <dgm:prSet presAssocID="{20774F76-23BC-44EA-A00B-D60310AD0A89}" presName="compChildNode" presStyleCnt="0"/>
      <dgm:spPr/>
    </dgm:pt>
    <dgm:pt modelId="{DDCCE84D-E1EF-44FA-96DD-F26BDF6D44AD}" type="pres">
      <dgm:prSet presAssocID="{20774F76-23BC-44EA-A00B-D60310AD0A89}" presName="theInnerList" presStyleCnt="0"/>
      <dgm:spPr/>
    </dgm:pt>
    <dgm:pt modelId="{868A3D4D-AE65-4383-9ED0-E6007223EBD4}" type="pres">
      <dgm:prSet presAssocID="{9C28A9ED-5230-4D98-BF4B-6F71F45E1EDF}" presName="childNode" presStyleLbl="node1" presStyleIdx="4" presStyleCnt="7">
        <dgm:presLayoutVars>
          <dgm:bulletEnabled val="1"/>
        </dgm:presLayoutVars>
      </dgm:prSet>
      <dgm:spPr/>
    </dgm:pt>
    <dgm:pt modelId="{7D274E73-FB39-46BF-96E0-4EBFE3A2235D}" type="pres">
      <dgm:prSet presAssocID="{9C28A9ED-5230-4D98-BF4B-6F71F45E1EDF}" presName="aSpace2" presStyleCnt="0"/>
      <dgm:spPr/>
    </dgm:pt>
    <dgm:pt modelId="{E3EB6E0C-04B9-46D1-9D8E-0D54D9BD90B5}" type="pres">
      <dgm:prSet presAssocID="{77155590-8C44-4F24-8E84-33735C650C1A}" presName="childNode" presStyleLbl="node1" presStyleIdx="5" presStyleCnt="7">
        <dgm:presLayoutVars>
          <dgm:bulletEnabled val="1"/>
        </dgm:presLayoutVars>
      </dgm:prSet>
      <dgm:spPr>
        <a:xfrm>
          <a:off x="8124042" y="2761542"/>
          <a:ext cx="2888054" cy="1029922"/>
        </a:xfrm>
        <a:prstGeom prst="roundRect">
          <a:avLst>
            <a:gd name="adj" fmla="val 10000"/>
          </a:avLst>
        </a:prstGeom>
      </dgm:spPr>
    </dgm:pt>
    <dgm:pt modelId="{DD556030-C4D7-432E-B20D-A4C425F08002}" type="pres">
      <dgm:prSet presAssocID="{77155590-8C44-4F24-8E84-33735C650C1A}" presName="aSpace2" presStyleCnt="0"/>
      <dgm:spPr/>
    </dgm:pt>
    <dgm:pt modelId="{48832D1A-DD5E-47AB-B2B1-3559B1CCB1EF}" type="pres">
      <dgm:prSet presAssocID="{AFB786D4-FDEB-4987-BD65-82ECDFA17690}" presName="childNode" presStyleLbl="node1" presStyleIdx="6" presStyleCnt="7">
        <dgm:presLayoutVars>
          <dgm:bulletEnabled val="1"/>
        </dgm:presLayoutVars>
      </dgm:prSet>
      <dgm:spPr>
        <a:xfrm>
          <a:off x="8124042" y="3949914"/>
          <a:ext cx="2888054" cy="1029922"/>
        </a:xfrm>
        <a:prstGeom prst="roundRect">
          <a:avLst>
            <a:gd name="adj" fmla="val 10000"/>
          </a:avLst>
        </a:prstGeom>
      </dgm:spPr>
    </dgm:pt>
  </dgm:ptLst>
  <dgm:cxnLst>
    <dgm:cxn modelId="{33010308-B001-4C90-AD3B-AADC2176DDCB}" type="presOf" srcId="{2B7D15D5-9922-4875-9427-3B4F3F063B61}" destId="{43740706-A362-480A-A5EE-663BE6DFE369}" srcOrd="0" destOrd="0" presId="urn:microsoft.com/office/officeart/2005/8/layout/lProcess2"/>
    <dgm:cxn modelId="{778BAD0D-A8AA-4A00-9D65-5D8AE4388ED9}" type="presOf" srcId="{F15B70C0-A4CC-47AB-BD9D-1D0C4FB05CB6}" destId="{D4F3DA79-76DA-4424-941C-8F4FAF4E1652}" srcOrd="1" destOrd="0" presId="urn:microsoft.com/office/officeart/2005/8/layout/lProcess2"/>
    <dgm:cxn modelId="{E63B5A0F-926F-45A4-A5AB-863B398D117D}" srcId="{F15B70C0-A4CC-47AB-BD9D-1D0C4FB05CB6}" destId="{D5C8B12B-CA07-40C5-B91A-B31A5169508F}" srcOrd="1" destOrd="0" parTransId="{A688F37F-BAEF-4808-8B37-B5BC9E84E06C}" sibTransId="{47F20F37-0094-4D57-98BD-2F7673967283}"/>
    <dgm:cxn modelId="{311AE010-6D4A-40C5-B775-12D41553A256}" srcId="{C8668128-826E-42CE-9D91-7E7882693A3F}" destId="{686B46B6-3E84-4D55-99D5-AA874CB39B94}" srcOrd="0" destOrd="0" parTransId="{E7197C42-D469-4CA7-9B9C-F1002FEC28E7}" sibTransId="{550F748F-69E2-4227-9884-A7428913D1A6}"/>
    <dgm:cxn modelId="{28818923-AF11-48D4-B815-C841AB81E779}" type="presOf" srcId="{C8668128-826E-42CE-9D91-7E7882693A3F}" destId="{0D8582BA-DC92-4D16-AA9C-4266194D1869}" srcOrd="1" destOrd="0" presId="urn:microsoft.com/office/officeart/2005/8/layout/lProcess2"/>
    <dgm:cxn modelId="{0E33FD23-4DDD-4C86-A7B5-C4378D9A3563}" type="presOf" srcId="{89E4EBDA-57DC-45D4-B839-F3405D25AAEC}" destId="{FFD98167-5E8A-440A-862E-015BC3B19E59}" srcOrd="0" destOrd="0" presId="urn:microsoft.com/office/officeart/2005/8/layout/lProcess2"/>
    <dgm:cxn modelId="{CDB07828-B95C-4C24-8937-A4C21C3F4C70}" srcId="{20774F76-23BC-44EA-A00B-D60310AD0A89}" destId="{9C28A9ED-5230-4D98-BF4B-6F71F45E1EDF}" srcOrd="0" destOrd="0" parTransId="{FEB084DA-9FAA-4C05-8C68-8B3E27D16353}" sibTransId="{AB934D8D-DC41-4BF2-AE2D-43A8B719F40D}"/>
    <dgm:cxn modelId="{45FDE338-3576-45A4-A3E3-304534226A3C}" srcId="{20774F76-23BC-44EA-A00B-D60310AD0A89}" destId="{77155590-8C44-4F24-8E84-33735C650C1A}" srcOrd="1" destOrd="0" parTransId="{B6971533-D22F-4C38-84EC-361577FF18DF}" sibTransId="{CCD496FF-885B-41B2-80BD-25890D27ACFD}"/>
    <dgm:cxn modelId="{85934F40-F669-4254-851E-49724EE664D9}" srcId="{89E4EBDA-57DC-45D4-B839-F3405D25AAEC}" destId="{F15B70C0-A4CC-47AB-BD9D-1D0C4FB05CB6}" srcOrd="0" destOrd="0" parTransId="{FE535C82-A13C-4219-9B35-0B4A1EB92A7E}" sibTransId="{BF37E355-FA92-41DC-A804-07C93671D206}"/>
    <dgm:cxn modelId="{9240886E-4D4D-4690-80D5-EA5537712B34}" srcId="{89E4EBDA-57DC-45D4-B839-F3405D25AAEC}" destId="{20774F76-23BC-44EA-A00B-D60310AD0A89}" srcOrd="2" destOrd="0" parTransId="{83DCB6FF-8794-4139-8559-074A2C06364F}" sibTransId="{106A0A6D-5CA7-4B0E-BF2F-3A3F2657E62D}"/>
    <dgm:cxn modelId="{58FF3F50-7A52-4874-A8CA-A94306FA3474}" type="presOf" srcId="{C8668128-826E-42CE-9D91-7E7882693A3F}" destId="{EF264390-B9F7-4E25-A41B-1625F5D6F4AD}" srcOrd="0" destOrd="0" presId="urn:microsoft.com/office/officeart/2005/8/layout/lProcess2"/>
    <dgm:cxn modelId="{6C69AB55-55A6-4BFB-BB8D-EA8933362B93}" type="presOf" srcId="{AFB786D4-FDEB-4987-BD65-82ECDFA17690}" destId="{48832D1A-DD5E-47AB-B2B1-3559B1CCB1EF}" srcOrd="0" destOrd="0" presId="urn:microsoft.com/office/officeart/2005/8/layout/lProcess2"/>
    <dgm:cxn modelId="{99C6C27B-B44E-4A3D-89BC-3A00D1BECD55}" srcId="{20774F76-23BC-44EA-A00B-D60310AD0A89}" destId="{AFB786D4-FDEB-4987-BD65-82ECDFA17690}" srcOrd="2" destOrd="0" parTransId="{28275F1E-7610-4577-96E5-9CD849DFAF3E}" sibTransId="{0D367707-14B8-4D69-B0B1-58F4DA224486}"/>
    <dgm:cxn modelId="{73F5B885-2EA6-4288-81AF-EA2040045F87}" type="presOf" srcId="{B21BA618-E619-4550-A930-4F384ED21E7B}" destId="{73848822-F2FF-44C2-8F3E-DC13083E3032}" srcOrd="0" destOrd="0" presId="urn:microsoft.com/office/officeart/2005/8/layout/lProcess2"/>
    <dgm:cxn modelId="{14A11C8A-B4AF-4FF0-A154-111EB4FC1E75}" type="presOf" srcId="{686B46B6-3E84-4D55-99D5-AA874CB39B94}" destId="{062FFE62-A6F4-410A-AE7C-75D3F8603087}" srcOrd="0" destOrd="0" presId="urn:microsoft.com/office/officeart/2005/8/layout/lProcess2"/>
    <dgm:cxn modelId="{797CC399-3999-4DCE-B53B-9F76260E344B}" type="presOf" srcId="{D5C8B12B-CA07-40C5-B91A-B31A5169508F}" destId="{677C1084-5068-4659-91FA-767CD6CF8206}" srcOrd="0" destOrd="0" presId="urn:microsoft.com/office/officeart/2005/8/layout/lProcess2"/>
    <dgm:cxn modelId="{5B71309B-01E9-444A-9401-395B7C88D0DA}" type="presOf" srcId="{77155590-8C44-4F24-8E84-33735C650C1A}" destId="{E3EB6E0C-04B9-46D1-9D8E-0D54D9BD90B5}" srcOrd="0" destOrd="0" presId="urn:microsoft.com/office/officeart/2005/8/layout/lProcess2"/>
    <dgm:cxn modelId="{633AE4BE-3390-455F-91B9-4484E67575A1}" srcId="{C8668128-826E-42CE-9D91-7E7882693A3F}" destId="{B21BA618-E619-4550-A930-4F384ED21E7B}" srcOrd="1" destOrd="0" parTransId="{4E67D640-DF20-42CE-9E7E-28FEA777AC20}" sibTransId="{6A0590BD-108D-420A-9484-629ECC983237}"/>
    <dgm:cxn modelId="{DC0143C7-6D1A-4A18-BE35-F5A110758F60}" type="presOf" srcId="{20774F76-23BC-44EA-A00B-D60310AD0A89}" destId="{4B5500AF-DE7B-4EDC-BF1E-7148A39B32BD}" srcOrd="1" destOrd="0" presId="urn:microsoft.com/office/officeart/2005/8/layout/lProcess2"/>
    <dgm:cxn modelId="{454304DC-C4AC-4B97-B0C6-B59546BE84C7}" type="presOf" srcId="{9C28A9ED-5230-4D98-BF4B-6F71F45E1EDF}" destId="{868A3D4D-AE65-4383-9ED0-E6007223EBD4}" srcOrd="0" destOrd="0" presId="urn:microsoft.com/office/officeart/2005/8/layout/lProcess2"/>
    <dgm:cxn modelId="{9964D2EF-1385-4E77-845C-32ECF41EBDAE}" srcId="{89E4EBDA-57DC-45D4-B839-F3405D25AAEC}" destId="{C8668128-826E-42CE-9D91-7E7882693A3F}" srcOrd="1" destOrd="0" parTransId="{197EE315-1A0B-4680-8E96-B9E89D49AC2B}" sibTransId="{E86225AB-B487-400F-8A6B-D5E471C058E9}"/>
    <dgm:cxn modelId="{E085B1F4-19D9-46DA-BE1B-A23E5384D51A}" type="presOf" srcId="{20774F76-23BC-44EA-A00B-D60310AD0A89}" destId="{953A5A71-F650-4582-BEC1-B129224C0457}" srcOrd="0" destOrd="0" presId="urn:microsoft.com/office/officeart/2005/8/layout/lProcess2"/>
    <dgm:cxn modelId="{26A5B2FA-0152-4B50-A98C-BBFEE4F8ECBB}" type="presOf" srcId="{F15B70C0-A4CC-47AB-BD9D-1D0C4FB05CB6}" destId="{7E25F00A-75AB-4984-BA06-080370F0C267}" srcOrd="0" destOrd="0" presId="urn:microsoft.com/office/officeart/2005/8/layout/lProcess2"/>
    <dgm:cxn modelId="{1E00EFFB-2D03-4101-8E1F-55DD36FDD6F8}" srcId="{F15B70C0-A4CC-47AB-BD9D-1D0C4FB05CB6}" destId="{2B7D15D5-9922-4875-9427-3B4F3F063B61}" srcOrd="0" destOrd="0" parTransId="{46B51943-A097-4A27-B248-29211FBBD7B0}" sibTransId="{59002558-6686-468B-8398-AC4BE5C335CA}"/>
    <dgm:cxn modelId="{B07F0C66-2874-403F-91F3-AD59645AF6A7}" type="presParOf" srcId="{FFD98167-5E8A-440A-862E-015BC3B19E59}" destId="{F797A7EE-72EE-496D-AFA3-2A3D75DDDAE5}" srcOrd="0" destOrd="0" presId="urn:microsoft.com/office/officeart/2005/8/layout/lProcess2"/>
    <dgm:cxn modelId="{403FFC2A-AAC7-4CB0-B3F3-50787B121075}" type="presParOf" srcId="{F797A7EE-72EE-496D-AFA3-2A3D75DDDAE5}" destId="{7E25F00A-75AB-4984-BA06-080370F0C267}" srcOrd="0" destOrd="0" presId="urn:microsoft.com/office/officeart/2005/8/layout/lProcess2"/>
    <dgm:cxn modelId="{8AA94D2B-1D56-49AB-B46B-A6C253134865}" type="presParOf" srcId="{F797A7EE-72EE-496D-AFA3-2A3D75DDDAE5}" destId="{D4F3DA79-76DA-4424-941C-8F4FAF4E1652}" srcOrd="1" destOrd="0" presId="urn:microsoft.com/office/officeart/2005/8/layout/lProcess2"/>
    <dgm:cxn modelId="{EE7901B7-9B24-46F7-839C-CD4533DAB2A3}" type="presParOf" srcId="{F797A7EE-72EE-496D-AFA3-2A3D75DDDAE5}" destId="{48FF7234-6EB7-4C93-AEC7-AE319BB3EEC1}" srcOrd="2" destOrd="0" presId="urn:microsoft.com/office/officeart/2005/8/layout/lProcess2"/>
    <dgm:cxn modelId="{1B19540D-6B98-4794-8458-50FD8427BE08}" type="presParOf" srcId="{48FF7234-6EB7-4C93-AEC7-AE319BB3EEC1}" destId="{175341FD-5E47-4263-8490-92B2C95CFA35}" srcOrd="0" destOrd="0" presId="urn:microsoft.com/office/officeart/2005/8/layout/lProcess2"/>
    <dgm:cxn modelId="{95A325EF-82F0-4FE1-96DB-3E354F989068}" type="presParOf" srcId="{175341FD-5E47-4263-8490-92B2C95CFA35}" destId="{43740706-A362-480A-A5EE-663BE6DFE369}" srcOrd="0" destOrd="0" presId="urn:microsoft.com/office/officeart/2005/8/layout/lProcess2"/>
    <dgm:cxn modelId="{DC929D08-9C08-4D63-AD1E-CB9651A08B93}" type="presParOf" srcId="{175341FD-5E47-4263-8490-92B2C95CFA35}" destId="{9A946E99-4E2D-4278-9332-AB04A13E9833}" srcOrd="1" destOrd="0" presId="urn:microsoft.com/office/officeart/2005/8/layout/lProcess2"/>
    <dgm:cxn modelId="{78DB6703-6F4E-4793-A1CE-75950720F24C}" type="presParOf" srcId="{175341FD-5E47-4263-8490-92B2C95CFA35}" destId="{677C1084-5068-4659-91FA-767CD6CF8206}" srcOrd="2" destOrd="0" presId="urn:microsoft.com/office/officeart/2005/8/layout/lProcess2"/>
    <dgm:cxn modelId="{B6E7EA5C-FCB2-4822-9547-103FC5B3DDD4}" type="presParOf" srcId="{FFD98167-5E8A-440A-862E-015BC3B19E59}" destId="{00584E59-3F48-4A49-9C97-6D7D72971505}" srcOrd="1" destOrd="0" presId="urn:microsoft.com/office/officeart/2005/8/layout/lProcess2"/>
    <dgm:cxn modelId="{C4C8DB53-F412-4E99-A90F-98DFB442034B}" type="presParOf" srcId="{FFD98167-5E8A-440A-862E-015BC3B19E59}" destId="{DB4099AC-C6FB-4EF3-853F-F51CD5C6C7D5}" srcOrd="2" destOrd="0" presId="urn:microsoft.com/office/officeart/2005/8/layout/lProcess2"/>
    <dgm:cxn modelId="{943C680B-C080-48E5-8B94-AC3891F880B4}" type="presParOf" srcId="{DB4099AC-C6FB-4EF3-853F-F51CD5C6C7D5}" destId="{EF264390-B9F7-4E25-A41B-1625F5D6F4AD}" srcOrd="0" destOrd="0" presId="urn:microsoft.com/office/officeart/2005/8/layout/lProcess2"/>
    <dgm:cxn modelId="{D3E29FF0-801D-4632-9B90-BFE62DB46955}" type="presParOf" srcId="{DB4099AC-C6FB-4EF3-853F-F51CD5C6C7D5}" destId="{0D8582BA-DC92-4D16-AA9C-4266194D1869}" srcOrd="1" destOrd="0" presId="urn:microsoft.com/office/officeart/2005/8/layout/lProcess2"/>
    <dgm:cxn modelId="{6473AC20-A462-497F-A27F-2982E6DDDDFC}" type="presParOf" srcId="{DB4099AC-C6FB-4EF3-853F-F51CD5C6C7D5}" destId="{80408F8A-550C-4818-BE86-A232F65B9AB6}" srcOrd="2" destOrd="0" presId="urn:microsoft.com/office/officeart/2005/8/layout/lProcess2"/>
    <dgm:cxn modelId="{D2D3CBEB-790E-4BD5-9CD3-F5C416DB3510}" type="presParOf" srcId="{80408F8A-550C-4818-BE86-A232F65B9AB6}" destId="{D40F88BA-F7B5-47E6-9D65-C0F9C1BF61B3}" srcOrd="0" destOrd="0" presId="urn:microsoft.com/office/officeart/2005/8/layout/lProcess2"/>
    <dgm:cxn modelId="{333F2B00-FBB8-4F80-A15D-0DC2B859D38D}" type="presParOf" srcId="{D40F88BA-F7B5-47E6-9D65-C0F9C1BF61B3}" destId="{062FFE62-A6F4-410A-AE7C-75D3F8603087}" srcOrd="0" destOrd="0" presId="urn:microsoft.com/office/officeart/2005/8/layout/lProcess2"/>
    <dgm:cxn modelId="{83ECFB43-1B91-4C9D-A488-387058012AB1}" type="presParOf" srcId="{D40F88BA-F7B5-47E6-9D65-C0F9C1BF61B3}" destId="{F4E51736-B719-4D47-B2CC-E7E55A1870F8}" srcOrd="1" destOrd="0" presId="urn:microsoft.com/office/officeart/2005/8/layout/lProcess2"/>
    <dgm:cxn modelId="{1BB6024F-6E59-42CB-A76A-8800DE7F3C25}" type="presParOf" srcId="{D40F88BA-F7B5-47E6-9D65-C0F9C1BF61B3}" destId="{73848822-F2FF-44C2-8F3E-DC13083E3032}" srcOrd="2" destOrd="0" presId="urn:microsoft.com/office/officeart/2005/8/layout/lProcess2"/>
    <dgm:cxn modelId="{97A3B38F-E306-4109-A637-9A5E3CCB5139}" type="presParOf" srcId="{FFD98167-5E8A-440A-862E-015BC3B19E59}" destId="{B477B375-5CCD-4CD8-9D65-6FCAADD05AD5}" srcOrd="3" destOrd="0" presId="urn:microsoft.com/office/officeart/2005/8/layout/lProcess2"/>
    <dgm:cxn modelId="{8F971426-B766-452E-BE3D-C8B7AFBF203E}" type="presParOf" srcId="{FFD98167-5E8A-440A-862E-015BC3B19E59}" destId="{46D6EFC8-6456-4700-B2F3-8003D33A1F89}" srcOrd="4" destOrd="0" presId="urn:microsoft.com/office/officeart/2005/8/layout/lProcess2"/>
    <dgm:cxn modelId="{B8F71080-F2EE-4014-B5DF-9806BB33DDB3}" type="presParOf" srcId="{46D6EFC8-6456-4700-B2F3-8003D33A1F89}" destId="{953A5A71-F650-4582-BEC1-B129224C0457}" srcOrd="0" destOrd="0" presId="urn:microsoft.com/office/officeart/2005/8/layout/lProcess2"/>
    <dgm:cxn modelId="{CE410A7B-36FA-4361-A20B-281F4ED8F993}" type="presParOf" srcId="{46D6EFC8-6456-4700-B2F3-8003D33A1F89}" destId="{4B5500AF-DE7B-4EDC-BF1E-7148A39B32BD}" srcOrd="1" destOrd="0" presId="urn:microsoft.com/office/officeart/2005/8/layout/lProcess2"/>
    <dgm:cxn modelId="{9550898F-207C-4ADC-BC86-262FBBBA34AE}" type="presParOf" srcId="{46D6EFC8-6456-4700-B2F3-8003D33A1F89}" destId="{00B8E8B9-1F41-4E21-9693-2001E46D5F1D}" srcOrd="2" destOrd="0" presId="urn:microsoft.com/office/officeart/2005/8/layout/lProcess2"/>
    <dgm:cxn modelId="{DC54132B-72B6-4F4C-9731-F99CA767F18F}" type="presParOf" srcId="{00B8E8B9-1F41-4E21-9693-2001E46D5F1D}" destId="{DDCCE84D-E1EF-44FA-96DD-F26BDF6D44AD}" srcOrd="0" destOrd="0" presId="urn:microsoft.com/office/officeart/2005/8/layout/lProcess2"/>
    <dgm:cxn modelId="{C9640CA4-5483-4827-8A4A-90F20AB5DDF0}" type="presParOf" srcId="{DDCCE84D-E1EF-44FA-96DD-F26BDF6D44AD}" destId="{868A3D4D-AE65-4383-9ED0-E6007223EBD4}" srcOrd="0" destOrd="0" presId="urn:microsoft.com/office/officeart/2005/8/layout/lProcess2"/>
    <dgm:cxn modelId="{3E83A67F-A33F-4038-A641-7AE1A2930ACF}" type="presParOf" srcId="{DDCCE84D-E1EF-44FA-96DD-F26BDF6D44AD}" destId="{7D274E73-FB39-46BF-96E0-4EBFE3A2235D}" srcOrd="1" destOrd="0" presId="urn:microsoft.com/office/officeart/2005/8/layout/lProcess2"/>
    <dgm:cxn modelId="{79A7EC18-007C-43CD-A71F-5C0484289175}" type="presParOf" srcId="{DDCCE84D-E1EF-44FA-96DD-F26BDF6D44AD}" destId="{E3EB6E0C-04B9-46D1-9D8E-0D54D9BD90B5}" srcOrd="2" destOrd="0" presId="urn:microsoft.com/office/officeart/2005/8/layout/lProcess2"/>
    <dgm:cxn modelId="{E8AE9C13-E2AB-4AC4-817D-A0852B84FDFB}" type="presParOf" srcId="{DDCCE84D-E1EF-44FA-96DD-F26BDF6D44AD}" destId="{DD556030-C4D7-432E-B20D-A4C425F08002}" srcOrd="3" destOrd="0" presId="urn:microsoft.com/office/officeart/2005/8/layout/lProcess2"/>
    <dgm:cxn modelId="{14EECA23-82DF-42D9-BF26-F289AB2578B1}" type="presParOf" srcId="{DDCCE84D-E1EF-44FA-96DD-F26BDF6D44AD}" destId="{48832D1A-DD5E-47AB-B2B1-3559B1CCB1EF}" srcOrd="4" destOrd="0" presId="urn:microsoft.com/office/officeart/2005/8/layout/lProcess2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FE65A299-3D16-4E3B-B096-82BE14AF24F9}" type="doc">
      <dgm:prSet loTypeId="urn:microsoft.com/office/officeart/2005/8/layout/radial4" loCatId="relationship" qsTypeId="urn:microsoft.com/office/officeart/2005/8/quickstyle/3d3" qsCatId="3D" csTypeId="urn:microsoft.com/office/officeart/2005/8/colors/colorful5" csCatId="colorful" phldr="1"/>
      <dgm:spPr/>
      <dgm:t>
        <a:bodyPr/>
        <a:lstStyle/>
        <a:p>
          <a:endParaRPr lang="en-US"/>
        </a:p>
      </dgm:t>
    </dgm:pt>
    <dgm:pt modelId="{E9625A31-F3F7-40D1-918F-D7377279C5E2}">
      <dgm:prSet phldrT="[Text]"/>
      <dgm:spPr>
        <a:solidFill>
          <a:srgbClr val="4E8BB6"/>
        </a:solidFill>
      </dgm:spPr>
      <dgm:t>
        <a:bodyPr/>
        <a:lstStyle/>
        <a:p>
          <a:r>
            <a:rPr lang="en-US" b="0" cap="none" spc="0" dirty="0">
              <a:ln w="0"/>
              <a:solidFill>
                <a:schemeClr val="bg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Bahnschrift SemiBold" panose="020B0502040204020203" pitchFamily="34" charset="0"/>
            </a:rPr>
            <a:t>Billing</a:t>
          </a:r>
        </a:p>
      </dgm:t>
    </dgm:pt>
    <dgm:pt modelId="{3F496213-F935-4053-BB2C-75668F20B520}" type="parTrans" cxnId="{49C5F23C-60DB-42A5-A128-9FCC031589DF}">
      <dgm:prSet/>
      <dgm:spPr/>
      <dgm:t>
        <a:bodyPr/>
        <a:lstStyle/>
        <a:p>
          <a:endParaRPr lang="en-US"/>
        </a:p>
      </dgm:t>
    </dgm:pt>
    <dgm:pt modelId="{C53625D2-0FB6-4F1F-AEA8-3C10ABD9AD1E}" type="sibTrans" cxnId="{49C5F23C-60DB-42A5-A128-9FCC031589DF}">
      <dgm:prSet/>
      <dgm:spPr/>
      <dgm:t>
        <a:bodyPr/>
        <a:lstStyle/>
        <a:p>
          <a:endParaRPr lang="en-US"/>
        </a:p>
      </dgm:t>
    </dgm:pt>
    <dgm:pt modelId="{C6E6C53F-C384-423F-97ED-3243B7803971}">
      <dgm:prSet phldrT="[Text]"/>
      <dgm:spPr>
        <a:solidFill>
          <a:srgbClr val="114E7A"/>
        </a:solidFill>
      </dgm:spPr>
      <dgm:t>
        <a:bodyPr/>
        <a:lstStyle/>
        <a:p>
          <a:r>
            <a:rPr lang="en-US" dirty="0">
              <a:latin typeface="Bahnschrift SemiBold" panose="020B0502040204020203" pitchFamily="34" charset="0"/>
            </a:rPr>
            <a:t>2024</a:t>
          </a:r>
        </a:p>
        <a:p>
          <a:r>
            <a:rPr lang="en-US" dirty="0">
              <a:latin typeface="Bahnschrift SemiBold" panose="020B0502040204020203" pitchFamily="34" charset="0"/>
            </a:rPr>
            <a:t>Target = 99%</a:t>
          </a:r>
        </a:p>
      </dgm:t>
    </dgm:pt>
    <dgm:pt modelId="{ABFB4373-5912-494A-BEA2-540471B94071}" type="parTrans" cxnId="{95818810-456B-4801-8F63-AE4C847B6973}">
      <dgm:prSet/>
      <dgm:spPr/>
      <dgm:t>
        <a:bodyPr/>
        <a:lstStyle/>
        <a:p>
          <a:endParaRPr lang="en-US"/>
        </a:p>
      </dgm:t>
    </dgm:pt>
    <dgm:pt modelId="{FD7346EB-5A44-4FC5-B24D-14B698E596C1}" type="sibTrans" cxnId="{95818810-456B-4801-8F63-AE4C847B6973}">
      <dgm:prSet/>
      <dgm:spPr/>
      <dgm:t>
        <a:bodyPr/>
        <a:lstStyle/>
        <a:p>
          <a:endParaRPr lang="en-US"/>
        </a:p>
      </dgm:t>
    </dgm:pt>
    <dgm:pt modelId="{BEE0A98E-5BE3-4095-A7D5-0C4EDCF02D33}">
      <dgm:prSet phldrT="[Text]"/>
      <dgm:spPr>
        <a:solidFill>
          <a:srgbClr val="00A88B"/>
        </a:solidFill>
      </dgm:spPr>
      <dgm:t>
        <a:bodyPr/>
        <a:lstStyle/>
        <a:p>
          <a:r>
            <a:rPr lang="en-US" dirty="0">
              <a:latin typeface="Bahnschrift SemiBold" panose="020B0502040204020203" pitchFamily="34" charset="0"/>
            </a:rPr>
            <a:t>2023</a:t>
          </a:r>
        </a:p>
        <a:p>
          <a:r>
            <a:rPr lang="en-US" dirty="0">
              <a:latin typeface="Bahnschrift SemiBold" panose="020B0502040204020203" pitchFamily="34" charset="0"/>
            </a:rPr>
            <a:t>Target = 98%</a:t>
          </a:r>
        </a:p>
      </dgm:t>
    </dgm:pt>
    <dgm:pt modelId="{C240DBEC-88F9-4357-B47C-4CD3C2B3709B}" type="parTrans" cxnId="{3210AB94-BEF7-4F78-B11F-0B1476168CD8}">
      <dgm:prSet/>
      <dgm:spPr/>
      <dgm:t>
        <a:bodyPr/>
        <a:lstStyle/>
        <a:p>
          <a:endParaRPr lang="en-US"/>
        </a:p>
      </dgm:t>
    </dgm:pt>
    <dgm:pt modelId="{F1F048EF-707F-4790-9026-720E9D9C4B22}" type="sibTrans" cxnId="{3210AB94-BEF7-4F78-B11F-0B1476168CD8}">
      <dgm:prSet/>
      <dgm:spPr/>
      <dgm:t>
        <a:bodyPr/>
        <a:lstStyle/>
        <a:p>
          <a:endParaRPr lang="en-US"/>
        </a:p>
      </dgm:t>
    </dgm:pt>
    <dgm:pt modelId="{7FE640FC-B196-4209-92C9-D610BD947BEB}" type="pres">
      <dgm:prSet presAssocID="{FE65A299-3D16-4E3B-B096-82BE14AF24F9}" presName="cycle" presStyleCnt="0">
        <dgm:presLayoutVars>
          <dgm:chMax val="1"/>
          <dgm:dir/>
          <dgm:animLvl val="ctr"/>
          <dgm:resizeHandles val="exact"/>
        </dgm:presLayoutVars>
      </dgm:prSet>
      <dgm:spPr/>
    </dgm:pt>
    <dgm:pt modelId="{74C2E57C-078E-46F3-A87D-4CDD55A86ABA}" type="pres">
      <dgm:prSet presAssocID="{E9625A31-F3F7-40D1-918F-D7377279C5E2}" presName="centerShape" presStyleLbl="node0" presStyleIdx="0" presStyleCnt="1"/>
      <dgm:spPr/>
    </dgm:pt>
    <dgm:pt modelId="{4C3D6333-A878-4ACB-9ED8-5CA381B37318}" type="pres">
      <dgm:prSet presAssocID="{ABFB4373-5912-494A-BEA2-540471B94071}" presName="parTrans" presStyleLbl="bgSibTrans2D1" presStyleIdx="0" presStyleCnt="2"/>
      <dgm:spPr/>
    </dgm:pt>
    <dgm:pt modelId="{1C81C1A0-A0B7-434F-BEE1-02A9A75BC3E9}" type="pres">
      <dgm:prSet presAssocID="{C6E6C53F-C384-423F-97ED-3243B7803971}" presName="node" presStyleLbl="node1" presStyleIdx="0" presStyleCnt="2" custRadScaleRad="83378" custRadScaleInc="-45895">
        <dgm:presLayoutVars>
          <dgm:bulletEnabled val="1"/>
        </dgm:presLayoutVars>
      </dgm:prSet>
      <dgm:spPr/>
    </dgm:pt>
    <dgm:pt modelId="{E976226E-BC6C-41D9-BB23-3238BC2775EA}" type="pres">
      <dgm:prSet presAssocID="{C240DBEC-88F9-4357-B47C-4CD3C2B3709B}" presName="parTrans" presStyleLbl="bgSibTrans2D1" presStyleIdx="1" presStyleCnt="2"/>
      <dgm:spPr/>
    </dgm:pt>
    <dgm:pt modelId="{C09A1AC9-C0BB-4E5C-86B1-FF504511C299}" type="pres">
      <dgm:prSet presAssocID="{BEE0A98E-5BE3-4095-A7D5-0C4EDCF02D33}" presName="node" presStyleLbl="node1" presStyleIdx="1" presStyleCnt="2" custRadScaleRad="85844" custRadScaleInc="45693">
        <dgm:presLayoutVars>
          <dgm:bulletEnabled val="1"/>
        </dgm:presLayoutVars>
      </dgm:prSet>
      <dgm:spPr/>
    </dgm:pt>
  </dgm:ptLst>
  <dgm:cxnLst>
    <dgm:cxn modelId="{A2D6FB00-45DD-4759-AAC1-8F73D6A1B9A6}" type="presOf" srcId="{C6E6C53F-C384-423F-97ED-3243B7803971}" destId="{1C81C1A0-A0B7-434F-BEE1-02A9A75BC3E9}" srcOrd="0" destOrd="0" presId="urn:microsoft.com/office/officeart/2005/8/layout/radial4"/>
    <dgm:cxn modelId="{95818810-456B-4801-8F63-AE4C847B6973}" srcId="{E9625A31-F3F7-40D1-918F-D7377279C5E2}" destId="{C6E6C53F-C384-423F-97ED-3243B7803971}" srcOrd="0" destOrd="0" parTransId="{ABFB4373-5912-494A-BEA2-540471B94071}" sibTransId="{FD7346EB-5A44-4FC5-B24D-14B698E596C1}"/>
    <dgm:cxn modelId="{4F315838-70E0-4C64-ADE5-0F96972ABE65}" type="presOf" srcId="{ABFB4373-5912-494A-BEA2-540471B94071}" destId="{4C3D6333-A878-4ACB-9ED8-5CA381B37318}" srcOrd="0" destOrd="0" presId="urn:microsoft.com/office/officeart/2005/8/layout/radial4"/>
    <dgm:cxn modelId="{D84CC638-F28F-41E7-8E4C-29260B98DB63}" type="presOf" srcId="{FE65A299-3D16-4E3B-B096-82BE14AF24F9}" destId="{7FE640FC-B196-4209-92C9-D610BD947BEB}" srcOrd="0" destOrd="0" presId="urn:microsoft.com/office/officeart/2005/8/layout/radial4"/>
    <dgm:cxn modelId="{49C5F23C-60DB-42A5-A128-9FCC031589DF}" srcId="{FE65A299-3D16-4E3B-B096-82BE14AF24F9}" destId="{E9625A31-F3F7-40D1-918F-D7377279C5E2}" srcOrd="0" destOrd="0" parTransId="{3F496213-F935-4053-BB2C-75668F20B520}" sibTransId="{C53625D2-0FB6-4F1F-AEA8-3C10ABD9AD1E}"/>
    <dgm:cxn modelId="{3210AB94-BEF7-4F78-B11F-0B1476168CD8}" srcId="{E9625A31-F3F7-40D1-918F-D7377279C5E2}" destId="{BEE0A98E-5BE3-4095-A7D5-0C4EDCF02D33}" srcOrd="1" destOrd="0" parTransId="{C240DBEC-88F9-4357-B47C-4CD3C2B3709B}" sibTransId="{F1F048EF-707F-4790-9026-720E9D9C4B22}"/>
    <dgm:cxn modelId="{B6E78E99-9AA8-43C2-93F6-28AE64F04DF1}" type="presOf" srcId="{BEE0A98E-5BE3-4095-A7D5-0C4EDCF02D33}" destId="{C09A1AC9-C0BB-4E5C-86B1-FF504511C299}" srcOrd="0" destOrd="0" presId="urn:microsoft.com/office/officeart/2005/8/layout/radial4"/>
    <dgm:cxn modelId="{88CBF9D8-CE10-49A7-8AA2-4A28D72274C3}" type="presOf" srcId="{E9625A31-F3F7-40D1-918F-D7377279C5E2}" destId="{74C2E57C-078E-46F3-A87D-4CDD55A86ABA}" srcOrd="0" destOrd="0" presId="urn:microsoft.com/office/officeart/2005/8/layout/radial4"/>
    <dgm:cxn modelId="{9FC1F6FF-77F3-490C-B522-D1A6DC2B291D}" type="presOf" srcId="{C240DBEC-88F9-4357-B47C-4CD3C2B3709B}" destId="{E976226E-BC6C-41D9-BB23-3238BC2775EA}" srcOrd="0" destOrd="0" presId="urn:microsoft.com/office/officeart/2005/8/layout/radial4"/>
    <dgm:cxn modelId="{D285ACF0-3C7B-4ECB-B03A-FCAC1D1580EB}" type="presParOf" srcId="{7FE640FC-B196-4209-92C9-D610BD947BEB}" destId="{74C2E57C-078E-46F3-A87D-4CDD55A86ABA}" srcOrd="0" destOrd="0" presId="urn:microsoft.com/office/officeart/2005/8/layout/radial4"/>
    <dgm:cxn modelId="{B03C5CF4-5B66-4296-98A0-FE0B0D41165B}" type="presParOf" srcId="{7FE640FC-B196-4209-92C9-D610BD947BEB}" destId="{4C3D6333-A878-4ACB-9ED8-5CA381B37318}" srcOrd="1" destOrd="0" presId="urn:microsoft.com/office/officeart/2005/8/layout/radial4"/>
    <dgm:cxn modelId="{B708FB76-41E5-4908-AF72-9462876026ED}" type="presParOf" srcId="{7FE640FC-B196-4209-92C9-D610BD947BEB}" destId="{1C81C1A0-A0B7-434F-BEE1-02A9A75BC3E9}" srcOrd="2" destOrd="0" presId="urn:microsoft.com/office/officeart/2005/8/layout/radial4"/>
    <dgm:cxn modelId="{9E29B8F7-E0E3-4CAD-AF14-EE8ED79ADF32}" type="presParOf" srcId="{7FE640FC-B196-4209-92C9-D610BD947BEB}" destId="{E976226E-BC6C-41D9-BB23-3238BC2775EA}" srcOrd="3" destOrd="0" presId="urn:microsoft.com/office/officeart/2005/8/layout/radial4"/>
    <dgm:cxn modelId="{43A08F06-0EB2-44D3-A36C-54C2706CEDB7}" type="presParOf" srcId="{7FE640FC-B196-4209-92C9-D610BD947BEB}" destId="{C09A1AC9-C0BB-4E5C-86B1-FF504511C299}" srcOrd="4" destOrd="0" presId="urn:microsoft.com/office/officeart/2005/8/layout/radial4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7E25F00A-75AB-4984-BA06-080370F0C267}">
      <dsp:nvSpPr>
        <dsp:cNvPr id="0" name=""/>
        <dsp:cNvSpPr/>
      </dsp:nvSpPr>
      <dsp:spPr>
        <a:xfrm>
          <a:off x="1388" y="0"/>
          <a:ext cx="3610068" cy="5242405"/>
        </a:xfrm>
        <a:prstGeom prst="roundRect">
          <a:avLst>
            <a:gd name="adj" fmla="val 10000"/>
          </a:avLst>
        </a:prstGeom>
        <a:solidFill>
          <a:srgbClr val="00A88B"/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ctr" defTabSz="800100">
            <a:lnSpc>
              <a:spcPct val="15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ar-SA" sz="1800" b="0" kern="1200" dirty="0">
              <a:solidFill>
                <a:schemeClr val="bg1"/>
              </a:solidFill>
              <a:latin typeface="GE SS Two Medium" panose="020A0503020102020204" pitchFamily="18" charset="-78"/>
              <a:ea typeface="GE SS Two Medium" panose="020A0503020102020204" pitchFamily="18" charset="-78"/>
              <a:cs typeface="GE SS Two Medium" panose="020A0503020102020204" pitchFamily="18" charset="-78"/>
            </a:rPr>
            <a:t>التوصيلات التي تم تسجيلها بنظام الفوترة</a:t>
          </a:r>
          <a:endParaRPr lang="en-US" sz="1800" b="0" kern="1200" dirty="0">
            <a:solidFill>
              <a:schemeClr val="bg1"/>
            </a:solidFill>
            <a:latin typeface="GE SS Two Medium" panose="020A0503020102020204" pitchFamily="18" charset="-78"/>
            <a:ea typeface="GE SS Two Medium" panose="020A0503020102020204" pitchFamily="18" charset="-78"/>
            <a:cs typeface="GE SS Two Medium" panose="020A0503020102020204" pitchFamily="18" charset="-78"/>
          </a:endParaRPr>
        </a:p>
      </dsp:txBody>
      <dsp:txXfrm>
        <a:off x="1388" y="0"/>
        <a:ext cx="3610068" cy="1572721"/>
      </dsp:txXfrm>
    </dsp:sp>
    <dsp:sp modelId="{43740706-A362-480A-A5EE-663BE6DFE369}">
      <dsp:nvSpPr>
        <dsp:cNvPr id="0" name=""/>
        <dsp:cNvSpPr/>
      </dsp:nvSpPr>
      <dsp:spPr>
        <a:xfrm>
          <a:off x="362395" y="1574257"/>
          <a:ext cx="2888054" cy="1580657"/>
        </a:xfrm>
        <a:prstGeom prst="roundRect">
          <a:avLst>
            <a:gd name="adj" fmla="val 10000"/>
          </a:avLst>
        </a:prstGeom>
        <a:solidFill>
          <a:srgbClr val="4E8BB6"/>
        </a:solidFill>
        <a:ln>
          <a:noFill/>
        </a:ln>
        <a:effectLst/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  <dsp:txBody>
        <a:bodyPr spcFirstLastPara="0" vert="horz" wrap="square" lIns="60960" tIns="45720" rIns="60960" bIns="45720" numCol="1" spcCol="1270" anchor="ctr" anchorCtr="0">
          <a:noAutofit/>
        </a:bodyPr>
        <a:lstStyle/>
        <a:p>
          <a:pPr marL="0" lvl="0" indent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ar-SA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2455</a:t>
          </a:r>
        </a:p>
        <a:p>
          <a:pPr marL="0" lvl="0" indent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 توصيلة غير مسجلة تم إضافتها لنظام الفوترة منذ بداية عام </a:t>
          </a:r>
          <a:r>
            <a:rPr lang="ar-SA" sz="18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2023</a:t>
          </a:r>
          <a:r>
            <a:rPr lang="ar-SA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 </a:t>
          </a:r>
          <a:endParaRPr lang="en-US" sz="2400" b="0" kern="1200" dirty="0">
            <a:solidFill>
              <a:prstClr val="white"/>
            </a:solidFill>
            <a:latin typeface="Bahnschrift SemiBold" panose="020B0502040204020203" pitchFamily="34" charset="0"/>
            <a:ea typeface="+mn-ea"/>
            <a:cs typeface="Hacen Casablanca" panose="020B0604020202020204" charset="-78"/>
          </a:endParaRPr>
        </a:p>
      </dsp:txBody>
      <dsp:txXfrm>
        <a:off x="408691" y="1620553"/>
        <a:ext cx="2795462" cy="1488065"/>
      </dsp:txXfrm>
    </dsp:sp>
    <dsp:sp modelId="{677C1084-5068-4659-91FA-767CD6CF8206}">
      <dsp:nvSpPr>
        <dsp:cNvPr id="0" name=""/>
        <dsp:cNvSpPr/>
      </dsp:nvSpPr>
      <dsp:spPr>
        <a:xfrm>
          <a:off x="362395" y="3398092"/>
          <a:ext cx="2888054" cy="1580657"/>
        </a:xfrm>
        <a:prstGeom prst="roundRect">
          <a:avLst>
            <a:gd name="adj" fmla="val 10000"/>
          </a:avLst>
        </a:prstGeom>
        <a:solidFill>
          <a:srgbClr val="4E8BB6"/>
        </a:solidFill>
        <a:ln>
          <a:noFill/>
        </a:ln>
        <a:effectLst/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  <dsp:txBody>
        <a:bodyPr spcFirstLastPara="0" vert="horz" wrap="square" lIns="60960" tIns="45720" rIns="60960" bIns="45720" numCol="1" spcCol="1270" anchor="ctr" anchorCtr="0">
          <a:noAutofit/>
        </a:bodyPr>
        <a:lstStyle/>
        <a:p>
          <a:pPr marL="0" lvl="0" indent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784</a:t>
          </a:r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العدد</a:t>
          </a:r>
          <a:r>
            <a:rPr lang="ar-SA" sz="2000" b="0" kern="1200" dirty="0">
              <a:latin typeface="Hacen Casablanca" panose="020B0604020202020204" charset="-78"/>
              <a:cs typeface="Hacen Casablanca" panose="020B0604020202020204" charset="-78"/>
            </a:rPr>
            <a:t> </a:t>
          </a:r>
          <a:r>
            <a:rPr lang="en-US" sz="2000" b="0" kern="1200" dirty="0">
              <a:latin typeface="Hacen Casablanca" panose="020B0604020202020204" charset="-78"/>
              <a:cs typeface="Hacen Casablanca" panose="020B0604020202020204" charset="-78"/>
            </a:rPr>
            <a:t> – </a:t>
          </a:r>
          <a:r>
            <a:rPr lang="en-US" sz="18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2023</a:t>
          </a:r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عام</a:t>
          </a:r>
          <a:r>
            <a:rPr lang="ar-SA" sz="2000" b="0" kern="1200" dirty="0">
              <a:latin typeface="Hacen Casablanca" panose="020B0604020202020204" charset="-78"/>
              <a:cs typeface="Hacen Casablanca" panose="020B0604020202020204" charset="-78"/>
            </a:rPr>
            <a:t> </a:t>
          </a:r>
          <a:endParaRPr lang="en-US" sz="2000" b="0" kern="1200" dirty="0">
            <a:latin typeface="Hacen Casablanca" panose="020B0604020202020204" charset="-78"/>
            <a:cs typeface="Hacen Casablanca" panose="020B0604020202020204" charset="-78"/>
          </a:endParaRPr>
        </a:p>
        <a:p>
          <a:pPr marL="0" lvl="0" indent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ar-SA" sz="2000" b="0" kern="1200" dirty="0">
            <a:latin typeface="Hacen Casablanca" panose="020B0604020202020204" charset="-78"/>
            <a:cs typeface="Hacen Casablanca" panose="020B0604020202020204" charset="-78"/>
          </a:endParaRPr>
        </a:p>
        <a:p>
          <a:pPr marL="0" lvl="0" indent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1671</a:t>
          </a:r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العدد</a:t>
          </a:r>
          <a:r>
            <a:rPr lang="ar-SA" sz="2000" b="0" kern="1200" dirty="0">
              <a:latin typeface="Hacen Casablanca" panose="020B0604020202020204" charset="-78"/>
              <a:cs typeface="Hacen Casablanca" panose="020B0604020202020204" charset="-78"/>
            </a:rPr>
            <a:t> </a:t>
          </a:r>
          <a:r>
            <a:rPr lang="en-US" sz="2000" b="0" kern="1200" dirty="0">
              <a:latin typeface="Hacen Casablanca" panose="020B0604020202020204" charset="-78"/>
              <a:cs typeface="Hacen Casablanca" panose="020B0604020202020204" charset="-78"/>
            </a:rPr>
            <a:t> – </a:t>
          </a:r>
          <a:r>
            <a:rPr lang="en-US" sz="18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2024</a:t>
          </a:r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عام</a:t>
          </a:r>
          <a:r>
            <a:rPr lang="ar-SA" sz="2000" b="0" kern="1200" dirty="0">
              <a:latin typeface="Hacen Casablanca" panose="020B0604020202020204" charset="-78"/>
              <a:cs typeface="Hacen Casablanca" panose="020B0604020202020204" charset="-78"/>
            </a:rPr>
            <a:t> </a:t>
          </a:r>
          <a:endParaRPr lang="en-US" sz="2000" b="0" kern="1200" dirty="0">
            <a:latin typeface="Hacen Casablanca" panose="020B0604020202020204" charset="-78"/>
            <a:cs typeface="Hacen Casablanca" panose="020B0604020202020204" charset="-78"/>
          </a:endParaRPr>
        </a:p>
      </dsp:txBody>
      <dsp:txXfrm>
        <a:off x="408691" y="3444388"/>
        <a:ext cx="2795462" cy="1488065"/>
      </dsp:txXfrm>
    </dsp:sp>
    <dsp:sp modelId="{EF264390-B9F7-4E25-A41B-1625F5D6F4AD}">
      <dsp:nvSpPr>
        <dsp:cNvPr id="0" name=""/>
        <dsp:cNvSpPr/>
      </dsp:nvSpPr>
      <dsp:spPr>
        <a:xfrm>
          <a:off x="3882212" y="0"/>
          <a:ext cx="3610068" cy="5242405"/>
        </a:xfrm>
        <a:prstGeom prst="roundRect">
          <a:avLst>
            <a:gd name="adj" fmla="val 10000"/>
          </a:avLst>
        </a:prstGeom>
        <a:solidFill>
          <a:srgbClr val="CFD5D8"/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ctr" defTabSz="800100">
            <a:lnSpc>
              <a:spcPct val="15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ar-SA" sz="1800" b="0" kern="1200" dirty="0">
              <a:latin typeface="GE SS Two Medium" panose="020A0503020102020204" pitchFamily="18" charset="-78"/>
              <a:ea typeface="GE SS Two Medium" panose="020A0503020102020204" pitchFamily="18" charset="-78"/>
              <a:cs typeface="GE SS Two Medium" panose="020A0503020102020204" pitchFamily="18" charset="-78"/>
            </a:rPr>
            <a:t>عدادات تدفق بأقطار كبيرة تم تركيبها على وصلات تخص حسابات حكومية </a:t>
          </a:r>
          <a:endParaRPr lang="en-US" sz="1800" b="0" kern="1200" dirty="0">
            <a:latin typeface="GE SS Two Medium" panose="020A0503020102020204" pitchFamily="18" charset="-78"/>
            <a:ea typeface="GE SS Two Medium" panose="020A0503020102020204" pitchFamily="18" charset="-78"/>
            <a:cs typeface="GE SS Two Medium" panose="020A0503020102020204" pitchFamily="18" charset="-78"/>
          </a:endParaRPr>
        </a:p>
      </dsp:txBody>
      <dsp:txXfrm>
        <a:off x="3882212" y="0"/>
        <a:ext cx="3610068" cy="1572721"/>
      </dsp:txXfrm>
    </dsp:sp>
    <dsp:sp modelId="{062FFE62-A6F4-410A-AE7C-75D3F8603087}">
      <dsp:nvSpPr>
        <dsp:cNvPr id="0" name=""/>
        <dsp:cNvSpPr/>
      </dsp:nvSpPr>
      <dsp:spPr>
        <a:xfrm>
          <a:off x="4243219" y="1574257"/>
          <a:ext cx="2888054" cy="1580657"/>
        </a:xfrm>
        <a:prstGeom prst="roundRect">
          <a:avLst>
            <a:gd name="adj" fmla="val 10000"/>
          </a:avLst>
        </a:prstGeom>
        <a:solidFill>
          <a:srgbClr val="114E7A"/>
        </a:solidFill>
        <a:ln>
          <a:noFill/>
        </a:ln>
        <a:effectLst/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  <dsp:txBody>
        <a:bodyPr spcFirstLastPara="0" vert="horz" wrap="square" lIns="71120" tIns="53340" rIns="71120" bIns="53340" numCol="1" spcCol="1270" anchor="ctr" anchorCtr="0">
          <a:noAutofit/>
        </a:bodyPr>
        <a:lstStyle/>
        <a:p>
          <a:pPr marL="0" lvl="0" indent="0" algn="ctr" defTabSz="1244600" rtl="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8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7</a:t>
          </a:r>
          <a:endParaRPr lang="ar-SA" sz="2800" b="0" kern="1200" dirty="0">
            <a:solidFill>
              <a:prstClr val="white"/>
            </a:solidFill>
            <a:latin typeface="Bahnschrift SemiBold" panose="020B0502040204020203" pitchFamily="34" charset="0"/>
            <a:ea typeface="+mn-ea"/>
            <a:cs typeface="Hacen Casablanca" panose="020B0604020202020204" charset="-78"/>
          </a:endParaRPr>
        </a:p>
        <a:p>
          <a:pPr marL="0" lvl="0" indent="0" algn="ctr" defTabSz="1244600" rtl="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عداد</a:t>
          </a:r>
        </a:p>
      </dsp:txBody>
      <dsp:txXfrm>
        <a:off x="4289515" y="1620553"/>
        <a:ext cx="2795462" cy="1488065"/>
      </dsp:txXfrm>
    </dsp:sp>
    <dsp:sp modelId="{73848822-F2FF-44C2-8F3E-DC13083E3032}">
      <dsp:nvSpPr>
        <dsp:cNvPr id="0" name=""/>
        <dsp:cNvSpPr/>
      </dsp:nvSpPr>
      <dsp:spPr>
        <a:xfrm>
          <a:off x="4243219" y="3398092"/>
          <a:ext cx="2888054" cy="1580657"/>
        </a:xfrm>
        <a:prstGeom prst="roundRect">
          <a:avLst>
            <a:gd name="adj" fmla="val 10000"/>
          </a:avLst>
        </a:prstGeom>
        <a:solidFill>
          <a:srgbClr val="114E7A"/>
        </a:solidFill>
        <a:ln>
          <a:noFill/>
        </a:ln>
        <a:effectLst/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  <dsp:txBody>
        <a:bodyPr spcFirstLastPara="0" vert="horz" wrap="square" lIns="60960" tIns="45720" rIns="60960" bIns="45720" numCol="1" spcCol="1270" anchor="ctr" anchorCtr="0">
          <a:noAutofit/>
        </a:bodyPr>
        <a:lstStyle/>
        <a:p>
          <a:pPr marL="0" lvl="0" indent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ar-SA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1</a:t>
          </a:r>
          <a:r>
            <a:rPr lang="en-US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1</a:t>
          </a:r>
          <a:r>
            <a:rPr lang="ar-SA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0</a:t>
          </a:r>
          <a:r>
            <a:rPr lang="en-US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,000 m</a:t>
          </a:r>
          <a:r>
            <a:rPr lang="en-US" sz="2400" b="0" kern="1200" baseline="300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3</a:t>
          </a:r>
          <a:r>
            <a:rPr lang="en-US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/year</a:t>
          </a:r>
        </a:p>
        <a:p>
          <a:pPr marL="0" lvl="0" indent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متوسط الكميات المفوترة من هذه العدادات</a:t>
          </a:r>
          <a:endParaRPr lang="en-US" sz="1800" b="0" kern="1200" dirty="0">
            <a:solidFill>
              <a:prstClr val="white"/>
            </a:solidFill>
            <a:latin typeface="GE SS Two Light" panose="020A0503020102020204" pitchFamily="18" charset="-78"/>
            <a:ea typeface="GE SS Two Light" panose="020A0503020102020204" pitchFamily="18" charset="-78"/>
            <a:cs typeface="GE SS Two Light" panose="020A0503020102020204" pitchFamily="18" charset="-78"/>
          </a:endParaRPr>
        </a:p>
      </dsp:txBody>
      <dsp:txXfrm>
        <a:off x="4289515" y="3444388"/>
        <a:ext cx="2795462" cy="1488065"/>
      </dsp:txXfrm>
    </dsp:sp>
    <dsp:sp modelId="{953A5A71-F650-4582-BEC1-B129224C0457}">
      <dsp:nvSpPr>
        <dsp:cNvPr id="0" name=""/>
        <dsp:cNvSpPr/>
      </dsp:nvSpPr>
      <dsp:spPr>
        <a:xfrm>
          <a:off x="7763035" y="0"/>
          <a:ext cx="3610068" cy="5242405"/>
        </a:xfrm>
        <a:prstGeom prst="roundRect">
          <a:avLst>
            <a:gd name="adj" fmla="val 10000"/>
          </a:avLst>
        </a:prstGeom>
        <a:solidFill>
          <a:srgbClr val="114E7A"/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ctr" defTabSz="800100">
            <a:lnSpc>
              <a:spcPct val="15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ar-SA" sz="1800" b="0" kern="1200" dirty="0">
              <a:solidFill>
                <a:schemeClr val="bg1"/>
              </a:solidFill>
              <a:latin typeface="GE SS Two Medium" panose="020A0503020102020204" pitchFamily="18" charset="-78"/>
              <a:ea typeface="GE SS Two Medium" panose="020A0503020102020204" pitchFamily="18" charset="-78"/>
              <a:cs typeface="GE SS Two Medium" panose="020A0503020102020204" pitchFamily="18" charset="-78"/>
            </a:rPr>
            <a:t>المسح الميداني للتوصيلات المباشرة بدون عداد</a:t>
          </a:r>
          <a:endParaRPr lang="en-US" sz="1800" b="0" kern="1200" dirty="0">
            <a:solidFill>
              <a:schemeClr val="bg1"/>
            </a:solidFill>
            <a:latin typeface="GE SS Two Medium" panose="020A0503020102020204" pitchFamily="18" charset="-78"/>
            <a:ea typeface="GE SS Two Medium" panose="020A0503020102020204" pitchFamily="18" charset="-78"/>
            <a:cs typeface="GE SS Two Medium" panose="020A0503020102020204" pitchFamily="18" charset="-78"/>
          </a:endParaRPr>
        </a:p>
      </dsp:txBody>
      <dsp:txXfrm>
        <a:off x="7763035" y="0"/>
        <a:ext cx="3610068" cy="1572721"/>
      </dsp:txXfrm>
    </dsp:sp>
    <dsp:sp modelId="{868A3D4D-AE65-4383-9ED0-E6007223EBD4}">
      <dsp:nvSpPr>
        <dsp:cNvPr id="0" name=""/>
        <dsp:cNvSpPr/>
      </dsp:nvSpPr>
      <dsp:spPr>
        <a:xfrm>
          <a:off x="8124042" y="1573169"/>
          <a:ext cx="2888054" cy="1029922"/>
        </a:xfrm>
        <a:prstGeom prst="roundRect">
          <a:avLst>
            <a:gd name="adj" fmla="val 10000"/>
          </a:avLst>
        </a:prstGeom>
        <a:solidFill>
          <a:srgbClr val="5EC4B2"/>
        </a:solidFill>
        <a:ln>
          <a:noFill/>
        </a:ln>
        <a:effectLst/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  <dsp:txBody>
        <a:bodyPr spcFirstLastPara="0" vert="horz" wrap="square" lIns="60960" tIns="45720" rIns="60960" bIns="45720" numCol="1" spcCol="1270" anchor="ctr" anchorCtr="0">
          <a:noAutofit/>
        </a:bodyPr>
        <a:lstStyle/>
        <a:p>
          <a:pPr marL="0" lvl="0" indent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b="0" kern="1200" dirty="0">
              <a:latin typeface="Bahnschrift SemiBold" panose="020B0502040204020203" pitchFamily="34" charset="0"/>
              <a:cs typeface="Hacen Casablanca" panose="020B0604020202020204" charset="-78"/>
            </a:rPr>
            <a:t>1195</a:t>
          </a:r>
          <a:endParaRPr lang="ar-SA" sz="2000" b="0" kern="1200" dirty="0">
            <a:latin typeface="Bahnschrift SemiBold" panose="020B0502040204020203" pitchFamily="34" charset="0"/>
            <a:cs typeface="Hacen Casablanca" panose="020B0604020202020204" charset="-78"/>
          </a:endParaRPr>
        </a:p>
        <a:p>
          <a:pPr marL="0" lvl="0" indent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ar-SA" sz="1800" b="0" kern="1200" dirty="0"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توصيلة مباشرة تم اكتشافها</a:t>
          </a:r>
          <a:endParaRPr lang="en-US" sz="1800" b="0" kern="1200" dirty="0">
            <a:latin typeface="GE SS Two Light" panose="020A0503020102020204" pitchFamily="18" charset="-78"/>
            <a:ea typeface="GE SS Two Light" panose="020A0503020102020204" pitchFamily="18" charset="-78"/>
            <a:cs typeface="GE SS Two Light" panose="020A0503020102020204" pitchFamily="18" charset="-78"/>
          </a:endParaRPr>
        </a:p>
      </dsp:txBody>
      <dsp:txXfrm>
        <a:off x="8154207" y="1603334"/>
        <a:ext cx="2827724" cy="969592"/>
      </dsp:txXfrm>
    </dsp:sp>
    <dsp:sp modelId="{E3EB6E0C-04B9-46D1-9D8E-0D54D9BD90B5}">
      <dsp:nvSpPr>
        <dsp:cNvPr id="0" name=""/>
        <dsp:cNvSpPr/>
      </dsp:nvSpPr>
      <dsp:spPr>
        <a:xfrm>
          <a:off x="8124042" y="2761542"/>
          <a:ext cx="2888054" cy="1029922"/>
        </a:xfrm>
        <a:prstGeom prst="roundRect">
          <a:avLst>
            <a:gd name="adj" fmla="val 10000"/>
          </a:avLst>
        </a:prstGeom>
        <a:solidFill>
          <a:srgbClr val="5EC4B2"/>
        </a:solidFill>
        <a:ln>
          <a:noFill/>
        </a:ln>
        <a:effectLst/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  <dsp:txBody>
        <a:bodyPr spcFirstLastPara="0" vert="horz" wrap="square" lIns="50800" tIns="38100" rIns="50800" bIns="3810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ar-SA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597</a:t>
          </a:r>
          <a:r>
            <a:rPr lang="en-US" sz="2000" b="0" kern="1200" dirty="0">
              <a:solidFill>
                <a:prstClr val="white"/>
              </a:solidFill>
              <a:latin typeface="Hacen Casablanca" panose="020B0604020202020204" charset="-78"/>
              <a:ea typeface="+mn-ea"/>
              <a:cs typeface="Hacen Casablanca" panose="020B0604020202020204" charset="-78"/>
            </a:rPr>
            <a:t> </a:t>
          </a:r>
          <a:r>
            <a:rPr lang="ar-SA" sz="2000" b="0" kern="1200" dirty="0">
              <a:solidFill>
                <a:prstClr val="white"/>
              </a:solidFill>
              <a:latin typeface="Hacen Casablanca" panose="020B0604020202020204" charset="-78"/>
              <a:ea typeface="+mn-ea"/>
              <a:cs typeface="Hacen Casablanca" panose="020B0604020202020204" charset="-78"/>
            </a:rPr>
            <a:t> </a:t>
          </a:r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توصيلة نظامية</a:t>
          </a:r>
          <a:endParaRPr lang="en-US" sz="1800" b="0" kern="1200" dirty="0">
            <a:solidFill>
              <a:prstClr val="white"/>
            </a:solidFill>
            <a:latin typeface="GE SS Two Light" panose="020A0503020102020204" pitchFamily="18" charset="-78"/>
            <a:ea typeface="GE SS Two Light" panose="020A0503020102020204" pitchFamily="18" charset="-78"/>
            <a:cs typeface="GE SS Two Light" panose="020A0503020102020204" pitchFamily="18" charset="-78"/>
          </a:endParaRPr>
        </a:p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تم تركيب عداد عليها</a:t>
          </a:r>
          <a:endParaRPr lang="en-US" sz="1800" b="0" kern="1200" dirty="0">
            <a:solidFill>
              <a:prstClr val="white"/>
            </a:solidFill>
            <a:latin typeface="GE SS Two Light" panose="020A0503020102020204" pitchFamily="18" charset="-78"/>
            <a:ea typeface="GE SS Two Light" panose="020A0503020102020204" pitchFamily="18" charset="-78"/>
            <a:cs typeface="GE SS Two Light" panose="020A0503020102020204" pitchFamily="18" charset="-78"/>
          </a:endParaRPr>
        </a:p>
      </dsp:txBody>
      <dsp:txXfrm>
        <a:off x="8154207" y="2791707"/>
        <a:ext cx="2827724" cy="969592"/>
      </dsp:txXfrm>
    </dsp:sp>
    <dsp:sp modelId="{48832D1A-DD5E-47AB-B2B1-3559B1CCB1EF}">
      <dsp:nvSpPr>
        <dsp:cNvPr id="0" name=""/>
        <dsp:cNvSpPr/>
      </dsp:nvSpPr>
      <dsp:spPr>
        <a:xfrm>
          <a:off x="8124042" y="3949914"/>
          <a:ext cx="2888054" cy="1029922"/>
        </a:xfrm>
        <a:prstGeom prst="roundRect">
          <a:avLst>
            <a:gd name="adj" fmla="val 10000"/>
          </a:avLst>
        </a:prstGeom>
        <a:solidFill>
          <a:srgbClr val="5EC4B2"/>
        </a:solidFill>
        <a:ln>
          <a:noFill/>
        </a:ln>
        <a:effectLst/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  <dsp:txBody>
        <a:bodyPr spcFirstLastPara="0" vert="horz" wrap="square" lIns="50800" tIns="38100" rIns="50800" bIns="3810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ar-SA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rPr>
            <a:t>12</a:t>
          </a:r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 توصيلة مخالفة</a:t>
          </a:r>
        </a:p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ar-SA" sz="1800" b="0" kern="1200" dirty="0">
              <a:solidFill>
                <a:prstClr val="white"/>
              </a:solidFill>
              <a:latin typeface="GE SS Two Light" panose="020A0503020102020204" pitchFamily="18" charset="-78"/>
              <a:ea typeface="GE SS Two Light" panose="020A0503020102020204" pitchFamily="18" charset="-78"/>
              <a:cs typeface="GE SS Two Light" panose="020A0503020102020204" pitchFamily="18" charset="-78"/>
            </a:rPr>
            <a:t>تم تطبيبها و إزالة المخالفة</a:t>
          </a:r>
          <a:endParaRPr lang="en-US" sz="1800" b="0" kern="1200" dirty="0">
            <a:solidFill>
              <a:prstClr val="white"/>
            </a:solidFill>
            <a:latin typeface="GE SS Two Light" panose="020A0503020102020204" pitchFamily="18" charset="-78"/>
            <a:ea typeface="GE SS Two Light" panose="020A0503020102020204" pitchFamily="18" charset="-78"/>
            <a:cs typeface="GE SS Two Light" panose="020A0503020102020204" pitchFamily="18" charset="-78"/>
          </a:endParaRPr>
        </a:p>
      </dsp:txBody>
      <dsp:txXfrm>
        <a:off x="8154207" y="3980079"/>
        <a:ext cx="2827724" cy="969592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74C2E57C-078E-46F3-A87D-4CDD55A86ABA}">
      <dsp:nvSpPr>
        <dsp:cNvPr id="0" name=""/>
        <dsp:cNvSpPr/>
      </dsp:nvSpPr>
      <dsp:spPr>
        <a:xfrm>
          <a:off x="2135552" y="664078"/>
          <a:ext cx="1051079" cy="1051079"/>
        </a:xfrm>
        <a:prstGeom prst="ellipse">
          <a:avLst/>
        </a:prstGeom>
        <a:solidFill>
          <a:srgbClr val="4E8BB6"/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lt1"/>
        </a:fontRef>
      </dsp:style>
      <dsp:txBody>
        <a:bodyPr spcFirstLastPara="0" vert="horz" wrap="square" lIns="12700" tIns="12700" rIns="12700" bIns="1270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000" b="0" kern="1200" cap="none" spc="0" dirty="0">
              <a:ln w="0"/>
              <a:solidFill>
                <a:schemeClr val="bg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Bahnschrift SemiBold" panose="020B0502040204020203" pitchFamily="34" charset="0"/>
            </a:rPr>
            <a:t>Billing</a:t>
          </a:r>
        </a:p>
      </dsp:txBody>
      <dsp:txXfrm>
        <a:off x="2289479" y="818005"/>
        <a:ext cx="743225" cy="743225"/>
      </dsp:txXfrm>
    </dsp:sp>
    <dsp:sp modelId="{4C3D6333-A878-4ACB-9ED8-5CA381B37318}">
      <dsp:nvSpPr>
        <dsp:cNvPr id="0" name=""/>
        <dsp:cNvSpPr/>
      </dsp:nvSpPr>
      <dsp:spPr>
        <a:xfrm rot="10421670">
          <a:off x="1517620" y="1133658"/>
          <a:ext cx="588828" cy="299557"/>
        </a:xfrm>
        <a:prstGeom prst="leftArrow">
          <a:avLst>
            <a:gd name="adj1" fmla="val 60000"/>
            <a:gd name="adj2" fmla="val 50000"/>
          </a:avLst>
        </a:prstGeom>
        <a:solidFill>
          <a:schemeClr val="accent5">
            <a:hueOff val="0"/>
            <a:satOff val="0"/>
            <a:lumOff val="0"/>
            <a:alphaOff val="0"/>
          </a:scheme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300000"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1C81C1A0-A0B7-434F-BEE1-02A9A75BC3E9}">
      <dsp:nvSpPr>
        <dsp:cNvPr id="0" name=""/>
        <dsp:cNvSpPr/>
      </dsp:nvSpPr>
      <dsp:spPr>
        <a:xfrm>
          <a:off x="1020139" y="916362"/>
          <a:ext cx="998525" cy="798820"/>
        </a:xfrm>
        <a:prstGeom prst="roundRect">
          <a:avLst>
            <a:gd name="adj" fmla="val 10000"/>
          </a:avLst>
        </a:prstGeom>
        <a:solidFill>
          <a:srgbClr val="114E7A"/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26670" tIns="26670" rIns="26670" bIns="26670" numCol="1" spcCol="1270" anchor="ctr" anchorCtr="0">
          <a:noAutofit/>
        </a:bodyPr>
        <a:lstStyle/>
        <a:p>
          <a:pPr marL="0" lvl="0" indent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400" kern="1200" dirty="0">
              <a:latin typeface="Bahnschrift SemiBold" panose="020B0502040204020203" pitchFamily="34" charset="0"/>
            </a:rPr>
            <a:t>2024</a:t>
          </a:r>
        </a:p>
        <a:p>
          <a:pPr marL="0" lvl="0" indent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400" kern="1200" dirty="0">
              <a:latin typeface="Bahnschrift SemiBold" panose="020B0502040204020203" pitchFamily="34" charset="0"/>
            </a:rPr>
            <a:t>Target = 99%</a:t>
          </a:r>
        </a:p>
      </dsp:txBody>
      <dsp:txXfrm>
        <a:off x="1043536" y="939759"/>
        <a:ext cx="951731" cy="752026"/>
      </dsp:txXfrm>
    </dsp:sp>
    <dsp:sp modelId="{E976226E-BC6C-41D9-BB23-3238BC2775EA}">
      <dsp:nvSpPr>
        <dsp:cNvPr id="0" name=""/>
        <dsp:cNvSpPr/>
      </dsp:nvSpPr>
      <dsp:spPr>
        <a:xfrm rot="367422">
          <a:off x="3217794" y="1132875"/>
          <a:ext cx="620932" cy="299557"/>
        </a:xfrm>
        <a:prstGeom prst="leftArrow">
          <a:avLst>
            <a:gd name="adj1" fmla="val 60000"/>
            <a:gd name="adj2" fmla="val 50000"/>
          </a:avLst>
        </a:prstGeom>
        <a:solidFill>
          <a:schemeClr val="accent5">
            <a:hueOff val="-6758543"/>
            <a:satOff val="-17419"/>
            <a:lumOff val="-11765"/>
            <a:alphaOff val="0"/>
          </a:scheme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300000"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C09A1AC9-C0BB-4E5C-86B1-FF504511C299}">
      <dsp:nvSpPr>
        <dsp:cNvPr id="0" name=""/>
        <dsp:cNvSpPr/>
      </dsp:nvSpPr>
      <dsp:spPr>
        <a:xfrm>
          <a:off x="3337693" y="916363"/>
          <a:ext cx="998525" cy="798820"/>
        </a:xfrm>
        <a:prstGeom prst="roundRect">
          <a:avLst>
            <a:gd name="adj" fmla="val 10000"/>
          </a:avLst>
        </a:prstGeom>
        <a:solidFill>
          <a:srgbClr val="00A88B"/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26670" tIns="26670" rIns="26670" bIns="26670" numCol="1" spcCol="1270" anchor="ctr" anchorCtr="0">
          <a:noAutofit/>
        </a:bodyPr>
        <a:lstStyle/>
        <a:p>
          <a:pPr marL="0" lvl="0" indent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400" kern="1200" dirty="0">
              <a:latin typeface="Bahnschrift SemiBold" panose="020B0502040204020203" pitchFamily="34" charset="0"/>
            </a:rPr>
            <a:t>2023</a:t>
          </a:r>
        </a:p>
        <a:p>
          <a:pPr marL="0" lvl="0" indent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400" kern="1200" dirty="0">
              <a:latin typeface="Bahnschrift SemiBold" panose="020B0502040204020203" pitchFamily="34" charset="0"/>
            </a:rPr>
            <a:t>Target = 98%</a:t>
          </a:r>
        </a:p>
      </dsp:txBody>
      <dsp:txXfrm>
        <a:off x="3361090" y="939760"/>
        <a:ext cx="951731" cy="752026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lProcess2">
  <dgm:title val=""/>
  <dgm:desc val=""/>
  <dgm:catLst>
    <dgm:cat type="list" pri="10000"/>
    <dgm:cat type="relationship" pri="13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14" srcId="1" destId="12" srcOrd="0" destOrd="0"/>
        <dgm:cxn modelId="23" srcId="2" destId="21" srcOrd="0" destOrd="0"/>
        <dgm:cxn modelId="24" srcId="2" destId="22" srcOrd="0" destOrd="0"/>
        <dgm:cxn modelId="33" srcId="3" destId="31" srcOrd="0" destOrd="0"/>
        <dgm:cxn modelId="34" srcId="3" destId="32" srcOrd="0" destOrd="0"/>
      </dgm:cxnLst>
      <dgm:bg/>
      <dgm:whole/>
    </dgm:dataModel>
  </dgm:sampData>
  <dgm:styleData useDef="1">
    <dgm:dataModel>
      <dgm:ptLst/>
      <dgm:bg/>
      <dgm:whole/>
    </dgm:dataModel>
  </dgm:styleData>
  <dgm:clrData useDef="1">
    <dgm:dataModel>
      <dgm:ptLst/>
      <dgm:bg/>
      <dgm:whole/>
    </dgm:dataModel>
  </dgm:clrData>
  <dgm:layoutNode name="theList">
    <dgm:varLst>
      <dgm:dir/>
      <dgm:animLvl val="lvl"/>
      <dgm:resizeHandles val="exact"/>
    </dgm:varLst>
    <dgm:choose name="Name0">
      <dgm:if name="Name1" func="var" arg="dir" op="equ" val="norm">
        <dgm:alg type="lin"/>
      </dgm:if>
      <dgm:else name="Name2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compNode" refType="w"/>
      <dgm:constr type="h" for="ch" forName="compNode" refType="h"/>
      <dgm:constr type="w" for="ch" forName="aSpace" refType="w" fact="0.075"/>
      <dgm:constr type="h" for="des" forName="aSpace2" refType="h" fact="0.1"/>
      <dgm:constr type="primFontSz" for="des" forName="textNode" op="equ"/>
      <dgm:constr type="primFontSz" for="des" forName="childNode" op="equ"/>
    </dgm:constrLst>
    <dgm:ruleLst/>
    <dgm:forEach name="aNodeForEach" axis="ch" ptType="node">
      <dgm:layoutNode name="compNode">
        <dgm:alg type="composite"/>
        <dgm:shape xmlns:r="http://schemas.openxmlformats.org/officeDocument/2006/relationships" r:blip="">
          <dgm:adjLst/>
        </dgm:shape>
        <dgm:presOf/>
        <dgm:constrLst>
          <dgm:constr type="w" for="ch" forName="aNode" refType="w"/>
          <dgm:constr type="h" for="ch" forName="aNode" refType="h"/>
          <dgm:constr type="w" for="ch" forName="textNode" refType="w"/>
          <dgm:constr type="h" for="ch" forName="textNode" refType="h" fact="0.3"/>
          <dgm:constr type="ctrX" for="ch" forName="textNode" refType="w" fact="0.5"/>
          <dgm:constr type="w" for="ch" forName="compChildNode" refType="w" fact="0.8"/>
          <dgm:constr type="h" for="ch" forName="compChildNode" refType="h" fact="0.65"/>
          <dgm:constr type="t" for="ch" forName="compChildNode" refType="h" fact="0.3"/>
          <dgm:constr type="ctrX" for="ch" forName="compChildNode" refType="w" fact="0.5"/>
        </dgm:constrLst>
        <dgm:ruleLst/>
        <dgm:layoutNode name="aNode" styleLbl="bgShp">
          <dgm:alg type="sp"/>
          <dgm:shape xmlns:r="http://schemas.openxmlformats.org/officeDocument/2006/relationships" type="roundRect" r:blip="">
            <dgm:adjLst>
              <dgm:adj idx="1" val="0.1"/>
            </dgm:adjLst>
          </dgm:shape>
          <dgm:presOf axis="self"/>
          <dgm:constrLst/>
          <dgm:ruleLst/>
        </dgm:layoutNode>
        <dgm:layoutNode name="textNode" styleLbl="bgShp">
          <dgm:alg type="tx"/>
          <dgm:shape xmlns:r="http://schemas.openxmlformats.org/officeDocument/2006/relationships" type="rect" r:blip="" hideGeom="1">
            <dgm:adjLst>
              <dgm:adj idx="1" val="0.1"/>
            </dgm:adjLst>
          </dgm:shape>
          <dgm:presOf axis="self"/>
          <dgm:constrLst>
            <dgm:constr type="primFontSz" val="65"/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  <dgm:layoutNode name="compChildNode">
          <dgm:alg type="composite"/>
          <dgm:shape xmlns:r="http://schemas.openxmlformats.org/officeDocument/2006/relationships" r:blip="">
            <dgm:adjLst/>
          </dgm:shape>
          <dgm:presOf/>
          <dgm:constrLst>
            <dgm:constr type="w" for="des" forName="childNode" refType="w"/>
            <dgm:constr type="h" for="des" forName="childNode" refType="h"/>
          </dgm:constrLst>
          <dgm:ruleLst/>
          <dgm:layoutNode name="theInnerList">
            <dgm:alg type="lin">
              <dgm:param type="linDir" val="fromT"/>
            </dgm:alg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childNodeForEach" axis="ch" ptType="node">
              <dgm:layoutNode name="childNode" styleLbl="node1">
                <dgm:varLst>
                  <dgm:bulletEnabled val="1"/>
                </dgm:varLst>
                <dgm:alg type="tx"/>
                <dgm:shape xmlns:r="http://schemas.openxmlformats.org/officeDocument/2006/relationships" type="roundRect" r:blip="">
                  <dgm:adjLst>
                    <dgm:adj idx="1" val="0.1"/>
                  </dgm:adjLst>
                </dgm:shape>
                <dgm:presOf axis="desOrSelf" ptType="node"/>
                <dgm:constrLst>
                  <dgm:constr type="primFontSz" val="65"/>
                  <dgm:constr type="tMarg" refType="primFontSz" fact="0.15"/>
                  <dgm:constr type="bMarg" refType="primFontSz" fact="0.15"/>
                  <dgm:constr type="lMarg" refType="primFontSz" fact="0.2"/>
                  <dgm:constr type="rMarg" refType="primFontSz" fact="0.2"/>
                </dgm:constrLst>
                <dgm:ruleLst>
                  <dgm:rule type="primFontSz" val="5" fact="NaN" max="NaN"/>
                </dgm:ruleLst>
              </dgm:layoutNode>
              <dgm:choose name="Name3">
                <dgm:if name="Name4" axis="self" ptType="node" func="revPos" op="equ" val="1"/>
                <dgm:else name="Name5">
                  <dgm:layoutNode name="aSpace2">
                    <dgm:alg type="sp"/>
                    <dgm:shape xmlns:r="http://schemas.openxmlformats.org/officeDocument/2006/relationships" r:blip="">
                      <dgm:adjLst/>
                    </dgm:shape>
                    <dgm:presOf/>
                    <dgm:constrLst/>
                    <dgm:ruleLst/>
                  </dgm:layoutNode>
                </dgm:else>
              </dgm:choose>
            </dgm:forEach>
          </dgm:layoutNode>
        </dgm:layoutNode>
      </dgm:layoutNode>
      <dgm:choose name="Name6">
        <dgm:if name="Name7" axis="self" ptType="node" func="revPos" op="equ" val="1"/>
        <dgm:else name="Name8">
          <dgm:layoutNode name="aSpace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else>
      </dgm:choose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radial4">
  <dgm:title val=""/>
  <dgm:desc val=""/>
  <dgm:catLst>
    <dgm:cat type="relationship" pri="19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</dgm:ptLst>
      <dgm:cxnLst>
        <dgm:cxn modelId="2" srcId="0" destId="1" srcOrd="0" destOrd="0"/>
        <dgm:cxn modelId="15" srcId="1" destId="11" srcOrd="0" destOrd="0"/>
        <dgm:cxn modelId="16" srcId="1" destId="12" srcOrd="1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12"/>
        <dgm:pt modelId="13"/>
        <dgm:pt modelId="14"/>
        <dgm:pt modelId="15"/>
        <dgm:pt modelId="16"/>
      </dgm:ptLst>
      <dgm:cxnLst>
        <dgm:cxn modelId="2" srcId="0" destId="1" srcOrd="0" destOrd="0"/>
        <dgm:cxn modelId="16" srcId="1" destId="11" srcOrd="0" destOrd="0"/>
        <dgm:cxn modelId="17" srcId="1" destId="12" srcOrd="1" destOrd="0"/>
        <dgm:cxn modelId="18" srcId="1" destId="13" srcOrd="2" destOrd="0"/>
        <dgm:cxn modelId="19" srcId="1" destId="14" srcOrd="3" destOrd="0"/>
        <dgm:cxn modelId="20" srcId="1" destId="15" srcOrd="4" destOrd="0"/>
        <dgm:cxn modelId="21" srcId="1" destId="16" srcOrd="5" destOrd="0"/>
      </dgm:cxnLst>
      <dgm:bg/>
      <dgm:whole/>
    </dgm:dataModel>
  </dgm:clrData>
  <dgm:layoutNode name="cycle">
    <dgm:varLst>
      <dgm:chMax val="1"/>
      <dgm:dir/>
      <dgm:animLvl val="ctr"/>
      <dgm:resizeHandles val="exact"/>
    </dgm:varLst>
    <dgm:choose name="Name0">
      <dgm:if name="Name1" func="var" arg="dir" op="equ" val="norm">
        <dgm:choose name="Name2">
          <dgm:if name="Name3" axis="ch ch" ptType="node node" st="1 1" cnt="1 0" func="cnt" op="lte" val="1">
            <dgm:alg type="cycle">
              <dgm:param type="stAng" val="0"/>
              <dgm:param type="spanAng" val="360"/>
              <dgm:param type="ctrShpMap" val="fNode"/>
            </dgm:alg>
          </dgm:if>
          <dgm:else name="Name4">
            <dgm:choose name="Name5">
              <dgm:if name="Name6" axis="ch ch" ptType="node node" st="1 1" cnt="1 0" func="cnt" op="lte" val="3">
                <dgm:alg type="cycle">
                  <dgm:param type="stAng" val="-55"/>
                  <dgm:param type="spanAng" val="110"/>
                  <dgm:param type="ctrShpMap" val="fNode"/>
                </dgm:alg>
              </dgm:if>
              <dgm:else name="Name7">
                <dgm:choose name="Name8">
                  <dgm:if name="Name9" axis="ch ch" ptType="node node" st="1 1" cnt="1 0" func="cnt" op="equ" val="4">
                    <dgm:alg type="cycle">
                      <dgm:param type="stAng" val="-75"/>
                      <dgm:param type="spanAng" val="150"/>
                      <dgm:param type="ctrShpMap" val="fNode"/>
                    </dgm:alg>
                  </dgm:if>
                  <dgm:else name="Name10">
                    <dgm:alg type="cycle">
                      <dgm:param type="stAng" val="-90"/>
                      <dgm:param type="spanAng" val="180"/>
                      <dgm:param type="ctrShpMap" val="fNode"/>
                    </dgm:alg>
                  </dgm:else>
                </dgm:choose>
              </dgm:else>
            </dgm:choose>
          </dgm:else>
        </dgm:choose>
      </dgm:if>
      <dgm:else name="Name11">
        <dgm:choose name="Name12">
          <dgm:if name="Name13" axis="ch ch" ptType="node node" st="1 1" cnt="1 0" func="cnt" op="lte" val="1">
            <dgm:alg type="cycle">
              <dgm:param type="stAng" val="0"/>
              <dgm:param type="spanAng" val="-360"/>
              <dgm:param type="ctrShpMap" val="fNode"/>
            </dgm:alg>
          </dgm:if>
          <dgm:else name="Name14">
            <dgm:choose name="Name15">
              <dgm:if name="Name16" axis="ch ch" ptType="node node" st="1 1" cnt="1 0" func="cnt" op="lte" val="3">
                <dgm:alg type="cycle">
                  <dgm:param type="stAng" val="55"/>
                  <dgm:param type="spanAng" val="-110"/>
                  <dgm:param type="ctrShpMap" val="fNode"/>
                </dgm:alg>
              </dgm:if>
              <dgm:else name="Name17">
                <dgm:choose name="Name18">
                  <dgm:if name="Name19" axis="ch ch" ptType="node node" st="1 1" cnt="1 0" func="cnt" op="equ" val="4">
                    <dgm:alg type="cycle">
                      <dgm:param type="stAng" val="75"/>
                      <dgm:param type="spanAng" val="-150"/>
                      <dgm:param type="ctrShpMap" val="fNode"/>
                    </dgm:alg>
                  </dgm:if>
                  <dgm:else name="Name20">
                    <dgm:alg type="cycle">
                      <dgm:param type="stAng" val="90"/>
                      <dgm:param type="spanAng" val="-180"/>
                      <dgm:param type="ctrShpMap" val="fNode"/>
                    </dgm:alg>
                  </dgm:else>
                </dgm:choose>
              </dgm:else>
            </dgm:choose>
          </dgm:else>
        </dgm:choose>
      </dgm:else>
    </dgm:choose>
    <dgm:shape xmlns:r="http://schemas.openxmlformats.org/officeDocument/2006/relationships" r:blip="">
      <dgm:adjLst/>
    </dgm:shape>
    <dgm:presOf/>
    <dgm:constrLst>
      <dgm:constr type="w" for="ch" forName="centerShape" refType="w"/>
      <dgm:constr type="w" for="ch" forName="node" refType="w" refFor="ch" refForName="centerShape" fact="0.95"/>
      <dgm:constr type="h" for="ch" forName="parTrans" refType="w" refFor="ch" refForName="centerShape" fact="0.285"/>
      <dgm:constr type="sp" refType="w" refFor="ch" refForName="centerShape" op="equ" fact="0.23"/>
      <dgm:constr type="sibSp" refType="w" refFor="ch" refForName="node" fact="0.1"/>
      <dgm:constr type="primFontSz" for="ch" forName="node" op="equ"/>
    </dgm:constrLst>
    <dgm:choose name="Name21">
      <dgm:if name="Name22" axis="ch ch" ptType="node node" st="1 1" cnt="1 0" func="cnt" op="lte" val="5">
        <dgm:ruleLst>
          <dgm:rule type="w" for="ch" forName="centerShape" val="NaN" fact="0.27" max="NaN"/>
        </dgm:ruleLst>
      </dgm:if>
      <dgm:else name="Name23">
        <dgm:ruleLst>
          <dgm:rule type="w" for="ch" forName="centerShape" val="NaN" fact="0.27" max="NaN"/>
          <dgm:rule type="w" for="ch" forName="node" val="NaN" fact="0.7" max="NaN"/>
        </dgm:ruleLst>
      </dgm:else>
    </dgm:choose>
    <dgm:forEach name="Name24" axis="ch" ptType="node" cnt="1">
      <dgm:layoutNode name="centerShape" styleLbl="node0">
        <dgm:alg type="tx"/>
        <dgm:shape xmlns:r="http://schemas.openxmlformats.org/officeDocument/2006/relationships" type="ellipse" r:blip="">
          <dgm:adjLst/>
        </dgm:shape>
        <dgm:presOf axis="self"/>
        <dgm:constrLst>
          <dgm:constr type="tMarg" refType="primFontSz" fact="0.05"/>
          <dgm:constr type="bMarg" refType="primFontSz" fact="0.05"/>
          <dgm:constr type="lMarg" refType="primFontSz" fact="0.05"/>
          <dgm:constr type="rMarg" refType="primFontSz" fact="0.05"/>
          <dgm:constr type="primFontSz" val="65"/>
          <dgm:constr type="h" refType="w"/>
        </dgm:constrLst>
        <dgm:ruleLst>
          <dgm:rule type="primFontSz" val="5" fact="NaN" max="NaN"/>
        </dgm:ruleLst>
      </dgm:layoutNode>
      <dgm:forEach name="Name25" axis="ch">
        <dgm:forEach name="Name26" axis="self" ptType="parTrans">
          <dgm:layoutNode name="parTrans" styleLbl="bgSibTrans2D1">
            <dgm:alg type="conn">
              <dgm:param type="begPts" val="auto"/>
              <dgm:param type="endPts" val="ctr"/>
              <dgm:param type="endSty" val="noArr"/>
              <dgm:param type="begSty" val="arr"/>
            </dgm:alg>
            <dgm:shape xmlns:r="http://schemas.openxmlformats.org/officeDocument/2006/relationships" type="conn" r:blip="">
              <dgm:adjLst/>
            </dgm:shape>
            <dgm:presOf axis="self"/>
            <dgm:constrLst>
              <dgm:constr type="begPad" refType="connDist" fact="0.055"/>
              <dgm:constr type="endPad"/>
            </dgm:constrLst>
            <dgm:ruleLst/>
          </dgm:layoutNode>
        </dgm:forEach>
        <dgm:forEach name="Name27" axis="self" ptType="node">
          <dgm:layoutNode name="node" styleLbl="node1">
            <dgm:varLst>
              <dgm:bulletEnabled val="1"/>
            </dgm:varLst>
            <dgm:alg type="tx"/>
            <dgm:shape xmlns:r="http://schemas.openxmlformats.org/officeDocument/2006/relationships" type="roundRect" r:blip="">
              <dgm:adjLst>
                <dgm:adj idx="1" val="0.1"/>
              </dgm:adjLst>
            </dgm:shape>
            <dgm:presOf axis="desOrSelf" ptType="node"/>
            <dgm:constrLst>
              <dgm:constr type="primFontSz" val="65"/>
              <dgm:constr type="h" refType="w" fact="0.8"/>
              <dgm:constr type="tMarg" refType="primFontSz" fact="0.15"/>
              <dgm:constr type="bMarg" refType="primFontSz" fact="0.15"/>
              <dgm:constr type="lMarg" refType="primFontSz" fact="0.15"/>
              <dgm:constr type="rMarg" refType="primFontSz" fact="0.15"/>
            </dgm:constrLst>
            <dgm:ruleLst>
              <dgm:rule type="primFontSz" val="5" fact="NaN" max="NaN"/>
            </dgm:ruleLst>
          </dgm:layoutNode>
        </dgm:forEach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5">
  <dgm:title val=""/>
  <dgm:desc val=""/>
  <dgm:catLst>
    <dgm:cat type="simple" pri="105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3d3">
  <dgm:title val=""/>
  <dgm:desc val=""/>
  <dgm:catLst>
    <dgm:cat type="3D" pri="11300"/>
  </dgm:catLst>
  <dgm:scene3d>
    <a:camera prst="orthographicFront"/>
    <a:lightRig rig="threePt" dir="t"/>
  </dgm:scene3d>
  <dgm:styleLbl name="node0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ln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2700" prstMaterial="clear">
      <a:bevelT w="177800" h="254000"/>
      <a:bevelB w="1524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2700" prstMaterial="flat">
      <a:bevelT w="177800" h="254000"/>
      <a:bevelB w="1524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>
        <a:rot lat="0" lon="0" rev="0"/>
      </a:camera>
      <a:lightRig rig="contrasting" dir="t">
        <a:rot lat="0" lon="0" rev="1200000"/>
      </a:lightRig>
    </dgm:scene3d>
    <dgm:sp3d z="-182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ibTrans2D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1D1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>
        <a:rot lat="0" lon="0" rev="0"/>
      </a:camera>
      <a:lightRig rig="contrasting" dir="t">
        <a:rot lat="0" lon="0" rev="1200000"/>
      </a:lightRig>
    </dgm:scene3d>
    <dgm:sp3d z="10000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2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3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4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1D1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Acc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2700" prstMaterial="flat">
      <a:bevelT w="177800" h="254000"/>
      <a:bevelB w="1524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>
        <a:rot lat="0" lon="0" rev="0"/>
      </a:camera>
      <a:lightRig rig="contrasting" dir="t">
        <a:rot lat="0" lon="0" rev="1200000"/>
      </a:lightRig>
    </dgm:scene3d>
    <dgm:sp3d z="-300000" prstMaterial="plastic"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>
        <a:rot lat="0" lon="0" rev="0"/>
      </a:camera>
      <a:lightRig rig="contrasting" dir="t">
        <a:rot lat="0" lon="0" rev="1200000"/>
      </a:lightRig>
    </dgm:scene3d>
    <dgm:sp3d contourW="12700" prstMaterial="flat">
      <a:bevelT w="100800" h="154000"/>
      <a:bevelB w="1524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>
        <a:rot lat="0" lon="0" rev="0"/>
      </a:camera>
      <a:lightRig rig="contrasting" dir="t">
        <a:rot lat="0" lon="0" rev="1200000"/>
      </a:lightRig>
    </dgm:scene3d>
    <dgm:sp3d z="-152400" prstMaterial="matte"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1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cloreHeader">
            <a:extLst>
              <a:ext uri="{FF2B5EF4-FFF2-40B4-BE49-F238E27FC236}">
                <a16:creationId xmlns:a16="http://schemas.microsoft.com/office/drawing/2014/main" id="{BF525820-A88C-4E3C-90F3-BD8D9C88A01E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3851275" y="0"/>
            <a:ext cx="6797675" cy="496888"/>
          </a:xfrm>
          <a:prstGeom prst="rect">
            <a:avLst/>
          </a:prstGeom>
        </p:spPr>
        <p:txBody>
          <a:bodyPr vert="horz" lIns="91440" tIns="45720" rIns="91440" bIns="45720" rtlCol="1"/>
          <a:lstStyle>
            <a:lvl1pPr algn="r">
              <a:defRPr sz="1200"/>
            </a:lvl1pPr>
          </a:lstStyle>
          <a:p>
            <a:pPr algn="ctr"/>
            <a:r>
              <a:rPr lang="en-US">
                <a:solidFill>
                  <a:srgbClr val="91C47D"/>
                </a:solidFill>
              </a:rPr>
              <a:t>Public / </a:t>
            </a:r>
            <a:r>
              <a:rPr lang="ar-SA">
                <a:solidFill>
                  <a:srgbClr val="91C47D"/>
                </a:solidFill>
              </a:rPr>
              <a:t>عام</a:t>
            </a:r>
          </a:p>
        </p:txBody>
      </p:sp>
      <p:sp>
        <p:nvSpPr>
          <p:cNvPr id="3" name="عنصر نائب للتاريخ 2">
            <a:extLst>
              <a:ext uri="{FF2B5EF4-FFF2-40B4-BE49-F238E27FC236}">
                <a16:creationId xmlns:a16="http://schemas.microsoft.com/office/drawing/2014/main" id="{93CEB7E9-C647-4A8B-BCED-50A570583D5E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1588" y="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1"/>
          <a:lstStyle>
            <a:lvl1pPr algn="l">
              <a:defRPr sz="1200"/>
            </a:lvl1pPr>
          </a:lstStyle>
          <a:p>
            <a:fld id="{4D5AD197-815F-4FA4-942F-33AE0BBE4FB8}" type="datetimeFigureOut">
              <a:rPr lang="ar-SA" smtClean="0"/>
              <a:t>12/08/46</a:t>
            </a:fld>
            <a:endParaRPr lang="ar-SA"/>
          </a:p>
        </p:txBody>
      </p:sp>
      <p:sp>
        <p:nvSpPr>
          <p:cNvPr id="4" name="عنصر نائب للتذييل 3">
            <a:extLst>
              <a:ext uri="{FF2B5EF4-FFF2-40B4-BE49-F238E27FC236}">
                <a16:creationId xmlns:a16="http://schemas.microsoft.com/office/drawing/2014/main" id="{BC36C9E2-BA95-4956-8017-BB6F1D30CD16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3851275" y="942975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1" anchor="b"/>
          <a:lstStyle>
            <a:lvl1pPr algn="r">
              <a:defRPr sz="1200"/>
            </a:lvl1pPr>
          </a:lstStyle>
          <a:p>
            <a:endParaRPr lang="ar-SA"/>
          </a:p>
        </p:txBody>
      </p:sp>
      <p:sp>
        <p:nvSpPr>
          <p:cNvPr id="5" name="عنصر نائب لرقم الشريحة 4">
            <a:extLst>
              <a:ext uri="{FF2B5EF4-FFF2-40B4-BE49-F238E27FC236}">
                <a16:creationId xmlns:a16="http://schemas.microsoft.com/office/drawing/2014/main" id="{3F7DD8BE-405F-459E-B5DA-CF15C0BEC7B7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1588" y="942975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1" anchor="b"/>
          <a:lstStyle>
            <a:lvl1pPr algn="l">
              <a:defRPr sz="1200"/>
            </a:lvl1pPr>
          </a:lstStyle>
          <a:p>
            <a:fld id="{D7E99B82-B724-44DB-92A1-5AD4B9B079CD}" type="slidenum">
              <a:rPr lang="ar-SA" smtClean="0"/>
              <a:t>‹#›</a:t>
            </a:fld>
            <a:endParaRPr lang="ar-SA"/>
          </a:p>
        </p:txBody>
      </p:sp>
    </p:spTree>
    <p:extLst>
      <p:ext uri="{BB962C8B-B14F-4D97-AF65-F5344CB8AC3E}">
        <p14:creationId xmlns:p14="http://schemas.microsoft.com/office/powerpoint/2010/main" val="3983264023"/>
      </p:ext>
    </p:extLst>
  </p:cSld>
  <p:clrMap bg1="lt1" tx1="dk1" bg2="lt2" tx2="dk2" accent1="accent1" accent2="accent2" accent3="accent3" accent4="accent4" accent5="accent5" accent6="accent6" hlink="hlink" folHlink="folHlink"/>
  <p:hf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0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cloreHeader"/>
          <p:cNvSpPr>
            <a:spLocks noGrp="1"/>
          </p:cNvSpPr>
          <p:nvPr>
            <p:ph type="hdr" sz="quarter"/>
          </p:nvPr>
        </p:nvSpPr>
        <p:spPr>
          <a:xfrm>
            <a:off x="3852016" y="0"/>
            <a:ext cx="6797675" cy="498055"/>
          </a:xfrm>
          <a:prstGeom prst="rect">
            <a:avLst/>
          </a:prstGeom>
        </p:spPr>
        <p:txBody>
          <a:bodyPr vert="horz" lIns="93177" tIns="46589" rIns="93177" bIns="46589" rtlCol="1"/>
          <a:lstStyle>
            <a:lvl1pPr algn="ctr">
              <a:defRPr sz="1200">
                <a:solidFill>
                  <a:srgbClr val="91C47D"/>
                </a:solidFill>
              </a:defRPr>
            </a:lvl1pPr>
          </a:lstStyle>
          <a:p>
            <a:r>
              <a:rPr lang="en-US"/>
              <a:t>Public / </a:t>
            </a:r>
            <a:r>
              <a:rPr lang="ar-SA"/>
              <a:t>عام</a:t>
            </a:r>
          </a:p>
        </p:txBody>
      </p:sp>
      <p:sp>
        <p:nvSpPr>
          <p:cNvPr id="3" name="عنصر نائب للتاريخ 2"/>
          <p:cNvSpPr>
            <a:spLocks noGrp="1"/>
          </p:cNvSpPr>
          <p:nvPr>
            <p:ph type="dt" idx="1"/>
          </p:nvPr>
        </p:nvSpPr>
        <p:spPr>
          <a:xfrm>
            <a:off x="1574" y="0"/>
            <a:ext cx="2945659" cy="498055"/>
          </a:xfrm>
          <a:prstGeom prst="rect">
            <a:avLst/>
          </a:prstGeom>
        </p:spPr>
        <p:txBody>
          <a:bodyPr vert="horz" lIns="93177" tIns="46589" rIns="93177" bIns="46589" rtlCol="1"/>
          <a:lstStyle>
            <a:lvl1pPr algn="l">
              <a:defRPr sz="1200"/>
            </a:lvl1pPr>
          </a:lstStyle>
          <a:p>
            <a:fld id="{3EC19D73-E0F3-4C3B-B354-23DE3D568FDC}" type="datetimeFigureOut">
              <a:rPr lang="ar-SA" smtClean="0"/>
              <a:t>12/08/46</a:t>
            </a:fld>
            <a:endParaRPr lang="ar-SA"/>
          </a:p>
        </p:txBody>
      </p:sp>
      <p:sp>
        <p:nvSpPr>
          <p:cNvPr id="4" name="عنصر نائب لصورة الشريحة 3"/>
          <p:cNvSpPr>
            <a:spLocks noGrp="1" noRot="1" noChangeAspect="1"/>
          </p:cNvSpPr>
          <p:nvPr>
            <p:ph type="sldImg" idx="2"/>
          </p:nvPr>
        </p:nvSpPr>
        <p:spPr>
          <a:xfrm>
            <a:off x="422275" y="1241425"/>
            <a:ext cx="5953125" cy="3349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1" anchor="ctr"/>
          <a:lstStyle/>
          <a:p>
            <a:endParaRPr lang="ar-SA"/>
          </a:p>
        </p:txBody>
      </p:sp>
      <p:sp>
        <p:nvSpPr>
          <p:cNvPr id="5" name="عنصر نائب للملاحظات 4"/>
          <p:cNvSpPr>
            <a:spLocks noGrp="1"/>
          </p:cNvSpPr>
          <p:nvPr>
            <p:ph type="body" sz="quarter" idx="3"/>
          </p:nvPr>
        </p:nvSpPr>
        <p:spPr>
          <a:xfrm>
            <a:off x="679768" y="4777194"/>
            <a:ext cx="5438140" cy="3908614"/>
          </a:xfrm>
          <a:prstGeom prst="rect">
            <a:avLst/>
          </a:prstGeom>
        </p:spPr>
        <p:txBody>
          <a:bodyPr vert="horz" lIns="93177" tIns="46589" rIns="93177" bIns="46589" rtlCol="1"/>
          <a:lstStyle/>
          <a:p>
            <a:pPr lvl="0"/>
            <a:r>
              <a:rPr lang="ar-SA"/>
              <a:t>تحرير أنماط النص الرئيسي</a:t>
            </a:r>
          </a:p>
          <a:p>
            <a:pPr lvl="1"/>
            <a:r>
              <a:rPr lang="ar-SA"/>
              <a:t>المستوى الثاني</a:t>
            </a:r>
          </a:p>
          <a:p>
            <a:pPr lvl="2"/>
            <a:r>
              <a:rPr lang="ar-SA"/>
              <a:t>المستوى الثالث</a:t>
            </a:r>
          </a:p>
          <a:p>
            <a:pPr lvl="3"/>
            <a:r>
              <a:rPr lang="ar-SA"/>
              <a:t>المستوى الرابع</a:t>
            </a:r>
          </a:p>
          <a:p>
            <a:pPr lvl="4"/>
            <a:r>
              <a:rPr lang="ar-SA"/>
              <a:t>المستوى الخامس</a:t>
            </a:r>
          </a:p>
        </p:txBody>
      </p:sp>
      <p:sp>
        <p:nvSpPr>
          <p:cNvPr id="6" name="عنصر نائب للتذييل 5"/>
          <p:cNvSpPr>
            <a:spLocks noGrp="1"/>
          </p:cNvSpPr>
          <p:nvPr>
            <p:ph type="ftr" sz="quarter" idx="4"/>
          </p:nvPr>
        </p:nvSpPr>
        <p:spPr>
          <a:xfrm>
            <a:off x="3852016" y="9428584"/>
            <a:ext cx="2945659" cy="498054"/>
          </a:xfrm>
          <a:prstGeom prst="rect">
            <a:avLst/>
          </a:prstGeom>
        </p:spPr>
        <p:txBody>
          <a:bodyPr vert="horz" lIns="93177" tIns="46589" rIns="93177" bIns="46589" rtlCol="1" anchor="b"/>
          <a:lstStyle>
            <a:lvl1pPr algn="r">
              <a:defRPr sz="1200"/>
            </a:lvl1pPr>
          </a:lstStyle>
          <a:p>
            <a:endParaRPr lang="ar-SA"/>
          </a:p>
        </p:txBody>
      </p:sp>
      <p:sp>
        <p:nvSpPr>
          <p:cNvPr id="7" name="عنصر نائب لرقم الشريحة 6"/>
          <p:cNvSpPr>
            <a:spLocks noGrp="1"/>
          </p:cNvSpPr>
          <p:nvPr>
            <p:ph type="sldNum" sz="quarter" idx="5"/>
          </p:nvPr>
        </p:nvSpPr>
        <p:spPr>
          <a:xfrm>
            <a:off x="1574" y="9428584"/>
            <a:ext cx="2945659" cy="498054"/>
          </a:xfrm>
          <a:prstGeom prst="rect">
            <a:avLst/>
          </a:prstGeom>
        </p:spPr>
        <p:txBody>
          <a:bodyPr vert="horz" lIns="93177" tIns="46589" rIns="93177" bIns="46589" rtlCol="1" anchor="b"/>
          <a:lstStyle>
            <a:lvl1pPr algn="l">
              <a:defRPr sz="1200"/>
            </a:lvl1pPr>
          </a:lstStyle>
          <a:p>
            <a:fld id="{83A1CCFF-8B3F-46C1-AD03-DE4EB37867E4}" type="slidenum">
              <a:rPr lang="ar-SA" smtClean="0"/>
              <a:t>‹#›</a:t>
            </a:fld>
            <a:endParaRPr lang="ar-SA"/>
          </a:p>
        </p:txBody>
      </p:sp>
    </p:spTree>
    <p:extLst>
      <p:ext uri="{BB962C8B-B14F-4D97-AF65-F5344CB8AC3E}">
        <p14:creationId xmlns:p14="http://schemas.microsoft.com/office/powerpoint/2010/main" val="43172170"/>
      </p:ext>
    </p:extLst>
  </p:cSld>
  <p:clrMap bg1="lt1" tx1="dk1" bg2="lt2" tx2="dk2" accent1="accent1" accent2="accent2" accent3="accent3" accent4="accent4" accent5="accent5" accent6="accent6" hlink="hlink" folHlink="folHlink"/>
  <p:hf ftr="0" dt="0"/>
  <p:notesStyle>
    <a:lvl1pPr marL="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صر نائب لصورة الشريحة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عنصر نائب للملاحظات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ar-SA" dirty="0"/>
          </a:p>
        </p:txBody>
      </p:sp>
      <p:sp>
        <p:nvSpPr>
          <p:cNvPr id="4" name="عنصر نائب لرقم الشريحة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83E21B3-E044-4E52-8713-142EDECA0F1C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7346733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صر نائب لصورة الشريحة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عنصر نائب للملاحظات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ar-SA" dirty="0"/>
          </a:p>
        </p:txBody>
      </p:sp>
      <p:sp>
        <p:nvSpPr>
          <p:cNvPr id="4" name="عنصر نائب لرقم الشريحة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3A1CCFF-8B3F-46C1-AD03-DE4EB37867E4}" type="slidenum">
              <a:rPr lang="ar-SA" smtClean="0"/>
              <a:t>3</a:t>
            </a:fld>
            <a:endParaRPr lang="ar-SA"/>
          </a:p>
        </p:txBody>
      </p:sp>
    </p:spTree>
    <p:extLst>
      <p:ext uri="{BB962C8B-B14F-4D97-AF65-F5344CB8AC3E}">
        <p14:creationId xmlns:p14="http://schemas.microsoft.com/office/powerpoint/2010/main" val="112881008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صر نائب لصورة الشريحة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عنصر نائب للملاحظات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ar-SA" dirty="0"/>
          </a:p>
        </p:txBody>
      </p:sp>
      <p:sp>
        <p:nvSpPr>
          <p:cNvPr id="4" name="عنصر نائب لرقم الشريحة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83E21B3-E044-4E52-8713-142EDECA0F1C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3708241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z="2400" b="0" kern="1200" dirty="0">
              <a:solidFill>
                <a:prstClr val="white"/>
              </a:solidFill>
              <a:latin typeface="Bahnschrift SemiBold" panose="020B0502040204020203" pitchFamily="34" charset="0"/>
              <a:ea typeface="+mn-ea"/>
              <a:cs typeface="Hacen Casablanca" panose="020B0604020202020204" charset="-78"/>
            </a:endParaRPr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/>
          </p:nvPr>
        </p:nvSpPr>
        <p:spPr/>
        <p:txBody>
          <a:bodyPr/>
          <a:lstStyle/>
          <a:p>
            <a:r>
              <a:rPr lang="en-US"/>
              <a:t>Public / </a:t>
            </a:r>
            <a:r>
              <a:rPr lang="ar-SA"/>
              <a:t>عام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83A1CCFF-8B3F-46C1-AD03-DE4EB37867E4}" type="slidenum">
              <a:rPr lang="ar-SA" smtClean="0"/>
              <a:t>7</a:t>
            </a:fld>
            <a:endParaRPr lang="ar-SA"/>
          </a:p>
        </p:txBody>
      </p:sp>
    </p:spTree>
    <p:extLst>
      <p:ext uri="{BB962C8B-B14F-4D97-AF65-F5344CB8AC3E}">
        <p14:creationId xmlns:p14="http://schemas.microsoft.com/office/powerpoint/2010/main" val="295234612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14389739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9429714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03308013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10726363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93105983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45218376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Boş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Shape 30"/>
          <p:cNvSpPr>
            <a:spLocks noGrp="1"/>
          </p:cNvSpPr>
          <p:nvPr>
            <p:ph type="sldNum" sz="quarter" idx="2"/>
          </p:nvPr>
        </p:nvSpPr>
        <p:spPr>
          <a:xfrm>
            <a:off x="5982691" y="6646408"/>
            <a:ext cx="183095" cy="185137"/>
          </a:xfrm>
          <a:prstGeom prst="rect">
            <a:avLst/>
          </a:prstGeom>
          <a:ln w="12700">
            <a:miter lim="400000"/>
          </a:ln>
        </p:spPr>
        <p:txBody>
          <a:bodyPr wrap="none" lIns="0" tIns="0" rIns="0" bIns="0">
            <a:spAutoFit/>
          </a:bodyPr>
          <a:lstStyle>
            <a:lvl1pPr>
              <a:defRPr sz="1203"/>
            </a:lvl1pPr>
          </a:lstStyle>
          <a:p>
            <a:pPr lvl="0"/>
            <a:fld id="{86CB4B4D-7CA3-9044-876B-883B54F8677D}" type="slidenum">
              <a:rPr lang="en-US" smtClean="0"/>
              <a:pPr lvl="0"/>
              <a:t>‹#›</a:t>
            </a:fld>
            <a:endParaRPr lang="en-US"/>
          </a:p>
        </p:txBody>
      </p:sp>
      <p:sp>
        <p:nvSpPr>
          <p:cNvPr id="4" name="Slide Number Placeholder 5">
            <a:extLst>
              <a:ext uri="{FF2B5EF4-FFF2-40B4-BE49-F238E27FC236}">
                <a16:creationId xmlns:a16="http://schemas.microsoft.com/office/drawing/2014/main" id="{7EB5BB57-59ED-4960-A6BD-D17A976245F5}"/>
              </a:ext>
            </a:extLst>
          </p:cNvPr>
          <p:cNvSpPr txBox="1">
            <a:spLocks/>
          </p:cNvSpPr>
          <p:nvPr userDrawn="1"/>
        </p:nvSpPr>
        <p:spPr>
          <a:xfrm>
            <a:off x="-153824" y="-29569"/>
            <a:ext cx="44936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39056ED3-159B-8041-BB45-F1F001CB5050}" type="slidenum">
              <a:rPr lang="en-US" sz="1200" smtClean="0"/>
              <a:pPr/>
              <a:t>‹#›</a:t>
            </a:fld>
            <a:endParaRPr lang="en-US" sz="1200" dirty="0"/>
          </a:p>
        </p:txBody>
      </p:sp>
    </p:spTree>
    <p:extLst>
      <p:ext uri="{BB962C8B-B14F-4D97-AF65-F5344CB8AC3E}">
        <p14:creationId xmlns:p14="http://schemas.microsoft.com/office/powerpoint/2010/main" val="4183753119"/>
      </p:ext>
    </p:extLst>
  </p:cSld>
  <p:clrMapOvr>
    <a:masterClrMapping/>
  </p:clrMapOvr>
  <p:transition spd="med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56808238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87849512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27194066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97606044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641967437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551464385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291202594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441738597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528446609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916924610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796170201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03789350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image" Target="../media/image1.png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theme" Target="../theme/theme2.xml"/><Relationship Id="rId2" Type="http://schemas.openxmlformats.org/officeDocument/2006/relationships/slideLayout" Target="../slideLayouts/slideLayout4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3.png"/></Relationships>
</file>

<file path=ppt/slideMasters/_rels/slideMaster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slideLayout" Target="../slideLayouts/slideLayout6.xml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theme" Target="../theme/theme3.xml"/></Relationships>
</file>

<file path=ppt/slideMasters/_rels/slideMaster4.xml.rels><?xml version="1.0" encoding="UTF-8" standalone="yes"?>
<Relationships xmlns="http://schemas.openxmlformats.org/package/2006/relationships"><Relationship Id="rId3" Type="http://schemas.openxmlformats.org/officeDocument/2006/relationships/theme" Target="../theme/theme4.xml"/><Relationship Id="rId2" Type="http://schemas.openxmlformats.org/officeDocument/2006/relationships/slideLayout" Target="../slideLayouts/slideLayout9.xml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6.png"/></Relationships>
</file>

<file path=ppt/slideMasters/_rels/slideMaster5.xml.rels><?xml version="1.0" encoding="UTF-8" standalone="yes"?>
<Relationships xmlns="http://schemas.openxmlformats.org/package/2006/relationships"><Relationship Id="rId3" Type="http://schemas.openxmlformats.org/officeDocument/2006/relationships/theme" Target="../theme/theme5.xml"/><Relationship Id="rId2" Type="http://schemas.openxmlformats.org/officeDocument/2006/relationships/slideLayout" Target="../slideLayouts/slideLayout11.xml"/><Relationship Id="rId1" Type="http://schemas.openxmlformats.org/officeDocument/2006/relationships/slideLayout" Target="../slideLayouts/slideLayout10.xml"/><Relationship Id="rId4" Type="http://schemas.openxmlformats.org/officeDocument/2006/relationships/image" Target="../media/image7.png"/></Relationships>
</file>

<file path=ppt/slideMasters/_rels/slideMaster6.xml.rels><?xml version="1.0" encoding="UTF-8" standalone="yes"?>
<Relationships xmlns="http://schemas.openxmlformats.org/package/2006/relationships"><Relationship Id="rId3" Type="http://schemas.openxmlformats.org/officeDocument/2006/relationships/theme" Target="../theme/theme6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8.png"/></Relationships>
</file>

<file path=ppt/slideMasters/_rels/slideMaster7.xml.rels><?xml version="1.0" encoding="UTF-8" standalone="yes"?>
<Relationships xmlns="http://schemas.openxmlformats.org/package/2006/relationships"><Relationship Id="rId3" Type="http://schemas.openxmlformats.org/officeDocument/2006/relationships/theme" Target="../theme/theme7.xml"/><Relationship Id="rId2" Type="http://schemas.openxmlformats.org/officeDocument/2006/relationships/slideLayout" Target="../slideLayouts/slideLayout15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4.png"/></Relationships>
</file>

<file path=ppt/slideMasters/_rels/slideMaster8.xml.rels><?xml version="1.0" encoding="UTF-8" standalone="yes"?>
<Relationships xmlns="http://schemas.openxmlformats.org/package/2006/relationships"><Relationship Id="rId3" Type="http://schemas.openxmlformats.org/officeDocument/2006/relationships/theme" Target="../theme/theme8.xml"/><Relationship Id="rId2" Type="http://schemas.openxmlformats.org/officeDocument/2006/relationships/slideLayout" Target="../slideLayouts/slideLayout17.xml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9.png"/></Relationships>
</file>

<file path=ppt/slideMasters/_rels/slideMaster9.xml.rels><?xml version="1.0" encoding="UTF-8" standalone="yes"?>
<Relationships xmlns="http://schemas.openxmlformats.org/package/2006/relationships"><Relationship Id="rId3" Type="http://schemas.openxmlformats.org/officeDocument/2006/relationships/theme" Target="../theme/theme9.xml"/><Relationship Id="rId2" Type="http://schemas.openxmlformats.org/officeDocument/2006/relationships/slideLayout" Target="../slideLayouts/slideLayout19.xml"/><Relationship Id="rId1" Type="http://schemas.openxmlformats.org/officeDocument/2006/relationships/slideLayout" Target="../slideLayouts/slideLayout18.xml"/><Relationship Id="rId4" Type="http://schemas.openxmlformats.org/officeDocument/2006/relationships/image" Target="../media/image10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F6844042-A0D2-484D-BC3D-1977753E2619}"/>
              </a:ext>
            </a:extLst>
          </p:cNvPr>
          <p:cNvPicPr>
            <a:picLocks noChangeAspect="1"/>
          </p:cNvPicPr>
          <p:nvPr userDrawn="1"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5183B7A6-A217-BC42-8950-DF3F290EBEA8}"/>
              </a:ext>
            </a:extLst>
          </p:cNvPr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700867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2" r:id="rId1"/>
    <p:sldLayoutId id="2147483653" r:id="rId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746E09D2-F8E1-B14B-8518-45C3F10F82CB}"/>
              </a:ext>
            </a:extLst>
          </p:cNvPr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1670479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F2A12E10-6D2A-1CA2-A286-9918778F43A8}"/>
              </a:ext>
            </a:extLst>
          </p:cNvPr>
          <p:cNvPicPr>
            <a:picLocks noChangeAspect="1"/>
          </p:cNvPicPr>
          <p:nvPr userDrawn="1"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5" name="Rectangle 4">
            <a:extLst>
              <a:ext uri="{FF2B5EF4-FFF2-40B4-BE49-F238E27FC236}">
                <a16:creationId xmlns:a16="http://schemas.microsoft.com/office/drawing/2014/main" id="{1308F6FB-A919-9FBE-6079-1A1525D27F21}"/>
              </a:ext>
            </a:extLst>
          </p:cNvPr>
          <p:cNvSpPr/>
          <p:nvPr userDrawn="1"/>
        </p:nvSpPr>
        <p:spPr>
          <a:xfrm>
            <a:off x="10498667" y="389467"/>
            <a:ext cx="1464733" cy="60113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630A5039-4260-9512-71CB-6874A039B45F}"/>
              </a:ext>
            </a:extLst>
          </p:cNvPr>
          <p:cNvSpPr/>
          <p:nvPr userDrawn="1"/>
        </p:nvSpPr>
        <p:spPr>
          <a:xfrm>
            <a:off x="228600" y="170688"/>
            <a:ext cx="1667933" cy="60113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9C6AA48D-3194-7DBD-8CAD-7184B7A7574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6" cstate="hq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14300" y="122257"/>
            <a:ext cx="1490329" cy="452060"/>
          </a:xfrm>
          <a:prstGeom prst="rect">
            <a:avLst/>
          </a:prstGeom>
        </p:spPr>
      </p:pic>
      <p:grpSp>
        <p:nvGrpSpPr>
          <p:cNvPr id="8" name="Group 7">
            <a:extLst>
              <a:ext uri="{FF2B5EF4-FFF2-40B4-BE49-F238E27FC236}">
                <a16:creationId xmlns:a16="http://schemas.microsoft.com/office/drawing/2014/main" id="{3F983B07-11D4-578C-F468-49C279B1F2C1}"/>
              </a:ext>
            </a:extLst>
          </p:cNvPr>
          <p:cNvGrpSpPr/>
          <p:nvPr userDrawn="1"/>
        </p:nvGrpSpPr>
        <p:grpSpPr>
          <a:xfrm rot="5400000">
            <a:off x="46219" y="6502908"/>
            <a:ext cx="231500" cy="345527"/>
            <a:chOff x="7465660" y="5164397"/>
            <a:chExt cx="443754" cy="662328"/>
          </a:xfrm>
        </p:grpSpPr>
        <p:sp>
          <p:nvSpPr>
            <p:cNvPr id="9" name="Rectangle 8">
              <a:extLst>
                <a:ext uri="{FF2B5EF4-FFF2-40B4-BE49-F238E27FC236}">
                  <a16:creationId xmlns:a16="http://schemas.microsoft.com/office/drawing/2014/main" id="{71F4B6B4-C8CB-9DB1-1589-C447ED596719}"/>
                </a:ext>
              </a:extLst>
            </p:cNvPr>
            <p:cNvSpPr/>
            <p:nvPr/>
          </p:nvSpPr>
          <p:spPr>
            <a:xfrm>
              <a:off x="7526823" y="5760225"/>
              <a:ext cx="321426" cy="66500"/>
            </a:xfrm>
            <a:prstGeom prst="rect">
              <a:avLst/>
            </a:prstGeom>
            <a:gradFill>
              <a:gsLst>
                <a:gs pos="68000">
                  <a:srgbClr val="0070BA"/>
                </a:gs>
                <a:gs pos="0">
                  <a:srgbClr val="0FA7E1"/>
                </a:gs>
              </a:gsLst>
              <a:lin ang="3000000" scaled="0"/>
            </a:gra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SA"/>
            </a:p>
          </p:txBody>
        </p:sp>
        <p:sp>
          <p:nvSpPr>
            <p:cNvPr id="10" name="Freeform 6">
              <a:extLst>
                <a:ext uri="{FF2B5EF4-FFF2-40B4-BE49-F238E27FC236}">
                  <a16:creationId xmlns:a16="http://schemas.microsoft.com/office/drawing/2014/main" id="{4B9A1F64-EF4F-DC52-C54C-4E1A4ADEE323}"/>
                </a:ext>
              </a:extLst>
            </p:cNvPr>
            <p:cNvSpPr/>
            <p:nvPr/>
          </p:nvSpPr>
          <p:spPr>
            <a:xfrm>
              <a:off x="7465660" y="5164397"/>
              <a:ext cx="443754" cy="618565"/>
            </a:xfrm>
            <a:custGeom>
              <a:avLst/>
              <a:gdLst>
                <a:gd name="connsiteX0" fmla="*/ 221877 w 443754"/>
                <a:gd name="connsiteY0" fmla="*/ 0 h 618565"/>
                <a:gd name="connsiteX1" fmla="*/ 443754 w 443754"/>
                <a:gd name="connsiteY1" fmla="*/ 221877 h 618565"/>
                <a:gd name="connsiteX2" fmla="*/ 443753 w 443754"/>
                <a:gd name="connsiteY2" fmla="*/ 383242 h 618565"/>
                <a:gd name="connsiteX3" fmla="*/ 442663 w 443754"/>
                <a:gd name="connsiteY3" fmla="*/ 394055 h 618565"/>
                <a:gd name="connsiteX4" fmla="*/ 442663 w 443754"/>
                <a:gd name="connsiteY4" fmla="*/ 618565 h 618565"/>
                <a:gd name="connsiteX5" fmla="*/ 0 w 443754"/>
                <a:gd name="connsiteY5" fmla="*/ 618565 h 618565"/>
                <a:gd name="connsiteX6" fmla="*/ 0 w 443754"/>
                <a:gd name="connsiteY6" fmla="*/ 383241 h 618565"/>
                <a:gd name="connsiteX7" fmla="*/ 0 w 443754"/>
                <a:gd name="connsiteY7" fmla="*/ 303468 h 618565"/>
                <a:gd name="connsiteX8" fmla="*/ 0 w 443754"/>
                <a:gd name="connsiteY8" fmla="*/ 221877 h 618565"/>
                <a:gd name="connsiteX9" fmla="*/ 221877 w 443754"/>
                <a:gd name="connsiteY9" fmla="*/ 0 h 61856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</a:cxnLst>
              <a:rect l="l" t="t" r="r" b="b"/>
              <a:pathLst>
                <a:path w="443754" h="618565">
                  <a:moveTo>
                    <a:pt x="221877" y="0"/>
                  </a:moveTo>
                  <a:cubicBezTo>
                    <a:pt x="344416" y="0"/>
                    <a:pt x="443754" y="99338"/>
                    <a:pt x="443754" y="221877"/>
                  </a:cubicBezTo>
                  <a:cubicBezTo>
                    <a:pt x="443754" y="275665"/>
                    <a:pt x="443753" y="329454"/>
                    <a:pt x="443753" y="383242"/>
                  </a:cubicBezTo>
                  <a:lnTo>
                    <a:pt x="442663" y="394055"/>
                  </a:lnTo>
                  <a:lnTo>
                    <a:pt x="442663" y="618565"/>
                  </a:lnTo>
                  <a:lnTo>
                    <a:pt x="0" y="618565"/>
                  </a:lnTo>
                  <a:lnTo>
                    <a:pt x="0" y="383241"/>
                  </a:lnTo>
                  <a:lnTo>
                    <a:pt x="0" y="303468"/>
                  </a:lnTo>
                  <a:lnTo>
                    <a:pt x="0" y="221877"/>
                  </a:lnTo>
                  <a:cubicBezTo>
                    <a:pt x="0" y="99338"/>
                    <a:pt x="99338" y="0"/>
                    <a:pt x="221877" y="0"/>
                  </a:cubicBezTo>
                  <a:close/>
                </a:path>
              </a:pathLst>
            </a:custGeom>
            <a:solidFill>
              <a:schemeClr val="accent1">
                <a:lumMod val="50000"/>
              </a:schemeClr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rtlCol="0" anchor="ctr">
              <a:noAutofit/>
            </a:bodyPr>
            <a:lstStyle/>
            <a:p>
              <a:pPr algn="ctr"/>
              <a:endParaRPr lang="en-SA"/>
            </a:p>
          </p:txBody>
        </p:sp>
      </p:grpSp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9EB710E2-4394-F21C-F32E-AFA81771A139}"/>
              </a:ext>
            </a:extLst>
          </p:cNvPr>
          <p:cNvCxnSpPr>
            <a:cxnSpLocks/>
          </p:cNvCxnSpPr>
          <p:nvPr userDrawn="1"/>
        </p:nvCxnSpPr>
        <p:spPr>
          <a:xfrm>
            <a:off x="492495" y="6656343"/>
            <a:ext cx="11491520" cy="0"/>
          </a:xfrm>
          <a:prstGeom prst="line">
            <a:avLst/>
          </a:prstGeom>
          <a:ln>
            <a:solidFill>
              <a:schemeClr val="accent5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TextBox 11">
            <a:extLst>
              <a:ext uri="{FF2B5EF4-FFF2-40B4-BE49-F238E27FC236}">
                <a16:creationId xmlns:a16="http://schemas.microsoft.com/office/drawing/2014/main" id="{C59613D4-04F1-EB36-65D8-C2F79B0E4380}"/>
              </a:ext>
            </a:extLst>
          </p:cNvPr>
          <p:cNvSpPr txBox="1"/>
          <p:nvPr userDrawn="1"/>
        </p:nvSpPr>
        <p:spPr>
          <a:xfrm>
            <a:off x="-138070" y="6517843"/>
            <a:ext cx="600075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fld id="{23980953-813E-5449-975C-D4E2051302A6}" type="slidenum">
              <a:rPr lang="en-SA" sz="1200" smtClean="0">
                <a:solidFill>
                  <a:srgbClr val="CDE2F1"/>
                </a:solidFill>
                <a:latin typeface="Bahnschrift" panose="020B0502040204020203" pitchFamily="34" charset="0"/>
                <a:cs typeface="Sakkal Majalla" panose="02000000000000000000" pitchFamily="2" charset="-78"/>
              </a:rPr>
              <a:pPr algn="ctr"/>
              <a:t>‹#›</a:t>
            </a:fld>
            <a:endParaRPr lang="en-SA" sz="1200" dirty="0">
              <a:solidFill>
                <a:srgbClr val="CDE2F1"/>
              </a:solidFill>
              <a:latin typeface="Bahnschrift" panose="020B0502040204020203" pitchFamily="34" charset="0"/>
              <a:cs typeface="Sakkal Majalla" panose="02000000000000000000" pitchFamily="2" charset="-78"/>
            </a:endParaRPr>
          </a:p>
        </p:txBody>
      </p:sp>
      <p:sp>
        <p:nvSpPr>
          <p:cNvPr id="33" name="Rectangle: Top Corners Rounded 32">
            <a:extLst>
              <a:ext uri="{FF2B5EF4-FFF2-40B4-BE49-F238E27FC236}">
                <a16:creationId xmlns:a16="http://schemas.microsoft.com/office/drawing/2014/main" id="{F9DA74CD-36FC-EE5F-D8F1-35D994CAA070}"/>
              </a:ext>
            </a:extLst>
          </p:cNvPr>
          <p:cNvSpPr/>
          <p:nvPr userDrawn="1"/>
        </p:nvSpPr>
        <p:spPr>
          <a:xfrm rot="16200000">
            <a:off x="11811693" y="252151"/>
            <a:ext cx="587259" cy="173355"/>
          </a:xfrm>
          <a:prstGeom prst="round2SameRect">
            <a:avLst/>
          </a:prstGeom>
          <a:gradFill flip="none" rotWithShape="1">
            <a:gsLst>
              <a:gs pos="100000">
                <a:schemeClr val="accent5">
                  <a:lumMod val="50000"/>
                </a:schemeClr>
              </a:gs>
              <a:gs pos="0">
                <a:srgbClr val="0471B9"/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233153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5" r:id="rId1"/>
    <p:sldLayoutId id="2147483656" r:id="rId2"/>
    <p:sldLayoutId id="2147483675" r:id="rId3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AB264FFB-5EAF-8A4E-80AA-0956B891549B}"/>
              </a:ext>
            </a:extLst>
          </p:cNvPr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5572788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4" r:id="rId1"/>
    <p:sldLayoutId id="2147483665" r:id="rId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21A3EEDF-43D6-4F47-9FAB-ED0E57F8A024}"/>
              </a:ext>
            </a:extLst>
          </p:cNvPr>
          <p:cNvPicPr>
            <a:picLocks noChangeAspect="1"/>
          </p:cNvPicPr>
          <p:nvPr userDrawn="1"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EE7D2EA8-8B23-1F44-8A96-8692D9966F26}"/>
              </a:ext>
            </a:extLst>
          </p:cNvPr>
          <p:cNvSpPr txBox="1"/>
          <p:nvPr userDrawn="1"/>
        </p:nvSpPr>
        <p:spPr>
          <a:xfrm>
            <a:off x="11565923" y="6240163"/>
            <a:ext cx="48191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 rtl="1"/>
            <a:fld id="{F0F9AA42-8F40-0844-9637-7451623CA46E}" type="slidenum">
              <a:rPr lang="en-US" sz="1400" b="0" i="0" smtClean="0">
                <a:solidFill>
                  <a:schemeClr val="tx1">
                    <a:lumMod val="75000"/>
                    <a:lumOff val="2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pPr algn="r" rtl="1"/>
              <a:t>‹#›</a:t>
            </a:fld>
            <a:endParaRPr lang="en-US" b="0" i="0" dirty="0">
              <a:solidFill>
                <a:schemeClr val="tx1">
                  <a:lumMod val="75000"/>
                  <a:lumOff val="25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8575149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8" r:id="rId1"/>
    <p:sldLayoutId id="2147483659" r:id="rId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C77E0F42-7F72-9041-ADDE-446754BDA3D5}"/>
              </a:ext>
            </a:extLst>
          </p:cNvPr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8497495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2C823D14-730E-234B-93E2-56A5DDA12A8B}"/>
              </a:ext>
            </a:extLst>
          </p:cNvPr>
          <p:cNvPicPr>
            <a:picLocks noChangeAspect="1"/>
          </p:cNvPicPr>
          <p:nvPr userDrawn="1"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3318794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7" r:id="rId1"/>
    <p:sldLayoutId id="2147483668" r:id="rId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D06093DD-80CE-0E41-852D-4911D5D28E73}"/>
              </a:ext>
            </a:extLst>
          </p:cNvPr>
          <p:cNvPicPr>
            <a:picLocks noChangeAspect="1"/>
          </p:cNvPicPr>
          <p:nvPr userDrawn="1"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732327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0" r:id="rId1"/>
    <p:sldLayoutId id="2147483671" r:id="rId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9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ED932138-A004-1671-C028-E8263C168214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72826B10-4F69-431F-DA09-F1700D01E7BC}"/>
              </a:ext>
            </a:extLst>
          </p:cNvPr>
          <p:cNvSpPr txBox="1"/>
          <p:nvPr userDrawn="1"/>
        </p:nvSpPr>
        <p:spPr>
          <a:xfrm>
            <a:off x="602166" y="6434254"/>
            <a:ext cx="512956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fld id="{54C35E52-463F-E44A-A614-912B6C6700FE}" type="slidenum">
              <a:rPr lang="en-US" sz="1200" smtClean="0">
                <a:solidFill>
                  <a:schemeClr val="tx2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‹#›</a:t>
            </a:fld>
            <a:endParaRPr lang="en-US" sz="1200" dirty="0">
              <a:solidFill>
                <a:schemeClr val="tx2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9640315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13.jpe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chart" Target="../charts/chart2.xm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Relationship Id="rId5" Type="http://schemas.openxmlformats.org/officeDocument/2006/relationships/chart" Target="../charts/chart4.xml"/><Relationship Id="rId4" Type="http://schemas.openxmlformats.org/officeDocument/2006/relationships/chart" Target="../charts/chart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6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2.xml"/><Relationship Id="rId7" Type="http://schemas.openxmlformats.org/officeDocument/2006/relationships/chart" Target="../charts/chart5.xml"/><Relationship Id="rId2" Type="http://schemas.openxmlformats.org/officeDocument/2006/relationships/diagramData" Target="../diagrams/data2.xml"/><Relationship Id="rId1" Type="http://schemas.openxmlformats.org/officeDocument/2006/relationships/slideLayout" Target="../slideLayouts/slideLayout6.xml"/><Relationship Id="rId6" Type="http://schemas.microsoft.com/office/2007/relationships/diagramDrawing" Target="../diagrams/drawing2.xml"/><Relationship Id="rId5" Type="http://schemas.openxmlformats.org/officeDocument/2006/relationships/diagramColors" Target="../diagrams/colors2.xml"/><Relationship Id="rId4" Type="http://schemas.openxmlformats.org/officeDocument/2006/relationships/diagramQuickStyle" Target="../diagrams/quickStyle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chart" Target="../charts/chart6.xml"/><Relationship Id="rId2" Type="http://schemas.openxmlformats.org/officeDocument/2006/relationships/image" Target="../media/image15.emf"/><Relationship Id="rId1" Type="http://schemas.openxmlformats.org/officeDocument/2006/relationships/slideLayout" Target="../slideLayouts/slideLayout6.xml"/><Relationship Id="rId5" Type="http://schemas.openxmlformats.org/officeDocument/2006/relationships/chart" Target="../charts/chart7.xml"/><Relationship Id="rId4" Type="http://schemas.openxmlformats.org/officeDocument/2006/relationships/image" Target="../media/image16.emf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53;p12">
            <a:extLst>
              <a:ext uri="{FF2B5EF4-FFF2-40B4-BE49-F238E27FC236}">
                <a16:creationId xmlns:a16="http://schemas.microsoft.com/office/drawing/2014/main" id="{C031C178-32B3-52A8-8FCF-9C9F26590027}"/>
              </a:ext>
            </a:extLst>
          </p:cNvPr>
          <p:cNvSpPr txBox="1"/>
          <p:nvPr/>
        </p:nvSpPr>
        <p:spPr>
          <a:xfrm>
            <a:off x="7139940" y="4359712"/>
            <a:ext cx="4499754" cy="157851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algn="ctr" rtl="1"/>
            <a:r>
              <a:rPr lang="ar-SA" sz="3200" dirty="0">
                <a:solidFill>
                  <a:schemeClr val="bg1"/>
                </a:solidFill>
                <a:latin typeface="GE SS Two Bold" panose="020A0503020102020204" pitchFamily="18" charset="-78"/>
                <a:ea typeface="GE SS Two Bold" panose="020A0503020102020204" pitchFamily="18" charset="-78"/>
                <a:cs typeface="GE SS Two Bold" panose="020A0503020102020204" pitchFamily="18" charset="-78"/>
              </a:rPr>
              <a:t>وحدة اعمال المياه بمنطقة</a:t>
            </a:r>
          </a:p>
          <a:p>
            <a:pPr algn="ctr" rtl="1"/>
            <a:r>
              <a:rPr lang="ar-SA" sz="3200" dirty="0">
                <a:solidFill>
                  <a:schemeClr val="bg1"/>
                </a:solidFill>
                <a:latin typeface="GE SS Two Bold" panose="020A0503020102020204" pitchFamily="18" charset="-78"/>
                <a:ea typeface="GE SS Two Bold" panose="020A0503020102020204" pitchFamily="18" charset="-78"/>
                <a:cs typeface="GE SS Two Bold" panose="020A0503020102020204" pitchFamily="18" charset="-78"/>
              </a:rPr>
              <a:t>الحدود الشمالية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E85F6EFB-F26B-4D73-A4F0-924E0C52A8BF}"/>
              </a:ext>
            </a:extLst>
          </p:cNvPr>
          <p:cNvSpPr txBox="1"/>
          <p:nvPr/>
        </p:nvSpPr>
        <p:spPr>
          <a:xfrm>
            <a:off x="8288483" y="6069183"/>
            <a:ext cx="246036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rtl="1"/>
            <a:r>
              <a:rPr lang="en-US" sz="2000" cap="small" dirty="0">
                <a:solidFill>
                  <a:schemeClr val="bg1"/>
                </a:solidFill>
                <a:latin typeface="Bahnschrift" panose="020B0502040204020203" pitchFamily="34" charset="0"/>
                <a:ea typeface="GE SS Two Medium" panose="020A0503020102020204" pitchFamily="18" charset="-78"/>
                <a:cs typeface="GE SS Two Medium" panose="020A0503020102020204" pitchFamily="18" charset="-78"/>
              </a:rPr>
              <a:t>09</a:t>
            </a:r>
            <a:r>
              <a:rPr lang="ar-SA" sz="2000" cap="small" dirty="0">
                <a:solidFill>
                  <a:schemeClr val="bg1"/>
                </a:solidFill>
                <a:latin typeface="GE SS Two Medium" panose="020A0503020102020204" pitchFamily="18" charset="-78"/>
                <a:ea typeface="GE SS Two Medium" panose="020A0503020102020204" pitchFamily="18" charset="-78"/>
                <a:cs typeface="GE SS Two Medium" panose="020A0503020102020204" pitchFamily="18" charset="-78"/>
              </a:rPr>
              <a:t> فبراير  </a:t>
            </a:r>
            <a:r>
              <a:rPr lang="en-US" sz="2000" cap="small" dirty="0">
                <a:solidFill>
                  <a:schemeClr val="bg1"/>
                </a:solidFill>
                <a:latin typeface="Bahnschrift" panose="020B0502040204020203" pitchFamily="34" charset="0"/>
                <a:ea typeface="GE SS Two Medium" panose="020A0503020102020204" pitchFamily="18" charset="-78"/>
                <a:cs typeface="GE SS Two Medium" panose="020A0503020102020204" pitchFamily="18" charset="-78"/>
              </a:rPr>
              <a:t>2025</a:t>
            </a:r>
            <a:r>
              <a:rPr lang="ar-SA" sz="2000" cap="small" dirty="0">
                <a:solidFill>
                  <a:schemeClr val="bg1"/>
                </a:solidFill>
                <a:latin typeface="GE SS Two Medium" panose="020A0503020102020204" pitchFamily="18" charset="-78"/>
                <a:ea typeface="GE SS Two Medium" panose="020A0503020102020204" pitchFamily="18" charset="-78"/>
                <a:cs typeface="GE SS Two Medium" panose="020A0503020102020204" pitchFamily="18" charset="-78"/>
              </a:rPr>
              <a:t> م</a:t>
            </a:r>
          </a:p>
        </p:txBody>
      </p:sp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20C5D83A-D6AF-353B-BA8E-6B5E5573E5C9}"/>
              </a:ext>
            </a:extLst>
          </p:cNvPr>
          <p:cNvCxnSpPr>
            <a:cxnSpLocks/>
          </p:cNvCxnSpPr>
          <p:nvPr/>
        </p:nvCxnSpPr>
        <p:spPr>
          <a:xfrm>
            <a:off x="7622568" y="5938228"/>
            <a:ext cx="3792192" cy="0"/>
          </a:xfrm>
          <a:prstGeom prst="line">
            <a:avLst/>
          </a:prstGeom>
          <a:ln w="25400">
            <a:solidFill>
              <a:srgbClr val="0FA7E4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4750899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097BDF4F-4A9B-5A64-83EF-072392CD3983}"/>
              </a:ext>
            </a:extLst>
          </p:cNvPr>
          <p:cNvSpPr/>
          <p:nvPr/>
        </p:nvSpPr>
        <p:spPr>
          <a:xfrm>
            <a:off x="209011" y="997631"/>
            <a:ext cx="4258844" cy="3844423"/>
          </a:xfrm>
          <a:prstGeom prst="roundRect">
            <a:avLst>
              <a:gd name="adj" fmla="val 4359"/>
            </a:avLst>
          </a:prstGeom>
          <a:solidFill>
            <a:schemeClr val="bg1"/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" name="Text Placeholder 2">
            <a:extLst>
              <a:ext uri="{FF2B5EF4-FFF2-40B4-BE49-F238E27FC236}">
                <a16:creationId xmlns:a16="http://schemas.microsoft.com/office/drawing/2014/main" id="{732D6ACE-3739-4C1A-9884-717A433F7577}"/>
              </a:ext>
            </a:extLst>
          </p:cNvPr>
          <p:cNvSpPr txBox="1">
            <a:spLocks/>
          </p:cNvSpPr>
          <p:nvPr/>
        </p:nvSpPr>
        <p:spPr>
          <a:xfrm>
            <a:off x="5882640" y="146293"/>
            <a:ext cx="609119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 rtl="1">
              <a:defRPr sz="2000">
                <a:solidFill>
                  <a:schemeClr val="accent5">
                    <a:lumMod val="50000"/>
                  </a:schemeClr>
                </a:solidFill>
                <a:latin typeface="GE SS Two Bold" panose="020A0503020102020204" pitchFamily="18" charset="-78"/>
                <a:ea typeface="GE SS Two Bold" panose="020A0503020102020204" pitchFamily="18" charset="-78"/>
                <a:cs typeface="GE SS Two Bold" panose="020A0503020102020204" pitchFamily="18" charset="-78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/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/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5pPr>
            <a:lvl6pPr marL="25146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6pPr>
            <a:lvl7pPr marL="2971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7pPr>
            <a:lvl8pPr marL="3429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8pPr>
            <a:lvl9pPr marL="3886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9pPr>
          </a:lstStyle>
          <a:p>
            <a:r>
              <a:rPr lang="ar-SA" sz="2400" dirty="0"/>
              <a:t>نظرة عامة على منطقة الحدود الشمالية</a:t>
            </a:r>
            <a:endParaRPr lang="ar-AE" sz="2400" dirty="0"/>
          </a:p>
        </p:txBody>
      </p:sp>
      <p:graphicFrame>
        <p:nvGraphicFramePr>
          <p:cNvPr id="2" name="جدول 3">
            <a:extLst>
              <a:ext uri="{FF2B5EF4-FFF2-40B4-BE49-F238E27FC236}">
                <a16:creationId xmlns:a16="http://schemas.microsoft.com/office/drawing/2014/main" id="{3E8A9577-77E2-4A2A-9E41-A10751C31383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754667247"/>
              </p:ext>
            </p:extLst>
          </p:nvPr>
        </p:nvGraphicFramePr>
        <p:xfrm>
          <a:off x="4760700" y="677076"/>
          <a:ext cx="7316002" cy="5320138"/>
        </p:xfrm>
        <a:graphic>
          <a:graphicData uri="http://schemas.openxmlformats.org/drawingml/2006/table">
            <a:tbl>
              <a:tblPr rtl="1" firstRow="1" bandRow="1">
                <a:tableStyleId>{5C22544A-7EE6-4342-B048-85BDC9FD1C3A}</a:tableStyleId>
              </a:tblPr>
              <a:tblGrid>
                <a:gridCol w="3064782">
                  <a:extLst>
                    <a:ext uri="{9D8B030D-6E8A-4147-A177-3AD203B41FA5}">
                      <a16:colId xmlns:a16="http://schemas.microsoft.com/office/drawing/2014/main" val="368830442"/>
                    </a:ext>
                  </a:extLst>
                </a:gridCol>
                <a:gridCol w="955040">
                  <a:extLst>
                    <a:ext uri="{9D8B030D-6E8A-4147-A177-3AD203B41FA5}">
                      <a16:colId xmlns:a16="http://schemas.microsoft.com/office/drawing/2014/main" val="4094497175"/>
                    </a:ext>
                  </a:extLst>
                </a:gridCol>
                <a:gridCol w="953913">
                  <a:extLst>
                    <a:ext uri="{9D8B030D-6E8A-4147-A177-3AD203B41FA5}">
                      <a16:colId xmlns:a16="http://schemas.microsoft.com/office/drawing/2014/main" val="2027075569"/>
                    </a:ext>
                  </a:extLst>
                </a:gridCol>
                <a:gridCol w="2342267">
                  <a:extLst>
                    <a:ext uri="{9D8B030D-6E8A-4147-A177-3AD203B41FA5}">
                      <a16:colId xmlns:a16="http://schemas.microsoft.com/office/drawing/2014/main" val="3428676910"/>
                    </a:ext>
                  </a:extLst>
                </a:gridCol>
              </a:tblGrid>
              <a:tr h="335126">
                <a:tc>
                  <a:txBody>
                    <a:bodyPr/>
                    <a:lstStyle/>
                    <a:p>
                      <a:pPr algn="ctr" rtl="1">
                        <a:lnSpc>
                          <a:spcPts val="1300"/>
                        </a:lnSpc>
                      </a:pPr>
                      <a:r>
                        <a:rPr lang="ar-SA" sz="1400" b="1" dirty="0">
                          <a:solidFill>
                            <a:schemeClr val="bg1"/>
                          </a:solidFill>
                          <a:latin typeface="GE SS Two Medium" panose="020A0503020102020204" pitchFamily="18" charset="-78"/>
                          <a:ea typeface="GE SS Two Medium" panose="020A0503020102020204" pitchFamily="18" charset="-78"/>
                          <a:cs typeface="GE SS Two Medium" panose="020A0503020102020204" pitchFamily="18" charset="-78"/>
                        </a:rPr>
                        <a:t>الوصف</a:t>
                      </a: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114E7A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1" eaLnBrk="1" latinLnBrk="0" hangingPunct="1">
                        <a:lnSpc>
                          <a:spcPts val="1300"/>
                        </a:lnSpc>
                      </a:pPr>
                      <a:r>
                        <a:rPr kumimoji="0" lang="ar-SA" sz="1400" b="1" i="0" u="none" strike="noStrike" kern="1200" cap="none" spc="0" normalizeH="0" baseline="0" dirty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uLnTx/>
                          <a:uFillTx/>
                          <a:latin typeface="GE SS Two Medium" panose="020A0503020102020204" pitchFamily="18" charset="-78"/>
                          <a:ea typeface="GE SS Two Medium" panose="020A0503020102020204" pitchFamily="18" charset="-78"/>
                          <a:cs typeface="GE SS Two Medium" panose="020A0503020102020204" pitchFamily="18" charset="-78"/>
                        </a:rPr>
                        <a:t>الوحدة</a:t>
                      </a: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114E7A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1">
                        <a:lnSpc>
                          <a:spcPts val="1300"/>
                        </a:lnSpc>
                      </a:pPr>
                      <a:r>
                        <a:rPr lang="ar-SA" sz="1400" dirty="0">
                          <a:solidFill>
                            <a:schemeClr val="bg1"/>
                          </a:solidFill>
                          <a:latin typeface="GE SS Two Medium" panose="020A0503020102020204" pitchFamily="18" charset="-78"/>
                          <a:ea typeface="GE SS Two Medium" panose="020A0503020102020204" pitchFamily="18" charset="-78"/>
                          <a:cs typeface="GE SS Two Medium" panose="020A0503020102020204" pitchFamily="18" charset="-78"/>
                        </a:rPr>
                        <a:t>البيانات</a:t>
                      </a: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114E7A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1">
                        <a:lnSpc>
                          <a:spcPts val="1300"/>
                        </a:lnSpc>
                      </a:pPr>
                      <a:r>
                        <a:rPr lang="ar-SA" sz="1400" dirty="0">
                          <a:solidFill>
                            <a:schemeClr val="bg1"/>
                          </a:solidFill>
                          <a:latin typeface="GE SS Two Medium" panose="020A0503020102020204" pitchFamily="18" charset="-78"/>
                          <a:ea typeface="GE SS Two Medium" panose="020A0503020102020204" pitchFamily="18" charset="-78"/>
                          <a:cs typeface="GE SS Two Medium" panose="020A0503020102020204" pitchFamily="18" charset="-78"/>
                        </a:rPr>
                        <a:t>ملاحظات</a:t>
                      </a: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114E7A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3285655"/>
                  </a:ext>
                </a:extLst>
              </a:tr>
              <a:tr h="293236">
                <a:tc>
                  <a:txBody>
                    <a:bodyPr/>
                    <a:lstStyle/>
                    <a:p>
                      <a:pPr algn="r" rtl="1">
                        <a:lnSpc>
                          <a:spcPts val="1100"/>
                        </a:lnSpc>
                      </a:pPr>
                      <a:r>
                        <a:rPr lang="ar-SA" sz="1200" b="0" kern="1200" dirty="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مساحة المنطقة :</a:t>
                      </a: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 dirty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كم</a:t>
                      </a:r>
                      <a:r>
                        <a:rPr lang="en-US" sz="1200" b="0" kern="1200" baseline="30000" dirty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2</a:t>
                      </a:r>
                      <a:endParaRPr lang="ar-SA" sz="1200" b="0" kern="1200" baseline="300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>
                        <a:lnSpc>
                          <a:spcPts val="1100"/>
                        </a:lnSpc>
                      </a:pPr>
                      <a:r>
                        <a:rPr lang="en-US" sz="1200" b="0" kern="1200" dirty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104,000</a:t>
                      </a: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lvl="0" algn="ctr" rtl="1">
                        <a:lnSpc>
                          <a:spcPts val="1100"/>
                        </a:lnSpc>
                      </a:pPr>
                      <a:endParaRPr lang="ar-SA" sz="105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642867038"/>
                  </a:ext>
                </a:extLst>
              </a:tr>
              <a:tr h="293236">
                <a:tc>
                  <a:txBody>
                    <a:bodyPr/>
                    <a:lstStyle/>
                    <a:p>
                      <a:pPr marL="0" algn="r" defTabSz="6858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 dirty="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 التعداد السكان : </a:t>
                      </a: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 dirty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نسمة</a:t>
                      </a: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>
                        <a:lnSpc>
                          <a:spcPts val="1100"/>
                        </a:lnSpc>
                      </a:pPr>
                      <a:r>
                        <a:rPr lang="en-US" sz="1200" b="0" kern="1200" dirty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373,577</a:t>
                      </a: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lvl="0" algn="ctr" rtl="1">
                        <a:lnSpc>
                          <a:spcPts val="1100"/>
                        </a:lnSpc>
                      </a:pPr>
                      <a:endParaRPr lang="ar-SA" sz="105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26048418"/>
                  </a:ext>
                </a:extLst>
              </a:tr>
              <a:tr h="293236">
                <a:tc>
                  <a:txBody>
                    <a:bodyPr/>
                    <a:lstStyle/>
                    <a:p>
                      <a:pPr marL="0" marR="0" lvl="0" indent="0" algn="r" defTabSz="685800" rtl="1" eaLnBrk="1" fontAlgn="auto" latinLnBrk="0" hangingPunct="1">
                        <a:lnSpc>
                          <a:spcPts val="11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ar-SA" sz="1200" b="0" kern="1200" dirty="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 المحافظات</a:t>
                      </a: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1" eaLnBrk="1" fontAlgn="auto" latinLnBrk="0" hangingPunct="1">
                        <a:lnSpc>
                          <a:spcPts val="11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ar-SA" sz="1200" b="0" kern="1200" noProof="0" dirty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عدد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>
                        <a:lnSpc>
                          <a:spcPts val="1100"/>
                        </a:lnSpc>
                      </a:pPr>
                      <a:r>
                        <a:rPr lang="en-US" sz="1200" b="0" kern="1200" dirty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4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lvl="0" algn="ctr" rtl="1">
                        <a:lnSpc>
                          <a:spcPts val="1100"/>
                        </a:lnSpc>
                      </a:pPr>
                      <a:endParaRPr lang="ar-SA" sz="105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786911290"/>
                  </a:ext>
                </a:extLst>
              </a:tr>
              <a:tr h="293236">
                <a:tc>
                  <a:txBody>
                    <a:bodyPr/>
                    <a:lstStyle/>
                    <a:p>
                      <a:pPr marL="0" marR="0" lvl="0" indent="0" algn="r" defTabSz="685800" rtl="1" eaLnBrk="1" fontAlgn="auto" latinLnBrk="0" hangingPunct="1">
                        <a:lnSpc>
                          <a:spcPts val="11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ar-SA" sz="1200" b="0" kern="1200" dirty="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 المراكز</a:t>
                      </a: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1" eaLnBrk="1" fontAlgn="auto" latinLnBrk="0" hangingPunct="1">
                        <a:lnSpc>
                          <a:spcPts val="11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ar-SA" sz="1200" b="0" kern="1200" noProof="0" dirty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عدد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>
                        <a:lnSpc>
                          <a:spcPts val="1100"/>
                        </a:lnSpc>
                      </a:pPr>
                      <a:r>
                        <a:rPr lang="en-US" sz="1200" b="0" kern="1200" dirty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31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lvl="0" algn="ctr" rtl="1">
                        <a:lnSpc>
                          <a:spcPts val="1100"/>
                        </a:lnSpc>
                      </a:pPr>
                      <a:endParaRPr lang="ar-SA" sz="105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975757782"/>
                  </a:ext>
                </a:extLst>
              </a:tr>
              <a:tr h="293236">
                <a:tc>
                  <a:txBody>
                    <a:bodyPr/>
                    <a:lstStyle/>
                    <a:p>
                      <a:pPr marL="0" algn="r" defTabSz="6858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 dirty="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محطات معالجة الصرف الصحي :</a:t>
                      </a: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 noProof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عدد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>
                        <a:lnSpc>
                          <a:spcPts val="1100"/>
                        </a:lnSpc>
                      </a:pPr>
                      <a:r>
                        <a:rPr lang="en-US" sz="120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4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lvl="0" algn="ctr" rtl="1">
                        <a:lnSpc>
                          <a:spcPts val="1100"/>
                        </a:lnSpc>
                      </a:pPr>
                      <a:endParaRPr lang="ar-SA" sz="105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732108743"/>
                  </a:ext>
                </a:extLst>
              </a:tr>
              <a:tr h="293236">
                <a:tc>
                  <a:txBody>
                    <a:bodyPr/>
                    <a:lstStyle/>
                    <a:p>
                      <a:pPr marL="0" algn="r" defTabSz="6858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 dirty="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محطات التنقية :</a:t>
                      </a: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 noProof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عدد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>
                        <a:lnSpc>
                          <a:spcPts val="1100"/>
                        </a:lnSpc>
                      </a:pPr>
                      <a:r>
                        <a:rPr lang="en-US" sz="120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29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lvl="0" algn="ctr" rtl="1">
                        <a:lnSpc>
                          <a:spcPts val="1100"/>
                        </a:lnSpc>
                      </a:pPr>
                      <a:endParaRPr lang="ar-SA" sz="105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17020582"/>
                  </a:ext>
                </a:extLst>
              </a:tr>
              <a:tr h="293236">
                <a:tc>
                  <a:txBody>
                    <a:bodyPr/>
                    <a:lstStyle/>
                    <a:p>
                      <a:pPr marL="0" algn="r" defTabSz="6858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 dirty="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 </a:t>
                      </a:r>
                      <a:r>
                        <a:rPr lang="ar-SA" sz="1200" b="0" kern="1200" dirty="0" err="1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الاشياب</a:t>
                      </a:r>
                      <a:r>
                        <a:rPr lang="ar-SA" sz="1200" b="0" kern="1200" dirty="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 المياه (بالخدمة) :</a:t>
                      </a: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 noProof="0" dirty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عدد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>
                        <a:lnSpc>
                          <a:spcPts val="1100"/>
                        </a:lnSpc>
                      </a:pPr>
                      <a:r>
                        <a:rPr lang="en-US" sz="120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10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lvl="0" algn="r" defTabSz="685800" rtl="1" eaLnBrk="1" latinLnBrk="0" hangingPunct="1">
                        <a:lnSpc>
                          <a:spcPts val="1100"/>
                        </a:lnSpc>
                      </a:pPr>
                      <a:endParaRPr lang="ar-SA" sz="105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24028670"/>
                  </a:ext>
                </a:extLst>
              </a:tr>
              <a:tr h="293236">
                <a:tc>
                  <a:txBody>
                    <a:bodyPr/>
                    <a:lstStyle/>
                    <a:p>
                      <a:pPr marL="0" algn="r" defTabSz="6858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 الاشياب المياه (الطوارئ) :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GE SS Two Light" panose="020A0503020102020204" pitchFamily="18" charset="-78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 noProof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عدد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>
                        <a:lnSpc>
                          <a:spcPts val="1100"/>
                        </a:lnSpc>
                      </a:pPr>
                      <a:r>
                        <a:rPr lang="en-US" sz="120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6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marL="121920" marR="121920" marT="60960" marB="60960"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marL="0" lvl="0" algn="r" defTabSz="685800" rtl="1" eaLnBrk="1" latinLnBrk="0" hangingPunct="1">
                        <a:lnSpc>
                          <a:spcPts val="1100"/>
                        </a:lnSpc>
                      </a:pPr>
                      <a:endParaRPr lang="ar-SA" sz="105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marL="121920" marR="121920" marT="60960" marB="60960"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06881387"/>
                  </a:ext>
                </a:extLst>
              </a:tr>
              <a:tr h="293236">
                <a:tc>
                  <a:txBody>
                    <a:bodyPr/>
                    <a:lstStyle/>
                    <a:p>
                      <a:pPr marL="0" algn="r" defTabSz="6858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عقود التشغيل والصيانة (جاريــة) :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GE SS Two Light" panose="020A0503020102020204" pitchFamily="18" charset="-78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 noProof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عدد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>
                        <a:lnSpc>
                          <a:spcPts val="1100"/>
                        </a:lnSpc>
                      </a:pPr>
                      <a:r>
                        <a:rPr lang="en-US" sz="120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11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marL="121920" marR="121920" marT="60960" marB="60960"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lvl="0" algn="r" defTabSz="685800" rtl="1" eaLnBrk="1" latinLnBrk="0" hangingPunct="1">
                        <a:lnSpc>
                          <a:spcPts val="1100"/>
                        </a:lnSpc>
                      </a:pPr>
                      <a:endParaRPr lang="ar-SA" sz="105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marL="121920" marR="121920" marT="60960" marB="60960"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31018251"/>
                  </a:ext>
                </a:extLst>
              </a:tr>
              <a:tr h="293236">
                <a:tc>
                  <a:txBody>
                    <a:bodyPr/>
                    <a:lstStyle/>
                    <a:p>
                      <a:pPr marL="0" algn="r" defTabSz="6858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قيمة عقود التشغيل والصيانة 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GE SS Two Light" panose="020A0503020102020204" pitchFamily="18" charset="-78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ريال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 </a:t>
                      </a:r>
                      <a:r>
                        <a:rPr lang="en-US" sz="120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126</a:t>
                      </a:r>
                      <a:r>
                        <a:rPr lang="ar-SA" sz="120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 </a:t>
                      </a:r>
                      <a:r>
                        <a:rPr lang="en-US" sz="120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M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lvl="0" algn="ctr" rtl="1">
                        <a:lnSpc>
                          <a:spcPts val="1100"/>
                        </a:lnSpc>
                      </a:pPr>
                      <a:endParaRPr lang="ar-SA" sz="105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723845800"/>
                  </a:ext>
                </a:extLst>
              </a:tr>
              <a:tr h="293236">
                <a:tc>
                  <a:txBody>
                    <a:bodyPr/>
                    <a:lstStyle/>
                    <a:p>
                      <a:pPr marL="0" algn="r" defTabSz="685800" rtl="1" eaLnBrk="1" latinLnBrk="0" hangingPunct="1">
                        <a:lnSpc>
                          <a:spcPts val="1100"/>
                        </a:lnSpc>
                      </a:pPr>
                      <a:r>
                        <a:rPr lang="en-US" sz="1200" b="0" kern="120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 </a:t>
                      </a:r>
                      <a:r>
                        <a:rPr lang="ar-SA" sz="1200" b="0" kern="120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 الاتفاقيات :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GE SS Two Light" panose="020A0503020102020204" pitchFamily="18" charset="-78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 noProof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عدد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>
                        <a:lnSpc>
                          <a:spcPts val="1100"/>
                        </a:lnSpc>
                      </a:pPr>
                      <a:r>
                        <a:rPr lang="en-US" sz="120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2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lvl="0" algn="ctr" rtl="1">
                        <a:lnSpc>
                          <a:spcPts val="1100"/>
                        </a:lnSpc>
                      </a:pPr>
                      <a:r>
                        <a:rPr lang="ar-SA" sz="105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عقد (</a:t>
                      </a:r>
                      <a:r>
                        <a:rPr lang="en-US" sz="105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01</a:t>
                      </a:r>
                      <a:r>
                        <a:rPr lang="ar-SA" sz="105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) مياه وعقد (</a:t>
                      </a:r>
                      <a:r>
                        <a:rPr lang="en-US" sz="105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01</a:t>
                      </a:r>
                      <a:r>
                        <a:rPr lang="ar-SA" sz="105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) صرف صحي</a:t>
                      </a:r>
                      <a:endParaRPr lang="ar-SA" sz="105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698289910"/>
                  </a:ext>
                </a:extLst>
              </a:tr>
              <a:tr h="293236">
                <a:tc>
                  <a:txBody>
                    <a:bodyPr/>
                    <a:lstStyle/>
                    <a:p>
                      <a:pPr marL="0" algn="r" defTabSz="6858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اطوال شبكات المياه :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GE SS Two Light" panose="020A0503020102020204" pitchFamily="18" charset="-78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كم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>
                        <a:lnSpc>
                          <a:spcPts val="1100"/>
                        </a:lnSpc>
                      </a:pPr>
                      <a:r>
                        <a:rPr lang="en-US" sz="120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2,777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lvl="0" algn="ctr" rtl="1">
                        <a:lnSpc>
                          <a:spcPts val="1100"/>
                        </a:lnSpc>
                      </a:pPr>
                      <a:endParaRPr lang="ar-SA" sz="105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992301076"/>
                  </a:ext>
                </a:extLst>
              </a:tr>
              <a:tr h="293236">
                <a:tc>
                  <a:txBody>
                    <a:bodyPr/>
                    <a:lstStyle/>
                    <a:p>
                      <a:pPr marL="0" marR="0" lvl="0" indent="0" algn="r" defTabSz="685800" rtl="1" eaLnBrk="1" fontAlgn="auto" latinLnBrk="0" hangingPunct="1">
                        <a:lnSpc>
                          <a:spcPts val="11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ar-SA" sz="1200" b="0" kern="1200" noProof="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 توصيلات المياه:</a:t>
                      </a:r>
                      <a:endParaRPr lang="ar-SA" sz="1200" b="0" kern="1200" noProof="0" dirty="0">
                        <a:solidFill>
                          <a:srgbClr val="114E7A"/>
                        </a:solidFill>
                        <a:latin typeface="GE SS Two Light" panose="020A0503020102020204" pitchFamily="18" charset="-78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 noProof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عدد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>
                        <a:lnSpc>
                          <a:spcPts val="1100"/>
                        </a:lnSpc>
                      </a:pPr>
                      <a:r>
                        <a:rPr lang="en-US" sz="1200" b="0" kern="1200" dirty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33,742</a:t>
                      </a: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lvl="0" algn="ctr" rtl="1">
                        <a:lnSpc>
                          <a:spcPts val="1100"/>
                        </a:lnSpc>
                      </a:pPr>
                      <a:endParaRPr lang="ar-SA" sz="105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669995279"/>
                  </a:ext>
                </a:extLst>
              </a:tr>
              <a:tr h="293236">
                <a:tc>
                  <a:txBody>
                    <a:bodyPr/>
                    <a:lstStyle/>
                    <a:p>
                      <a:pPr marL="0" algn="r" defTabSz="6858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اطوال شبكات الصرف الصحي: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GE SS Two Light" panose="020A0503020102020204" pitchFamily="18" charset="-78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كم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>
                        <a:lnSpc>
                          <a:spcPts val="1100"/>
                        </a:lnSpc>
                      </a:pPr>
                      <a:r>
                        <a:rPr lang="en-GB" sz="120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733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lvl="0" algn="ctr" rtl="1">
                        <a:lnSpc>
                          <a:spcPts val="1100"/>
                        </a:lnSpc>
                      </a:pPr>
                      <a:endParaRPr lang="ar-SA" sz="105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240812870"/>
                  </a:ext>
                </a:extLst>
              </a:tr>
              <a:tr h="293236">
                <a:tc>
                  <a:txBody>
                    <a:bodyPr/>
                    <a:lstStyle/>
                    <a:p>
                      <a:pPr marL="0" algn="r" defTabSz="6858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 توصيلات الصرف الصحي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GE SS Two Light" panose="020A0503020102020204" pitchFamily="18" charset="-78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 noProof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عدد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>
                        <a:lnSpc>
                          <a:spcPts val="1100"/>
                        </a:lnSpc>
                      </a:pPr>
                      <a:r>
                        <a:rPr lang="en-US" sz="1200" b="0" kern="1200" dirty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17,934</a:t>
                      </a: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lvl="0" algn="ctr" rtl="1">
                        <a:lnSpc>
                          <a:spcPts val="1100"/>
                        </a:lnSpc>
                      </a:pPr>
                      <a:endParaRPr lang="ar-SA" sz="105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681570817"/>
                  </a:ext>
                </a:extLst>
              </a:tr>
              <a:tr h="293236">
                <a:tc>
                  <a:txBody>
                    <a:bodyPr/>
                    <a:lstStyle/>
                    <a:p>
                      <a:pPr marL="0" algn="r" defTabSz="6858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150" b="0" kern="120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كمية المياه الموزعة يوميا (متوسط عام</a:t>
                      </a:r>
                      <a:r>
                        <a:rPr lang="en-US" sz="1150" b="0" kern="120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 </a:t>
                      </a:r>
                      <a:r>
                        <a:rPr lang="en-US" sz="1150" b="0" kern="1200">
                          <a:solidFill>
                            <a:srgbClr val="114E7A"/>
                          </a:solidFill>
                          <a:latin typeface="Bahnschrift SemiBold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2024 </a:t>
                      </a:r>
                      <a:r>
                        <a:rPr lang="ar-SA" sz="1150" b="0" kern="120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):</a:t>
                      </a:r>
                      <a:endParaRPr lang="ar-SA" sz="1150" b="0" kern="1200" dirty="0">
                        <a:solidFill>
                          <a:srgbClr val="114E7A"/>
                        </a:solidFill>
                        <a:latin typeface="GE SS Two Light" panose="020A0503020102020204" pitchFamily="18" charset="-78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 noProof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م</a:t>
                      </a:r>
                      <a:r>
                        <a:rPr lang="en-US" sz="1200" b="0" kern="1200" baseline="30000" noProof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3</a:t>
                      </a:r>
                      <a:endParaRPr lang="ar-SA" sz="1200" b="0" kern="1200" baseline="300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>
                        <a:lnSpc>
                          <a:spcPts val="1100"/>
                        </a:lnSpc>
                      </a:pPr>
                      <a:r>
                        <a:rPr lang="en-GB" sz="120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78,588</a:t>
                      </a:r>
                      <a:endParaRPr lang="ar-SA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tc>
                  <a:txBody>
                    <a:bodyPr/>
                    <a:lstStyle/>
                    <a:p>
                      <a:pPr lvl="0" algn="ctr" rtl="1">
                        <a:lnSpc>
                          <a:spcPts val="1100"/>
                        </a:lnSpc>
                      </a:pPr>
                      <a:endParaRPr lang="ar-SA" sz="105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BF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41942449"/>
                  </a:ext>
                </a:extLst>
              </a:tr>
              <a:tr h="293236">
                <a:tc>
                  <a:txBody>
                    <a:bodyPr/>
                    <a:lstStyle/>
                    <a:p>
                      <a:pPr marL="0" algn="r" defTabSz="6858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150" b="0" kern="120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كمية المياه المعالجة يوميا(متوسط عام</a:t>
                      </a:r>
                      <a:r>
                        <a:rPr lang="en-US" sz="1150" b="0" kern="1200">
                          <a:solidFill>
                            <a:srgbClr val="114E7A"/>
                          </a:solidFill>
                          <a:latin typeface="Bahnschrift SemiBold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2024 </a:t>
                      </a:r>
                      <a:r>
                        <a:rPr lang="ar-SA" sz="1150" b="0" kern="1200">
                          <a:solidFill>
                            <a:srgbClr val="114E7A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):</a:t>
                      </a:r>
                      <a:endParaRPr lang="ar-SA" sz="1150" b="0" kern="1200" dirty="0">
                        <a:solidFill>
                          <a:srgbClr val="114E7A"/>
                        </a:solidFill>
                        <a:latin typeface="GE SS Two Light" panose="020A0503020102020204" pitchFamily="18" charset="-78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1" eaLnBrk="1" latinLnBrk="0" hangingPunct="1">
                        <a:lnSpc>
                          <a:spcPts val="1100"/>
                        </a:lnSpc>
                      </a:pPr>
                      <a:r>
                        <a:rPr lang="ar-SA" sz="1200" b="0" kern="1200" noProof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م</a:t>
                      </a:r>
                      <a:r>
                        <a:rPr lang="en-US" sz="1200" b="0" kern="1200" baseline="30000" noProof="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3</a:t>
                      </a:r>
                      <a:endParaRPr lang="ar-SA" sz="1200" b="0" kern="1200" baseline="300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>
                        <a:lnSpc>
                          <a:spcPts val="1100"/>
                        </a:lnSpc>
                      </a:pPr>
                      <a:r>
                        <a:rPr lang="en-US" sz="1200" b="0" kern="1200">
                          <a:solidFill>
                            <a:srgbClr val="114E7A"/>
                          </a:solidFill>
                          <a:latin typeface="Bahnschrift Light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 34,928 </a:t>
                      </a:r>
                      <a:endParaRPr lang="en-US" sz="120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lvl="0" algn="ctr" rtl="1">
                        <a:lnSpc>
                          <a:spcPts val="1100"/>
                        </a:lnSpc>
                      </a:pPr>
                      <a:endParaRPr lang="ar-SA" sz="1050" b="0" kern="1200" dirty="0">
                        <a:solidFill>
                          <a:srgbClr val="114E7A"/>
                        </a:solidFill>
                        <a:latin typeface="Bahnschrift Light" panose="020B0502040204020203" pitchFamily="34" charset="0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70C0"/>
                      </a:solidFill>
                      <a:prstDash val="sysDot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566406630"/>
                  </a:ext>
                </a:extLst>
              </a:tr>
            </a:tbl>
          </a:graphicData>
        </a:graphic>
      </p:graphicFrame>
      <p:pic>
        <p:nvPicPr>
          <p:cNvPr id="8" name="صورة 7">
            <a:extLst>
              <a:ext uri="{FF2B5EF4-FFF2-40B4-BE49-F238E27FC236}">
                <a16:creationId xmlns:a16="http://schemas.microsoft.com/office/drawing/2014/main" id="{B4674E7C-AB3D-4A8A-B5D7-5A68E82DD38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09011" y="997631"/>
            <a:ext cx="4258844" cy="3844423"/>
          </a:xfrm>
          <a:prstGeom prst="rect">
            <a:avLst/>
          </a:prstGeom>
        </p:spPr>
      </p:pic>
      <p:grpSp>
        <p:nvGrpSpPr>
          <p:cNvPr id="36" name="Group 35">
            <a:extLst>
              <a:ext uri="{FF2B5EF4-FFF2-40B4-BE49-F238E27FC236}">
                <a16:creationId xmlns:a16="http://schemas.microsoft.com/office/drawing/2014/main" id="{E80D807A-80D2-37EE-B0B2-464894B84A71}"/>
              </a:ext>
            </a:extLst>
          </p:cNvPr>
          <p:cNvGrpSpPr/>
          <p:nvPr/>
        </p:nvGrpSpPr>
        <p:grpSpPr>
          <a:xfrm>
            <a:off x="430647" y="5159218"/>
            <a:ext cx="4330053" cy="664959"/>
            <a:chOff x="430647" y="5159218"/>
            <a:chExt cx="4330053" cy="664959"/>
          </a:xfrm>
        </p:grpSpPr>
        <p:grpSp>
          <p:nvGrpSpPr>
            <p:cNvPr id="32" name="Group 31">
              <a:extLst>
                <a:ext uri="{FF2B5EF4-FFF2-40B4-BE49-F238E27FC236}">
                  <a16:creationId xmlns:a16="http://schemas.microsoft.com/office/drawing/2014/main" id="{53AEAD6D-FD1D-307B-6200-DF0AB71D6B0F}"/>
                </a:ext>
              </a:extLst>
            </p:cNvPr>
            <p:cNvGrpSpPr/>
            <p:nvPr/>
          </p:nvGrpSpPr>
          <p:grpSpPr>
            <a:xfrm>
              <a:off x="430647" y="5174585"/>
              <a:ext cx="3375462" cy="302020"/>
              <a:chOff x="430646" y="5174642"/>
              <a:chExt cx="3375462" cy="302020"/>
            </a:xfrm>
          </p:grpSpPr>
          <p:sp>
            <p:nvSpPr>
              <p:cNvPr id="9" name="Google Shape;5499;p68">
                <a:extLst>
                  <a:ext uri="{FF2B5EF4-FFF2-40B4-BE49-F238E27FC236}">
                    <a16:creationId xmlns:a16="http://schemas.microsoft.com/office/drawing/2014/main" id="{8335DE8A-FF97-5CA0-B7EF-269864C51DCA}"/>
                  </a:ext>
                </a:extLst>
              </p:cNvPr>
              <p:cNvSpPr/>
              <p:nvPr/>
            </p:nvSpPr>
            <p:spPr>
              <a:xfrm>
                <a:off x="430646" y="5174642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06" y="1"/>
                    </a:moveTo>
                    <a:cubicBezTo>
                      <a:pt x="276" y="1"/>
                      <a:pt x="0" y="263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76" y="37890"/>
                      <a:pt x="606" y="37890"/>
                    </a:cubicBezTo>
                    <a:lnTo>
                      <a:pt x="7922" y="37890"/>
                    </a:lnTo>
                    <a:cubicBezTo>
                      <a:pt x="8267" y="37890"/>
                      <a:pt x="8542" y="37614"/>
                      <a:pt x="8542" y="37270"/>
                    </a:cubicBezTo>
                    <a:lnTo>
                      <a:pt x="8542" y="607"/>
                    </a:lnTo>
                    <a:cubicBezTo>
                      <a:pt x="8542" y="263"/>
                      <a:pt x="8267" y="1"/>
                      <a:pt x="7922" y="1"/>
                    </a:cubicBezTo>
                    <a:close/>
                  </a:path>
                </a:pathLst>
              </a:custGeom>
              <a:solidFill>
                <a:srgbClr val="0071A3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10" name="Google Shape;5500;p68">
                <a:extLst>
                  <a:ext uri="{FF2B5EF4-FFF2-40B4-BE49-F238E27FC236}">
                    <a16:creationId xmlns:a16="http://schemas.microsoft.com/office/drawing/2014/main" id="{0B75AA66-19E5-8358-9718-8CA519343531}"/>
                  </a:ext>
                </a:extLst>
              </p:cNvPr>
              <p:cNvSpPr/>
              <p:nvPr/>
            </p:nvSpPr>
            <p:spPr>
              <a:xfrm>
                <a:off x="579020" y="5174642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07" y="1"/>
                    </a:moveTo>
                    <a:cubicBezTo>
                      <a:pt x="262" y="1"/>
                      <a:pt x="0" y="263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62" y="37890"/>
                      <a:pt x="607" y="37890"/>
                    </a:cubicBezTo>
                    <a:lnTo>
                      <a:pt x="7923" y="37890"/>
                    </a:lnTo>
                    <a:cubicBezTo>
                      <a:pt x="8267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63"/>
                      <a:pt x="8267" y="1"/>
                      <a:pt x="7923" y="1"/>
                    </a:cubicBezTo>
                    <a:close/>
                  </a:path>
                </a:pathLst>
              </a:custGeom>
              <a:solidFill>
                <a:srgbClr val="0071A3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11" name="Google Shape;5501;p68">
                <a:extLst>
                  <a:ext uri="{FF2B5EF4-FFF2-40B4-BE49-F238E27FC236}">
                    <a16:creationId xmlns:a16="http://schemas.microsoft.com/office/drawing/2014/main" id="{12FDF9C3-49ED-C23D-7345-84BF41C33C17}"/>
                  </a:ext>
                </a:extLst>
              </p:cNvPr>
              <p:cNvSpPr/>
              <p:nvPr/>
            </p:nvSpPr>
            <p:spPr>
              <a:xfrm>
                <a:off x="727394" y="5174642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21" y="1"/>
                    </a:moveTo>
                    <a:cubicBezTo>
                      <a:pt x="276" y="1"/>
                      <a:pt x="1" y="263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76" y="37890"/>
                      <a:pt x="621" y="37890"/>
                    </a:cubicBezTo>
                    <a:lnTo>
                      <a:pt x="7937" y="37890"/>
                    </a:lnTo>
                    <a:cubicBezTo>
                      <a:pt x="8281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63"/>
                      <a:pt x="8281" y="1"/>
                      <a:pt x="7937" y="1"/>
                    </a:cubicBezTo>
                    <a:close/>
                  </a:path>
                </a:pathLst>
              </a:custGeom>
              <a:solidFill>
                <a:srgbClr val="0071A3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12" name="Google Shape;5502;p68">
                <a:extLst>
                  <a:ext uri="{FF2B5EF4-FFF2-40B4-BE49-F238E27FC236}">
                    <a16:creationId xmlns:a16="http://schemas.microsoft.com/office/drawing/2014/main" id="{1E6638E1-8B0B-969B-7D02-C9D46B2AC83C}"/>
                  </a:ext>
                </a:extLst>
              </p:cNvPr>
              <p:cNvSpPr/>
              <p:nvPr/>
            </p:nvSpPr>
            <p:spPr>
              <a:xfrm>
                <a:off x="875768" y="5174642"/>
                <a:ext cx="111197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4" h="37890" extrusionOk="0">
                    <a:moveTo>
                      <a:pt x="621" y="1"/>
                    </a:moveTo>
                    <a:cubicBezTo>
                      <a:pt x="277" y="1"/>
                      <a:pt x="1" y="277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77" y="37890"/>
                      <a:pt x="621" y="37890"/>
                    </a:cubicBezTo>
                    <a:lnTo>
                      <a:pt x="7937" y="37890"/>
                    </a:lnTo>
                    <a:cubicBezTo>
                      <a:pt x="8268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77"/>
                      <a:pt x="8268" y="1"/>
                      <a:pt x="7937" y="1"/>
                    </a:cubicBezTo>
                    <a:close/>
                  </a:path>
                </a:pathLst>
              </a:custGeom>
              <a:solidFill>
                <a:srgbClr val="0071A3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13" name="Google Shape;5503;p68">
                <a:extLst>
                  <a:ext uri="{FF2B5EF4-FFF2-40B4-BE49-F238E27FC236}">
                    <a16:creationId xmlns:a16="http://schemas.microsoft.com/office/drawing/2014/main" id="{B8C17742-6C80-AE47-2FA6-7218D6F0C049}"/>
                  </a:ext>
                </a:extLst>
              </p:cNvPr>
              <p:cNvSpPr/>
              <p:nvPr/>
            </p:nvSpPr>
            <p:spPr>
              <a:xfrm>
                <a:off x="1024155" y="5174642"/>
                <a:ext cx="111185" cy="301908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76" extrusionOk="0">
                    <a:moveTo>
                      <a:pt x="606" y="1"/>
                    </a:moveTo>
                    <a:cubicBezTo>
                      <a:pt x="276" y="1"/>
                      <a:pt x="0" y="263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76" y="37876"/>
                      <a:pt x="606" y="37876"/>
                    </a:cubicBezTo>
                    <a:lnTo>
                      <a:pt x="7936" y="37876"/>
                    </a:lnTo>
                    <a:cubicBezTo>
                      <a:pt x="8267" y="37876"/>
                      <a:pt x="8542" y="37614"/>
                      <a:pt x="8542" y="37270"/>
                    </a:cubicBezTo>
                    <a:lnTo>
                      <a:pt x="8542" y="607"/>
                    </a:lnTo>
                    <a:cubicBezTo>
                      <a:pt x="8542" y="263"/>
                      <a:pt x="8267" y="1"/>
                      <a:pt x="7936" y="1"/>
                    </a:cubicBezTo>
                    <a:close/>
                  </a:path>
                </a:pathLst>
              </a:custGeom>
              <a:solidFill>
                <a:srgbClr val="0071A3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14" name="Google Shape;5504;p68">
                <a:extLst>
                  <a:ext uri="{FF2B5EF4-FFF2-40B4-BE49-F238E27FC236}">
                    <a16:creationId xmlns:a16="http://schemas.microsoft.com/office/drawing/2014/main" id="{264A1B7E-E77C-F7B8-DCB2-FB5E1391EB02}"/>
                  </a:ext>
                </a:extLst>
              </p:cNvPr>
              <p:cNvSpPr/>
              <p:nvPr/>
            </p:nvSpPr>
            <p:spPr>
              <a:xfrm>
                <a:off x="1172529" y="5174642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07" y="1"/>
                    </a:moveTo>
                    <a:cubicBezTo>
                      <a:pt x="276" y="1"/>
                      <a:pt x="0" y="277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76" y="37890"/>
                      <a:pt x="607" y="37890"/>
                    </a:cubicBezTo>
                    <a:lnTo>
                      <a:pt x="7923" y="37890"/>
                    </a:lnTo>
                    <a:cubicBezTo>
                      <a:pt x="8267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77"/>
                      <a:pt x="8267" y="1"/>
                      <a:pt x="7923" y="1"/>
                    </a:cubicBezTo>
                    <a:close/>
                  </a:path>
                </a:pathLst>
              </a:custGeom>
              <a:solidFill>
                <a:srgbClr val="0071A3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15" name="Google Shape;5505;p68">
                <a:extLst>
                  <a:ext uri="{FF2B5EF4-FFF2-40B4-BE49-F238E27FC236}">
                    <a16:creationId xmlns:a16="http://schemas.microsoft.com/office/drawing/2014/main" id="{394DA69B-8A25-12B8-EAB6-86F3F02B7839}"/>
                  </a:ext>
                </a:extLst>
              </p:cNvPr>
              <p:cNvSpPr/>
              <p:nvPr/>
            </p:nvSpPr>
            <p:spPr>
              <a:xfrm>
                <a:off x="1320903" y="5174642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07" y="1"/>
                    </a:moveTo>
                    <a:cubicBezTo>
                      <a:pt x="262" y="1"/>
                      <a:pt x="1" y="263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62" y="37890"/>
                      <a:pt x="607" y="37890"/>
                    </a:cubicBezTo>
                    <a:lnTo>
                      <a:pt x="7923" y="37890"/>
                    </a:lnTo>
                    <a:cubicBezTo>
                      <a:pt x="8267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63"/>
                      <a:pt x="8267" y="1"/>
                      <a:pt x="7923" y="1"/>
                    </a:cubicBezTo>
                    <a:close/>
                  </a:path>
                </a:pathLst>
              </a:custGeom>
              <a:solidFill>
                <a:srgbClr val="0071A3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16" name="Google Shape;5506;p68">
                <a:extLst>
                  <a:ext uri="{FF2B5EF4-FFF2-40B4-BE49-F238E27FC236}">
                    <a16:creationId xmlns:a16="http://schemas.microsoft.com/office/drawing/2014/main" id="{ED0A35C1-8663-2FA1-0015-C58C1B80C8EA}"/>
                  </a:ext>
                </a:extLst>
              </p:cNvPr>
              <p:cNvSpPr/>
              <p:nvPr/>
            </p:nvSpPr>
            <p:spPr>
              <a:xfrm>
                <a:off x="1469277" y="5174642"/>
                <a:ext cx="111197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4" h="37890" extrusionOk="0">
                    <a:moveTo>
                      <a:pt x="621" y="1"/>
                    </a:moveTo>
                    <a:cubicBezTo>
                      <a:pt x="276" y="1"/>
                      <a:pt x="1" y="277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76" y="37890"/>
                      <a:pt x="621" y="37890"/>
                    </a:cubicBezTo>
                    <a:lnTo>
                      <a:pt x="7937" y="37890"/>
                    </a:lnTo>
                    <a:cubicBezTo>
                      <a:pt x="8281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77"/>
                      <a:pt x="8281" y="1"/>
                      <a:pt x="7937" y="1"/>
                    </a:cubicBezTo>
                    <a:close/>
                  </a:path>
                </a:pathLst>
              </a:custGeom>
              <a:solidFill>
                <a:srgbClr val="0071A3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17" name="Google Shape;5507;p68">
                <a:extLst>
                  <a:ext uri="{FF2B5EF4-FFF2-40B4-BE49-F238E27FC236}">
                    <a16:creationId xmlns:a16="http://schemas.microsoft.com/office/drawing/2014/main" id="{DF5DE994-3E7A-A19F-DD90-72D1AAF67DB0}"/>
                  </a:ext>
                </a:extLst>
              </p:cNvPr>
              <p:cNvSpPr/>
              <p:nvPr/>
            </p:nvSpPr>
            <p:spPr>
              <a:xfrm>
                <a:off x="1617663" y="5174642"/>
                <a:ext cx="111185" cy="301908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76" extrusionOk="0">
                    <a:moveTo>
                      <a:pt x="620" y="1"/>
                    </a:moveTo>
                    <a:cubicBezTo>
                      <a:pt x="276" y="1"/>
                      <a:pt x="0" y="263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76" y="37876"/>
                      <a:pt x="620" y="37876"/>
                    </a:cubicBezTo>
                    <a:lnTo>
                      <a:pt x="7936" y="37876"/>
                    </a:lnTo>
                    <a:cubicBezTo>
                      <a:pt x="8267" y="37876"/>
                      <a:pt x="8542" y="37614"/>
                      <a:pt x="8542" y="37270"/>
                    </a:cubicBezTo>
                    <a:lnTo>
                      <a:pt x="8542" y="607"/>
                    </a:lnTo>
                    <a:cubicBezTo>
                      <a:pt x="8542" y="263"/>
                      <a:pt x="8267" y="1"/>
                      <a:pt x="7936" y="1"/>
                    </a:cubicBezTo>
                    <a:close/>
                  </a:path>
                </a:pathLst>
              </a:custGeom>
              <a:solidFill>
                <a:srgbClr val="0071A3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18" name="Google Shape;5508;p68">
                <a:extLst>
                  <a:ext uri="{FF2B5EF4-FFF2-40B4-BE49-F238E27FC236}">
                    <a16:creationId xmlns:a16="http://schemas.microsoft.com/office/drawing/2014/main" id="{2E756C37-95F6-3031-7210-6EC123E03963}"/>
                  </a:ext>
                </a:extLst>
              </p:cNvPr>
              <p:cNvSpPr/>
              <p:nvPr/>
            </p:nvSpPr>
            <p:spPr>
              <a:xfrm>
                <a:off x="1766037" y="5174642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06" y="1"/>
                    </a:moveTo>
                    <a:cubicBezTo>
                      <a:pt x="276" y="1"/>
                      <a:pt x="0" y="277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76" y="37890"/>
                      <a:pt x="606" y="37890"/>
                    </a:cubicBezTo>
                    <a:lnTo>
                      <a:pt x="7936" y="37890"/>
                    </a:lnTo>
                    <a:cubicBezTo>
                      <a:pt x="8267" y="37890"/>
                      <a:pt x="8542" y="37614"/>
                      <a:pt x="8542" y="37270"/>
                    </a:cubicBezTo>
                    <a:lnTo>
                      <a:pt x="8542" y="607"/>
                    </a:lnTo>
                    <a:cubicBezTo>
                      <a:pt x="8542" y="277"/>
                      <a:pt x="8267" y="1"/>
                      <a:pt x="7936" y="1"/>
                    </a:cubicBezTo>
                    <a:close/>
                  </a:path>
                </a:pathLst>
              </a:custGeom>
              <a:solidFill>
                <a:srgbClr val="0071A3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19" name="Google Shape;5509;p68">
                <a:extLst>
                  <a:ext uri="{FF2B5EF4-FFF2-40B4-BE49-F238E27FC236}">
                    <a16:creationId xmlns:a16="http://schemas.microsoft.com/office/drawing/2014/main" id="{EE2DD312-1CD1-B350-EB0D-C8ED5CF03BEA}"/>
                  </a:ext>
                </a:extLst>
              </p:cNvPr>
              <p:cNvSpPr/>
              <p:nvPr/>
            </p:nvSpPr>
            <p:spPr>
              <a:xfrm>
                <a:off x="1914411" y="5174642"/>
                <a:ext cx="111185" cy="301908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76" extrusionOk="0">
                    <a:moveTo>
                      <a:pt x="607" y="1"/>
                    </a:moveTo>
                    <a:cubicBezTo>
                      <a:pt x="276" y="1"/>
                      <a:pt x="0" y="263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76" y="37876"/>
                      <a:pt x="607" y="37876"/>
                    </a:cubicBezTo>
                    <a:lnTo>
                      <a:pt x="7936" y="37876"/>
                    </a:lnTo>
                    <a:cubicBezTo>
                      <a:pt x="8267" y="37876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63"/>
                      <a:pt x="8267" y="1"/>
                      <a:pt x="7936" y="1"/>
                    </a:cubicBezTo>
                    <a:close/>
                  </a:path>
                </a:pathLst>
              </a:custGeom>
              <a:solidFill>
                <a:srgbClr val="0071A3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20" name="Google Shape;5510;p68">
                <a:extLst>
                  <a:ext uri="{FF2B5EF4-FFF2-40B4-BE49-F238E27FC236}">
                    <a16:creationId xmlns:a16="http://schemas.microsoft.com/office/drawing/2014/main" id="{C28D642E-1374-D12A-9F09-534B551EAAB4}"/>
                  </a:ext>
                </a:extLst>
              </p:cNvPr>
              <p:cNvSpPr/>
              <p:nvPr/>
            </p:nvSpPr>
            <p:spPr>
              <a:xfrm>
                <a:off x="2062785" y="5174642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07" y="1"/>
                    </a:moveTo>
                    <a:cubicBezTo>
                      <a:pt x="262" y="1"/>
                      <a:pt x="1" y="277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62" y="37890"/>
                      <a:pt x="607" y="37890"/>
                    </a:cubicBezTo>
                    <a:lnTo>
                      <a:pt x="7923" y="37890"/>
                    </a:lnTo>
                    <a:cubicBezTo>
                      <a:pt x="8267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77"/>
                      <a:pt x="8267" y="1"/>
                      <a:pt x="7923" y="1"/>
                    </a:cubicBezTo>
                    <a:close/>
                  </a:path>
                </a:pathLst>
              </a:custGeom>
              <a:solidFill>
                <a:srgbClr val="0071A3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21" name="Google Shape;5511;p68">
                <a:extLst>
                  <a:ext uri="{FF2B5EF4-FFF2-40B4-BE49-F238E27FC236}">
                    <a16:creationId xmlns:a16="http://schemas.microsoft.com/office/drawing/2014/main" id="{6EC2F74D-401B-7008-82F6-4CBD872CA8A9}"/>
                  </a:ext>
                </a:extLst>
              </p:cNvPr>
              <p:cNvSpPr/>
              <p:nvPr/>
            </p:nvSpPr>
            <p:spPr>
              <a:xfrm>
                <a:off x="2211159" y="5174642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07" y="1"/>
                    </a:moveTo>
                    <a:cubicBezTo>
                      <a:pt x="263" y="1"/>
                      <a:pt x="1" y="263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63" y="37890"/>
                      <a:pt x="607" y="37890"/>
                    </a:cubicBezTo>
                    <a:lnTo>
                      <a:pt x="7923" y="37890"/>
                    </a:lnTo>
                    <a:cubicBezTo>
                      <a:pt x="8267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63"/>
                      <a:pt x="8267" y="1"/>
                      <a:pt x="7923" y="1"/>
                    </a:cubicBezTo>
                    <a:close/>
                  </a:path>
                </a:pathLst>
              </a:custGeom>
              <a:solidFill>
                <a:srgbClr val="0071A3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22" name="Google Shape;5512;p68">
                <a:extLst>
                  <a:ext uri="{FF2B5EF4-FFF2-40B4-BE49-F238E27FC236}">
                    <a16:creationId xmlns:a16="http://schemas.microsoft.com/office/drawing/2014/main" id="{8BC9DE78-98AD-939E-0FA0-1516C6CBF774}"/>
                  </a:ext>
                </a:extLst>
              </p:cNvPr>
              <p:cNvSpPr/>
              <p:nvPr/>
            </p:nvSpPr>
            <p:spPr>
              <a:xfrm>
                <a:off x="2359533" y="5174642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20" y="1"/>
                    </a:moveTo>
                    <a:cubicBezTo>
                      <a:pt x="276" y="1"/>
                      <a:pt x="0" y="277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76" y="37890"/>
                      <a:pt x="620" y="37890"/>
                    </a:cubicBezTo>
                    <a:lnTo>
                      <a:pt x="7936" y="37890"/>
                    </a:lnTo>
                    <a:cubicBezTo>
                      <a:pt x="8267" y="37890"/>
                      <a:pt x="8542" y="37614"/>
                      <a:pt x="8542" y="37270"/>
                    </a:cubicBezTo>
                    <a:lnTo>
                      <a:pt x="8542" y="607"/>
                    </a:lnTo>
                    <a:cubicBezTo>
                      <a:pt x="8542" y="277"/>
                      <a:pt x="8267" y="1"/>
                      <a:pt x="7936" y="1"/>
                    </a:cubicBezTo>
                    <a:close/>
                  </a:path>
                </a:pathLst>
              </a:custGeom>
              <a:solidFill>
                <a:srgbClr val="0071A3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23" name="Google Shape;5513;p68">
                <a:extLst>
                  <a:ext uri="{FF2B5EF4-FFF2-40B4-BE49-F238E27FC236}">
                    <a16:creationId xmlns:a16="http://schemas.microsoft.com/office/drawing/2014/main" id="{2D822821-DC70-7C05-5BAD-625A1E15F174}"/>
                  </a:ext>
                </a:extLst>
              </p:cNvPr>
              <p:cNvSpPr/>
              <p:nvPr/>
            </p:nvSpPr>
            <p:spPr>
              <a:xfrm>
                <a:off x="2507907" y="5174642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20" y="1"/>
                    </a:moveTo>
                    <a:cubicBezTo>
                      <a:pt x="276" y="1"/>
                      <a:pt x="0" y="263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76" y="37890"/>
                      <a:pt x="620" y="37890"/>
                    </a:cubicBezTo>
                    <a:lnTo>
                      <a:pt x="7936" y="37890"/>
                    </a:lnTo>
                    <a:cubicBezTo>
                      <a:pt x="8267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63"/>
                      <a:pt x="8267" y="1"/>
                      <a:pt x="7936" y="1"/>
                    </a:cubicBezTo>
                    <a:close/>
                  </a:path>
                </a:pathLst>
              </a:custGeom>
              <a:solidFill>
                <a:srgbClr val="0071A3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24" name="Google Shape;5514;p68">
                <a:extLst>
                  <a:ext uri="{FF2B5EF4-FFF2-40B4-BE49-F238E27FC236}">
                    <a16:creationId xmlns:a16="http://schemas.microsoft.com/office/drawing/2014/main" id="{06E047AE-ADD8-65C0-B094-E53E3B618E7A}"/>
                  </a:ext>
                </a:extLst>
              </p:cNvPr>
              <p:cNvSpPr/>
              <p:nvPr/>
            </p:nvSpPr>
            <p:spPr>
              <a:xfrm>
                <a:off x="2656281" y="5174642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07" y="1"/>
                    </a:moveTo>
                    <a:cubicBezTo>
                      <a:pt x="276" y="1"/>
                      <a:pt x="1" y="277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76" y="37890"/>
                      <a:pt x="607" y="37890"/>
                    </a:cubicBezTo>
                    <a:lnTo>
                      <a:pt x="7937" y="37890"/>
                    </a:lnTo>
                    <a:cubicBezTo>
                      <a:pt x="8267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77"/>
                      <a:pt x="8267" y="1"/>
                      <a:pt x="7937" y="1"/>
                    </a:cubicBezTo>
                    <a:close/>
                  </a:path>
                </a:pathLst>
              </a:custGeom>
              <a:solidFill>
                <a:srgbClr val="0071A3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25" name="Google Shape;5515;p68">
                <a:extLst>
                  <a:ext uri="{FF2B5EF4-FFF2-40B4-BE49-F238E27FC236}">
                    <a16:creationId xmlns:a16="http://schemas.microsoft.com/office/drawing/2014/main" id="{F36CF274-3739-619D-C278-FF606950E21E}"/>
                  </a:ext>
                </a:extLst>
              </p:cNvPr>
              <p:cNvSpPr/>
              <p:nvPr/>
            </p:nvSpPr>
            <p:spPr>
              <a:xfrm>
                <a:off x="2804655" y="5174642"/>
                <a:ext cx="111185" cy="301908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76" extrusionOk="0">
                    <a:moveTo>
                      <a:pt x="607" y="1"/>
                    </a:moveTo>
                    <a:cubicBezTo>
                      <a:pt x="276" y="1"/>
                      <a:pt x="1" y="263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76" y="37876"/>
                      <a:pt x="607" y="37876"/>
                    </a:cubicBezTo>
                    <a:lnTo>
                      <a:pt x="7923" y="37876"/>
                    </a:lnTo>
                    <a:cubicBezTo>
                      <a:pt x="8267" y="37876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63"/>
                      <a:pt x="8267" y="1"/>
                      <a:pt x="7923" y="1"/>
                    </a:cubicBezTo>
                    <a:close/>
                  </a:path>
                </a:pathLst>
              </a:custGeom>
              <a:solidFill>
                <a:srgbClr val="0071A3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26" name="Google Shape;5516;p68">
                <a:extLst>
                  <a:ext uri="{FF2B5EF4-FFF2-40B4-BE49-F238E27FC236}">
                    <a16:creationId xmlns:a16="http://schemas.microsoft.com/office/drawing/2014/main" id="{8E0BFFE2-685E-52D6-D6B6-47261947EF6D}"/>
                  </a:ext>
                </a:extLst>
              </p:cNvPr>
              <p:cNvSpPr/>
              <p:nvPr/>
            </p:nvSpPr>
            <p:spPr>
              <a:xfrm>
                <a:off x="2953029" y="5174642"/>
                <a:ext cx="111197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4" h="37890" extrusionOk="0">
                    <a:moveTo>
                      <a:pt x="607" y="1"/>
                    </a:moveTo>
                    <a:cubicBezTo>
                      <a:pt x="263" y="1"/>
                      <a:pt x="1" y="277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63" y="37890"/>
                      <a:pt x="607" y="37890"/>
                    </a:cubicBezTo>
                    <a:lnTo>
                      <a:pt x="7923" y="37890"/>
                    </a:lnTo>
                    <a:cubicBezTo>
                      <a:pt x="8268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77"/>
                      <a:pt x="8268" y="1"/>
                      <a:pt x="7923" y="1"/>
                    </a:cubicBezTo>
                    <a:close/>
                  </a:path>
                </a:pathLst>
              </a:custGeom>
              <a:solidFill>
                <a:srgbClr val="0071A3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27" name="Google Shape;5512;p68">
                <a:extLst>
                  <a:ext uri="{FF2B5EF4-FFF2-40B4-BE49-F238E27FC236}">
                    <a16:creationId xmlns:a16="http://schemas.microsoft.com/office/drawing/2014/main" id="{AAFCB952-C09A-4A32-4264-76C4EB91C0D0}"/>
                  </a:ext>
                </a:extLst>
              </p:cNvPr>
              <p:cNvSpPr/>
              <p:nvPr/>
            </p:nvSpPr>
            <p:spPr>
              <a:xfrm>
                <a:off x="3101415" y="5174642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20" y="1"/>
                    </a:moveTo>
                    <a:cubicBezTo>
                      <a:pt x="276" y="1"/>
                      <a:pt x="0" y="277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76" y="37890"/>
                      <a:pt x="620" y="37890"/>
                    </a:cubicBezTo>
                    <a:lnTo>
                      <a:pt x="7936" y="37890"/>
                    </a:lnTo>
                    <a:cubicBezTo>
                      <a:pt x="8267" y="37890"/>
                      <a:pt x="8542" y="37614"/>
                      <a:pt x="8542" y="37270"/>
                    </a:cubicBezTo>
                    <a:lnTo>
                      <a:pt x="8542" y="607"/>
                    </a:lnTo>
                    <a:cubicBezTo>
                      <a:pt x="8542" y="277"/>
                      <a:pt x="8267" y="1"/>
                      <a:pt x="7936" y="1"/>
                    </a:cubicBezTo>
                    <a:close/>
                  </a:path>
                </a:pathLst>
              </a:custGeom>
              <a:solidFill>
                <a:srgbClr val="CFD9E0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28" name="Google Shape;5513;p68">
                <a:extLst>
                  <a:ext uri="{FF2B5EF4-FFF2-40B4-BE49-F238E27FC236}">
                    <a16:creationId xmlns:a16="http://schemas.microsoft.com/office/drawing/2014/main" id="{B8689961-9A4D-7108-5F5F-BD0D779E70B3}"/>
                  </a:ext>
                </a:extLst>
              </p:cNvPr>
              <p:cNvSpPr/>
              <p:nvPr/>
            </p:nvSpPr>
            <p:spPr>
              <a:xfrm>
                <a:off x="3249789" y="5174642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20" y="1"/>
                    </a:moveTo>
                    <a:cubicBezTo>
                      <a:pt x="276" y="1"/>
                      <a:pt x="0" y="263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76" y="37890"/>
                      <a:pt x="620" y="37890"/>
                    </a:cubicBezTo>
                    <a:lnTo>
                      <a:pt x="7936" y="37890"/>
                    </a:lnTo>
                    <a:cubicBezTo>
                      <a:pt x="8267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63"/>
                      <a:pt x="8267" y="1"/>
                      <a:pt x="7936" y="1"/>
                    </a:cubicBezTo>
                    <a:close/>
                  </a:path>
                </a:pathLst>
              </a:custGeom>
              <a:solidFill>
                <a:srgbClr val="CFD9E0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29" name="Google Shape;5514;p68">
                <a:extLst>
                  <a:ext uri="{FF2B5EF4-FFF2-40B4-BE49-F238E27FC236}">
                    <a16:creationId xmlns:a16="http://schemas.microsoft.com/office/drawing/2014/main" id="{7FEDAE2C-F42C-2360-D90D-6089067DD9B9}"/>
                  </a:ext>
                </a:extLst>
              </p:cNvPr>
              <p:cNvSpPr/>
              <p:nvPr/>
            </p:nvSpPr>
            <p:spPr>
              <a:xfrm>
                <a:off x="3398163" y="5174642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07" y="1"/>
                    </a:moveTo>
                    <a:cubicBezTo>
                      <a:pt x="276" y="1"/>
                      <a:pt x="1" y="277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76" y="37890"/>
                      <a:pt x="607" y="37890"/>
                    </a:cubicBezTo>
                    <a:lnTo>
                      <a:pt x="7937" y="37890"/>
                    </a:lnTo>
                    <a:cubicBezTo>
                      <a:pt x="8267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77"/>
                      <a:pt x="8267" y="1"/>
                      <a:pt x="7937" y="1"/>
                    </a:cubicBezTo>
                    <a:close/>
                  </a:path>
                </a:pathLst>
              </a:custGeom>
              <a:solidFill>
                <a:srgbClr val="CFD9E0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30" name="Google Shape;5515;p68">
                <a:extLst>
                  <a:ext uri="{FF2B5EF4-FFF2-40B4-BE49-F238E27FC236}">
                    <a16:creationId xmlns:a16="http://schemas.microsoft.com/office/drawing/2014/main" id="{531E06FF-7E32-AA4D-4D66-11CAD9336D74}"/>
                  </a:ext>
                </a:extLst>
              </p:cNvPr>
              <p:cNvSpPr/>
              <p:nvPr/>
            </p:nvSpPr>
            <p:spPr>
              <a:xfrm>
                <a:off x="3546537" y="5174642"/>
                <a:ext cx="111185" cy="301908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76" extrusionOk="0">
                    <a:moveTo>
                      <a:pt x="607" y="1"/>
                    </a:moveTo>
                    <a:cubicBezTo>
                      <a:pt x="276" y="1"/>
                      <a:pt x="1" y="263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76" y="37876"/>
                      <a:pt x="607" y="37876"/>
                    </a:cubicBezTo>
                    <a:lnTo>
                      <a:pt x="7923" y="37876"/>
                    </a:lnTo>
                    <a:cubicBezTo>
                      <a:pt x="8267" y="37876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63"/>
                      <a:pt x="8267" y="1"/>
                      <a:pt x="7923" y="1"/>
                    </a:cubicBezTo>
                    <a:close/>
                  </a:path>
                </a:pathLst>
              </a:custGeom>
              <a:solidFill>
                <a:srgbClr val="CFD9E0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31" name="Google Shape;5516;p68">
                <a:extLst>
                  <a:ext uri="{FF2B5EF4-FFF2-40B4-BE49-F238E27FC236}">
                    <a16:creationId xmlns:a16="http://schemas.microsoft.com/office/drawing/2014/main" id="{7E1FA6D4-6767-27D5-6677-578B0171B7DD}"/>
                  </a:ext>
                </a:extLst>
              </p:cNvPr>
              <p:cNvSpPr/>
              <p:nvPr/>
            </p:nvSpPr>
            <p:spPr>
              <a:xfrm>
                <a:off x="3694911" y="5174642"/>
                <a:ext cx="111197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4" h="37890" extrusionOk="0">
                    <a:moveTo>
                      <a:pt x="607" y="1"/>
                    </a:moveTo>
                    <a:cubicBezTo>
                      <a:pt x="263" y="1"/>
                      <a:pt x="1" y="277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63" y="37890"/>
                      <a:pt x="607" y="37890"/>
                    </a:cubicBezTo>
                    <a:lnTo>
                      <a:pt x="7923" y="37890"/>
                    </a:lnTo>
                    <a:cubicBezTo>
                      <a:pt x="8268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77"/>
                      <a:pt x="8268" y="1"/>
                      <a:pt x="7923" y="1"/>
                    </a:cubicBezTo>
                    <a:close/>
                  </a:path>
                </a:pathLst>
              </a:custGeom>
              <a:solidFill>
                <a:srgbClr val="CFD9E0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</p:grpSp>
        <p:sp>
          <p:nvSpPr>
            <p:cNvPr id="33" name="Text Placeholder 2">
              <a:extLst>
                <a:ext uri="{FF2B5EF4-FFF2-40B4-BE49-F238E27FC236}">
                  <a16:creationId xmlns:a16="http://schemas.microsoft.com/office/drawing/2014/main" id="{5D9351CE-7428-E542-F067-24AEC056F66C}"/>
                </a:ext>
              </a:extLst>
            </p:cNvPr>
            <p:cNvSpPr txBox="1">
              <a:spLocks/>
            </p:cNvSpPr>
            <p:nvPr/>
          </p:nvSpPr>
          <p:spPr>
            <a:xfrm>
              <a:off x="970976" y="5562567"/>
              <a:ext cx="2294805" cy="261610"/>
            </a:xfrm>
            <a:prstGeom prst="rect">
              <a:avLst/>
            </a:prstGeom>
            <a:solidFill>
              <a:srgbClr val="F3FAFF"/>
            </a:solidFill>
          </p:spPr>
          <p:txBody>
            <a:bodyPr wrap="square">
              <a:spAutoFit/>
            </a:bodyPr>
            <a:lstStyle>
              <a:defPPr>
                <a:defRPr lang="en-US"/>
              </a:defPPr>
              <a:lvl1pPr marL="114300" algn="ctr" defTabSz="914370" rtl="1">
                <a:spcBef>
                  <a:spcPts val="600"/>
                </a:spcBef>
                <a:defRPr sz="1100" kern="0">
                  <a:solidFill>
                    <a:schemeClr val="bg1">
                      <a:lumMod val="50000"/>
                    </a:schemeClr>
                  </a:solidFill>
                  <a:latin typeface="Dubai" panose="020B0503030403030204" pitchFamily="34" charset="-78"/>
                  <a:ea typeface="GE SS Two Medium" panose="020A0503020102020204" pitchFamily="18" charset="-78"/>
                  <a:cs typeface="Dubai" panose="020B0503030403030204" pitchFamily="34" charset="-78"/>
                </a:defRPr>
              </a:lvl1pPr>
              <a:lvl2pPr marL="6858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400"/>
              </a:lvl2pPr>
              <a:lvl3pPr marL="11430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000"/>
              </a:lvl3pPr>
              <a:lvl4pPr marL="16002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4pPr>
              <a:lvl5pPr marL="20574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5pPr>
              <a:lvl6pPr marL="25146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6pPr>
              <a:lvl7pPr marL="29718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7pPr>
              <a:lvl8pPr marL="34290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8pPr>
              <a:lvl9pPr marL="38862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9pPr>
            </a:lstStyle>
            <a:p>
              <a:r>
                <a:rPr lang="ar-SA" b="1" dirty="0">
                  <a:solidFill>
                    <a:srgbClr val="0071A3"/>
                  </a:solidFill>
                </a:rPr>
                <a:t>نسبة تغطية المياه بالمنطقة</a:t>
              </a:r>
              <a:endParaRPr lang="ar-AE" b="1" dirty="0">
                <a:solidFill>
                  <a:srgbClr val="0071A3"/>
                </a:solidFill>
              </a:endParaRPr>
            </a:p>
          </p:txBody>
        </p:sp>
        <p:sp>
          <p:nvSpPr>
            <p:cNvPr id="34" name="فقاعة الكلام: مستطيلة 49">
              <a:extLst>
                <a:ext uri="{FF2B5EF4-FFF2-40B4-BE49-F238E27FC236}">
                  <a16:creationId xmlns:a16="http://schemas.microsoft.com/office/drawing/2014/main" id="{4338DAD7-DAFA-4B39-AC1F-0039BFD2E67A}"/>
                </a:ext>
              </a:extLst>
            </p:cNvPr>
            <p:cNvSpPr/>
            <p:nvPr/>
          </p:nvSpPr>
          <p:spPr>
            <a:xfrm>
              <a:off x="3580300" y="5159218"/>
              <a:ext cx="1180400" cy="332755"/>
            </a:xfrm>
            <a:prstGeom prst="wedgeRectCallout">
              <a:avLst/>
            </a:prstGeom>
            <a:no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1" anchor="ctr"/>
            <a:lstStyle/>
            <a:p>
              <a:pPr algn="ctr"/>
              <a:r>
                <a:rPr lang="en-US" b="1" dirty="0">
                  <a:solidFill>
                    <a:srgbClr val="0071A3"/>
                  </a:solidFill>
                  <a:latin typeface="Bahnschrift Condensed" panose="020B0502040204020203" pitchFamily="34" charset="0"/>
                </a:rPr>
                <a:t>%85.44</a:t>
              </a:r>
              <a:endParaRPr lang="ar-SA" b="1" dirty="0">
                <a:solidFill>
                  <a:srgbClr val="0071A3"/>
                </a:solidFill>
                <a:latin typeface="Bahnschrift Condensed" panose="020B0502040204020203" pitchFamily="34" charset="0"/>
              </a:endParaRPr>
            </a:p>
          </p:txBody>
        </p:sp>
      </p:grpSp>
      <p:grpSp>
        <p:nvGrpSpPr>
          <p:cNvPr id="76" name="Group 75">
            <a:extLst>
              <a:ext uri="{FF2B5EF4-FFF2-40B4-BE49-F238E27FC236}">
                <a16:creationId xmlns:a16="http://schemas.microsoft.com/office/drawing/2014/main" id="{BE25FD35-77FE-F305-F1A2-35A0AFBF151A}"/>
              </a:ext>
            </a:extLst>
          </p:cNvPr>
          <p:cNvGrpSpPr/>
          <p:nvPr/>
        </p:nvGrpSpPr>
        <p:grpSpPr>
          <a:xfrm>
            <a:off x="430647" y="5923380"/>
            <a:ext cx="4330053" cy="664959"/>
            <a:chOff x="430647" y="5923380"/>
            <a:chExt cx="4330053" cy="664959"/>
          </a:xfrm>
        </p:grpSpPr>
        <p:sp>
          <p:nvSpPr>
            <p:cNvPr id="40" name="فقاعة الكلام: مستطيلة 49">
              <a:extLst>
                <a:ext uri="{FF2B5EF4-FFF2-40B4-BE49-F238E27FC236}">
                  <a16:creationId xmlns:a16="http://schemas.microsoft.com/office/drawing/2014/main" id="{081AE5D8-DD71-0CE2-89E9-47ECB18012B2}"/>
                </a:ext>
              </a:extLst>
            </p:cNvPr>
            <p:cNvSpPr/>
            <p:nvPr/>
          </p:nvSpPr>
          <p:spPr>
            <a:xfrm>
              <a:off x="3580300" y="5923380"/>
              <a:ext cx="1180400" cy="332755"/>
            </a:xfrm>
            <a:prstGeom prst="wedgeRectCallout">
              <a:avLst/>
            </a:prstGeom>
            <a:no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1" anchor="ctr"/>
            <a:lstStyle/>
            <a:p>
              <a:pPr algn="ctr"/>
              <a:r>
                <a:rPr lang="en-US" b="1" dirty="0">
                  <a:solidFill>
                    <a:srgbClr val="009987"/>
                  </a:solidFill>
                  <a:latin typeface="Bahnschrift Condensed" panose="020B0502040204020203" pitchFamily="34" charset="0"/>
                </a:rPr>
                <a:t>%58.83</a:t>
              </a:r>
              <a:endParaRPr lang="ar-SA" b="1" dirty="0">
                <a:solidFill>
                  <a:srgbClr val="009987"/>
                </a:solidFill>
                <a:latin typeface="Bahnschrift Condensed" panose="020B0502040204020203" pitchFamily="34" charset="0"/>
              </a:endParaRPr>
            </a:p>
          </p:txBody>
        </p:sp>
        <p:grpSp>
          <p:nvGrpSpPr>
            <p:cNvPr id="75" name="Group 74">
              <a:extLst>
                <a:ext uri="{FF2B5EF4-FFF2-40B4-BE49-F238E27FC236}">
                  <a16:creationId xmlns:a16="http://schemas.microsoft.com/office/drawing/2014/main" id="{ACEE5654-9234-E66B-3D24-77DA41B6B353}"/>
                </a:ext>
              </a:extLst>
            </p:cNvPr>
            <p:cNvGrpSpPr/>
            <p:nvPr/>
          </p:nvGrpSpPr>
          <p:grpSpPr>
            <a:xfrm>
              <a:off x="430647" y="5938747"/>
              <a:ext cx="3375462" cy="302020"/>
              <a:chOff x="430647" y="5938747"/>
              <a:chExt cx="3375462" cy="302020"/>
            </a:xfrm>
          </p:grpSpPr>
          <p:sp>
            <p:nvSpPr>
              <p:cNvPr id="41" name="Google Shape;5499;p68">
                <a:extLst>
                  <a:ext uri="{FF2B5EF4-FFF2-40B4-BE49-F238E27FC236}">
                    <a16:creationId xmlns:a16="http://schemas.microsoft.com/office/drawing/2014/main" id="{0F429A8E-F4B2-FED6-86C1-17D3CF53E476}"/>
                  </a:ext>
                </a:extLst>
              </p:cNvPr>
              <p:cNvSpPr/>
              <p:nvPr/>
            </p:nvSpPr>
            <p:spPr>
              <a:xfrm>
                <a:off x="430647" y="5938747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06" y="1"/>
                    </a:moveTo>
                    <a:cubicBezTo>
                      <a:pt x="276" y="1"/>
                      <a:pt x="0" y="263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76" y="37890"/>
                      <a:pt x="606" y="37890"/>
                    </a:cubicBezTo>
                    <a:lnTo>
                      <a:pt x="7922" y="37890"/>
                    </a:lnTo>
                    <a:cubicBezTo>
                      <a:pt x="8267" y="37890"/>
                      <a:pt x="8542" y="37614"/>
                      <a:pt x="8542" y="37270"/>
                    </a:cubicBezTo>
                    <a:lnTo>
                      <a:pt x="8542" y="607"/>
                    </a:lnTo>
                    <a:cubicBezTo>
                      <a:pt x="8542" y="263"/>
                      <a:pt x="8267" y="1"/>
                      <a:pt x="7922" y="1"/>
                    </a:cubicBezTo>
                    <a:close/>
                  </a:path>
                </a:pathLst>
              </a:custGeom>
              <a:solidFill>
                <a:srgbClr val="00B49D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42" name="Google Shape;5500;p68">
                <a:extLst>
                  <a:ext uri="{FF2B5EF4-FFF2-40B4-BE49-F238E27FC236}">
                    <a16:creationId xmlns:a16="http://schemas.microsoft.com/office/drawing/2014/main" id="{BB6D87AC-BA08-696D-3B5A-6662E38032FD}"/>
                  </a:ext>
                </a:extLst>
              </p:cNvPr>
              <p:cNvSpPr/>
              <p:nvPr/>
            </p:nvSpPr>
            <p:spPr>
              <a:xfrm>
                <a:off x="579021" y="5938747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07" y="1"/>
                    </a:moveTo>
                    <a:cubicBezTo>
                      <a:pt x="262" y="1"/>
                      <a:pt x="0" y="263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62" y="37890"/>
                      <a:pt x="607" y="37890"/>
                    </a:cubicBezTo>
                    <a:lnTo>
                      <a:pt x="7923" y="37890"/>
                    </a:lnTo>
                    <a:cubicBezTo>
                      <a:pt x="8267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63"/>
                      <a:pt x="8267" y="1"/>
                      <a:pt x="7923" y="1"/>
                    </a:cubicBezTo>
                    <a:close/>
                  </a:path>
                </a:pathLst>
              </a:custGeom>
              <a:solidFill>
                <a:srgbClr val="00B49D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43" name="Google Shape;5501;p68">
                <a:extLst>
                  <a:ext uri="{FF2B5EF4-FFF2-40B4-BE49-F238E27FC236}">
                    <a16:creationId xmlns:a16="http://schemas.microsoft.com/office/drawing/2014/main" id="{A01C2253-C217-011F-4D73-F0F2D7FB7125}"/>
                  </a:ext>
                </a:extLst>
              </p:cNvPr>
              <p:cNvSpPr/>
              <p:nvPr/>
            </p:nvSpPr>
            <p:spPr>
              <a:xfrm>
                <a:off x="727395" y="5938747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21" y="1"/>
                    </a:moveTo>
                    <a:cubicBezTo>
                      <a:pt x="276" y="1"/>
                      <a:pt x="1" y="263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76" y="37890"/>
                      <a:pt x="621" y="37890"/>
                    </a:cubicBezTo>
                    <a:lnTo>
                      <a:pt x="7937" y="37890"/>
                    </a:lnTo>
                    <a:cubicBezTo>
                      <a:pt x="8281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63"/>
                      <a:pt x="8281" y="1"/>
                      <a:pt x="7937" y="1"/>
                    </a:cubicBezTo>
                    <a:close/>
                  </a:path>
                </a:pathLst>
              </a:custGeom>
              <a:solidFill>
                <a:srgbClr val="00B49D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44" name="Google Shape;5502;p68">
                <a:extLst>
                  <a:ext uri="{FF2B5EF4-FFF2-40B4-BE49-F238E27FC236}">
                    <a16:creationId xmlns:a16="http://schemas.microsoft.com/office/drawing/2014/main" id="{4E44D58C-AF9A-A14D-5071-690277915780}"/>
                  </a:ext>
                </a:extLst>
              </p:cNvPr>
              <p:cNvSpPr/>
              <p:nvPr/>
            </p:nvSpPr>
            <p:spPr>
              <a:xfrm>
                <a:off x="875769" y="5938747"/>
                <a:ext cx="111197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4" h="37890" extrusionOk="0">
                    <a:moveTo>
                      <a:pt x="621" y="1"/>
                    </a:moveTo>
                    <a:cubicBezTo>
                      <a:pt x="277" y="1"/>
                      <a:pt x="1" y="277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77" y="37890"/>
                      <a:pt x="621" y="37890"/>
                    </a:cubicBezTo>
                    <a:lnTo>
                      <a:pt x="7937" y="37890"/>
                    </a:lnTo>
                    <a:cubicBezTo>
                      <a:pt x="8268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77"/>
                      <a:pt x="8268" y="1"/>
                      <a:pt x="7937" y="1"/>
                    </a:cubicBezTo>
                    <a:close/>
                  </a:path>
                </a:pathLst>
              </a:custGeom>
              <a:solidFill>
                <a:srgbClr val="00B49D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45" name="Google Shape;5503;p68">
                <a:extLst>
                  <a:ext uri="{FF2B5EF4-FFF2-40B4-BE49-F238E27FC236}">
                    <a16:creationId xmlns:a16="http://schemas.microsoft.com/office/drawing/2014/main" id="{2C1DCE3D-8BED-36BD-FECC-018691FA4404}"/>
                  </a:ext>
                </a:extLst>
              </p:cNvPr>
              <p:cNvSpPr/>
              <p:nvPr/>
            </p:nvSpPr>
            <p:spPr>
              <a:xfrm>
                <a:off x="1024156" y="5938747"/>
                <a:ext cx="111185" cy="301908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76" extrusionOk="0">
                    <a:moveTo>
                      <a:pt x="606" y="1"/>
                    </a:moveTo>
                    <a:cubicBezTo>
                      <a:pt x="276" y="1"/>
                      <a:pt x="0" y="263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76" y="37876"/>
                      <a:pt x="606" y="37876"/>
                    </a:cubicBezTo>
                    <a:lnTo>
                      <a:pt x="7936" y="37876"/>
                    </a:lnTo>
                    <a:cubicBezTo>
                      <a:pt x="8267" y="37876"/>
                      <a:pt x="8542" y="37614"/>
                      <a:pt x="8542" y="37270"/>
                    </a:cubicBezTo>
                    <a:lnTo>
                      <a:pt x="8542" y="607"/>
                    </a:lnTo>
                    <a:cubicBezTo>
                      <a:pt x="8542" y="263"/>
                      <a:pt x="8267" y="1"/>
                      <a:pt x="7936" y="1"/>
                    </a:cubicBezTo>
                    <a:close/>
                  </a:path>
                </a:pathLst>
              </a:custGeom>
              <a:solidFill>
                <a:srgbClr val="00B49D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46" name="Google Shape;5504;p68">
                <a:extLst>
                  <a:ext uri="{FF2B5EF4-FFF2-40B4-BE49-F238E27FC236}">
                    <a16:creationId xmlns:a16="http://schemas.microsoft.com/office/drawing/2014/main" id="{562FDCC4-7998-3AEC-01B0-1FFA7C2868A6}"/>
                  </a:ext>
                </a:extLst>
              </p:cNvPr>
              <p:cNvSpPr/>
              <p:nvPr/>
            </p:nvSpPr>
            <p:spPr>
              <a:xfrm>
                <a:off x="1172530" y="5938747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07" y="1"/>
                    </a:moveTo>
                    <a:cubicBezTo>
                      <a:pt x="276" y="1"/>
                      <a:pt x="0" y="277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76" y="37890"/>
                      <a:pt x="607" y="37890"/>
                    </a:cubicBezTo>
                    <a:lnTo>
                      <a:pt x="7923" y="37890"/>
                    </a:lnTo>
                    <a:cubicBezTo>
                      <a:pt x="8267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77"/>
                      <a:pt x="8267" y="1"/>
                      <a:pt x="7923" y="1"/>
                    </a:cubicBezTo>
                    <a:close/>
                  </a:path>
                </a:pathLst>
              </a:custGeom>
              <a:solidFill>
                <a:srgbClr val="00B49D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47" name="Google Shape;5505;p68">
                <a:extLst>
                  <a:ext uri="{FF2B5EF4-FFF2-40B4-BE49-F238E27FC236}">
                    <a16:creationId xmlns:a16="http://schemas.microsoft.com/office/drawing/2014/main" id="{ED93D6B0-4EC3-C8E5-B237-31A5E4E735B6}"/>
                  </a:ext>
                </a:extLst>
              </p:cNvPr>
              <p:cNvSpPr/>
              <p:nvPr/>
            </p:nvSpPr>
            <p:spPr>
              <a:xfrm>
                <a:off x="1320904" y="5938747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07" y="1"/>
                    </a:moveTo>
                    <a:cubicBezTo>
                      <a:pt x="262" y="1"/>
                      <a:pt x="1" y="263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62" y="37890"/>
                      <a:pt x="607" y="37890"/>
                    </a:cubicBezTo>
                    <a:lnTo>
                      <a:pt x="7923" y="37890"/>
                    </a:lnTo>
                    <a:cubicBezTo>
                      <a:pt x="8267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63"/>
                      <a:pt x="8267" y="1"/>
                      <a:pt x="7923" y="1"/>
                    </a:cubicBezTo>
                    <a:close/>
                  </a:path>
                </a:pathLst>
              </a:custGeom>
              <a:solidFill>
                <a:srgbClr val="00B49D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57" name="Google Shape;5506;p68">
                <a:extLst>
                  <a:ext uri="{FF2B5EF4-FFF2-40B4-BE49-F238E27FC236}">
                    <a16:creationId xmlns:a16="http://schemas.microsoft.com/office/drawing/2014/main" id="{7295A2D6-4841-39C9-ED3A-7DBAC60988B3}"/>
                  </a:ext>
                </a:extLst>
              </p:cNvPr>
              <p:cNvSpPr/>
              <p:nvPr/>
            </p:nvSpPr>
            <p:spPr>
              <a:xfrm>
                <a:off x="1469278" y="5938747"/>
                <a:ext cx="111197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4" h="37890" extrusionOk="0">
                    <a:moveTo>
                      <a:pt x="621" y="1"/>
                    </a:moveTo>
                    <a:cubicBezTo>
                      <a:pt x="276" y="1"/>
                      <a:pt x="1" y="277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76" y="37890"/>
                      <a:pt x="621" y="37890"/>
                    </a:cubicBezTo>
                    <a:lnTo>
                      <a:pt x="7937" y="37890"/>
                    </a:lnTo>
                    <a:cubicBezTo>
                      <a:pt x="8281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77"/>
                      <a:pt x="8281" y="1"/>
                      <a:pt x="7937" y="1"/>
                    </a:cubicBezTo>
                    <a:close/>
                  </a:path>
                </a:pathLst>
              </a:custGeom>
              <a:solidFill>
                <a:srgbClr val="00B49D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58" name="Google Shape;5507;p68">
                <a:extLst>
                  <a:ext uri="{FF2B5EF4-FFF2-40B4-BE49-F238E27FC236}">
                    <a16:creationId xmlns:a16="http://schemas.microsoft.com/office/drawing/2014/main" id="{7950BDCD-9C8A-2006-DA50-DC66D9A1FD45}"/>
                  </a:ext>
                </a:extLst>
              </p:cNvPr>
              <p:cNvSpPr/>
              <p:nvPr/>
            </p:nvSpPr>
            <p:spPr>
              <a:xfrm>
                <a:off x="1617664" y="5938747"/>
                <a:ext cx="111185" cy="301908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76" extrusionOk="0">
                    <a:moveTo>
                      <a:pt x="620" y="1"/>
                    </a:moveTo>
                    <a:cubicBezTo>
                      <a:pt x="276" y="1"/>
                      <a:pt x="0" y="263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76" y="37876"/>
                      <a:pt x="620" y="37876"/>
                    </a:cubicBezTo>
                    <a:lnTo>
                      <a:pt x="7936" y="37876"/>
                    </a:lnTo>
                    <a:cubicBezTo>
                      <a:pt x="8267" y="37876"/>
                      <a:pt x="8542" y="37614"/>
                      <a:pt x="8542" y="37270"/>
                    </a:cubicBezTo>
                    <a:lnTo>
                      <a:pt x="8542" y="607"/>
                    </a:lnTo>
                    <a:cubicBezTo>
                      <a:pt x="8542" y="263"/>
                      <a:pt x="8267" y="1"/>
                      <a:pt x="7936" y="1"/>
                    </a:cubicBezTo>
                    <a:close/>
                  </a:path>
                </a:pathLst>
              </a:custGeom>
              <a:solidFill>
                <a:srgbClr val="00B49D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59" name="Google Shape;5508;p68">
                <a:extLst>
                  <a:ext uri="{FF2B5EF4-FFF2-40B4-BE49-F238E27FC236}">
                    <a16:creationId xmlns:a16="http://schemas.microsoft.com/office/drawing/2014/main" id="{38BF229C-F7A6-A004-1FB5-D76B7DF364AA}"/>
                  </a:ext>
                </a:extLst>
              </p:cNvPr>
              <p:cNvSpPr/>
              <p:nvPr/>
            </p:nvSpPr>
            <p:spPr>
              <a:xfrm>
                <a:off x="1766038" y="5938747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06" y="1"/>
                    </a:moveTo>
                    <a:cubicBezTo>
                      <a:pt x="276" y="1"/>
                      <a:pt x="0" y="277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76" y="37890"/>
                      <a:pt x="606" y="37890"/>
                    </a:cubicBezTo>
                    <a:lnTo>
                      <a:pt x="7936" y="37890"/>
                    </a:lnTo>
                    <a:cubicBezTo>
                      <a:pt x="8267" y="37890"/>
                      <a:pt x="8542" y="37614"/>
                      <a:pt x="8542" y="37270"/>
                    </a:cubicBezTo>
                    <a:lnTo>
                      <a:pt x="8542" y="607"/>
                    </a:lnTo>
                    <a:cubicBezTo>
                      <a:pt x="8542" y="277"/>
                      <a:pt x="8267" y="1"/>
                      <a:pt x="7936" y="1"/>
                    </a:cubicBezTo>
                    <a:close/>
                  </a:path>
                </a:pathLst>
              </a:custGeom>
              <a:solidFill>
                <a:srgbClr val="00B49D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60" name="Google Shape;5509;p68">
                <a:extLst>
                  <a:ext uri="{FF2B5EF4-FFF2-40B4-BE49-F238E27FC236}">
                    <a16:creationId xmlns:a16="http://schemas.microsoft.com/office/drawing/2014/main" id="{0117E78A-18A6-DE5E-EB07-DB18C3AE5D31}"/>
                  </a:ext>
                </a:extLst>
              </p:cNvPr>
              <p:cNvSpPr/>
              <p:nvPr/>
            </p:nvSpPr>
            <p:spPr>
              <a:xfrm>
                <a:off x="1914412" y="5938747"/>
                <a:ext cx="111185" cy="301908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76" extrusionOk="0">
                    <a:moveTo>
                      <a:pt x="607" y="1"/>
                    </a:moveTo>
                    <a:cubicBezTo>
                      <a:pt x="276" y="1"/>
                      <a:pt x="0" y="263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76" y="37876"/>
                      <a:pt x="607" y="37876"/>
                    </a:cubicBezTo>
                    <a:lnTo>
                      <a:pt x="7936" y="37876"/>
                    </a:lnTo>
                    <a:cubicBezTo>
                      <a:pt x="8267" y="37876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63"/>
                      <a:pt x="8267" y="1"/>
                      <a:pt x="7936" y="1"/>
                    </a:cubicBezTo>
                    <a:close/>
                  </a:path>
                </a:pathLst>
              </a:custGeom>
              <a:solidFill>
                <a:srgbClr val="00B49D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61" name="Google Shape;5510;p68">
                <a:extLst>
                  <a:ext uri="{FF2B5EF4-FFF2-40B4-BE49-F238E27FC236}">
                    <a16:creationId xmlns:a16="http://schemas.microsoft.com/office/drawing/2014/main" id="{6B721F3E-F984-A5C1-B4D2-855F66268414}"/>
                  </a:ext>
                </a:extLst>
              </p:cNvPr>
              <p:cNvSpPr/>
              <p:nvPr/>
            </p:nvSpPr>
            <p:spPr>
              <a:xfrm>
                <a:off x="2062786" y="5938747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07" y="1"/>
                    </a:moveTo>
                    <a:cubicBezTo>
                      <a:pt x="262" y="1"/>
                      <a:pt x="1" y="277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62" y="37890"/>
                      <a:pt x="607" y="37890"/>
                    </a:cubicBezTo>
                    <a:lnTo>
                      <a:pt x="7923" y="37890"/>
                    </a:lnTo>
                    <a:cubicBezTo>
                      <a:pt x="8267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77"/>
                      <a:pt x="8267" y="1"/>
                      <a:pt x="7923" y="1"/>
                    </a:cubicBezTo>
                    <a:close/>
                  </a:path>
                </a:pathLst>
              </a:custGeom>
              <a:solidFill>
                <a:srgbClr val="00B49D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62" name="Google Shape;5511;p68">
                <a:extLst>
                  <a:ext uri="{FF2B5EF4-FFF2-40B4-BE49-F238E27FC236}">
                    <a16:creationId xmlns:a16="http://schemas.microsoft.com/office/drawing/2014/main" id="{424FD167-D4E3-89D7-ABBE-FB0F20ED617F}"/>
                  </a:ext>
                </a:extLst>
              </p:cNvPr>
              <p:cNvSpPr/>
              <p:nvPr/>
            </p:nvSpPr>
            <p:spPr>
              <a:xfrm>
                <a:off x="2211160" y="5938747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07" y="1"/>
                    </a:moveTo>
                    <a:cubicBezTo>
                      <a:pt x="263" y="1"/>
                      <a:pt x="1" y="263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63" y="37890"/>
                      <a:pt x="607" y="37890"/>
                    </a:cubicBezTo>
                    <a:lnTo>
                      <a:pt x="7923" y="37890"/>
                    </a:lnTo>
                    <a:cubicBezTo>
                      <a:pt x="8267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63"/>
                      <a:pt x="8267" y="1"/>
                      <a:pt x="7923" y="1"/>
                    </a:cubicBezTo>
                    <a:close/>
                  </a:path>
                </a:pathLst>
              </a:custGeom>
              <a:solidFill>
                <a:srgbClr val="00B49D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63" name="Google Shape;5512;p68">
                <a:extLst>
                  <a:ext uri="{FF2B5EF4-FFF2-40B4-BE49-F238E27FC236}">
                    <a16:creationId xmlns:a16="http://schemas.microsoft.com/office/drawing/2014/main" id="{E49E2659-6605-E8DF-7241-D2AA1264CBA8}"/>
                  </a:ext>
                </a:extLst>
              </p:cNvPr>
              <p:cNvSpPr/>
              <p:nvPr/>
            </p:nvSpPr>
            <p:spPr>
              <a:xfrm>
                <a:off x="2359534" y="5938747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20" y="1"/>
                    </a:moveTo>
                    <a:cubicBezTo>
                      <a:pt x="276" y="1"/>
                      <a:pt x="0" y="277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76" y="37890"/>
                      <a:pt x="620" y="37890"/>
                    </a:cubicBezTo>
                    <a:lnTo>
                      <a:pt x="7936" y="37890"/>
                    </a:lnTo>
                    <a:cubicBezTo>
                      <a:pt x="8267" y="37890"/>
                      <a:pt x="8542" y="37614"/>
                      <a:pt x="8542" y="37270"/>
                    </a:cubicBezTo>
                    <a:lnTo>
                      <a:pt x="8542" y="607"/>
                    </a:lnTo>
                    <a:cubicBezTo>
                      <a:pt x="8542" y="277"/>
                      <a:pt x="8267" y="1"/>
                      <a:pt x="7936" y="1"/>
                    </a:cubicBezTo>
                    <a:close/>
                  </a:path>
                </a:pathLst>
              </a:custGeom>
              <a:solidFill>
                <a:srgbClr val="00B49D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64" name="Google Shape;5513;p68">
                <a:extLst>
                  <a:ext uri="{FF2B5EF4-FFF2-40B4-BE49-F238E27FC236}">
                    <a16:creationId xmlns:a16="http://schemas.microsoft.com/office/drawing/2014/main" id="{B4FA491D-1F22-FBF6-F10D-271BB03CCC31}"/>
                  </a:ext>
                </a:extLst>
              </p:cNvPr>
              <p:cNvSpPr/>
              <p:nvPr/>
            </p:nvSpPr>
            <p:spPr>
              <a:xfrm>
                <a:off x="2507908" y="5938747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20" y="1"/>
                    </a:moveTo>
                    <a:cubicBezTo>
                      <a:pt x="276" y="1"/>
                      <a:pt x="0" y="263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76" y="37890"/>
                      <a:pt x="620" y="37890"/>
                    </a:cubicBezTo>
                    <a:lnTo>
                      <a:pt x="7936" y="37890"/>
                    </a:lnTo>
                    <a:cubicBezTo>
                      <a:pt x="8267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63"/>
                      <a:pt x="8267" y="1"/>
                      <a:pt x="7936" y="1"/>
                    </a:cubicBezTo>
                    <a:close/>
                  </a:path>
                </a:pathLst>
              </a:custGeom>
              <a:solidFill>
                <a:srgbClr val="CFD9E0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65" name="Google Shape;5514;p68">
                <a:extLst>
                  <a:ext uri="{FF2B5EF4-FFF2-40B4-BE49-F238E27FC236}">
                    <a16:creationId xmlns:a16="http://schemas.microsoft.com/office/drawing/2014/main" id="{6BDAB519-544D-C63E-72B6-86E05406CDC3}"/>
                  </a:ext>
                </a:extLst>
              </p:cNvPr>
              <p:cNvSpPr/>
              <p:nvPr/>
            </p:nvSpPr>
            <p:spPr>
              <a:xfrm>
                <a:off x="2656282" y="5938747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07" y="1"/>
                    </a:moveTo>
                    <a:cubicBezTo>
                      <a:pt x="276" y="1"/>
                      <a:pt x="1" y="277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76" y="37890"/>
                      <a:pt x="607" y="37890"/>
                    </a:cubicBezTo>
                    <a:lnTo>
                      <a:pt x="7937" y="37890"/>
                    </a:lnTo>
                    <a:cubicBezTo>
                      <a:pt x="8267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77"/>
                      <a:pt x="8267" y="1"/>
                      <a:pt x="7937" y="1"/>
                    </a:cubicBezTo>
                    <a:close/>
                  </a:path>
                </a:pathLst>
              </a:custGeom>
              <a:solidFill>
                <a:srgbClr val="CFD9E0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66" name="Google Shape;5515;p68">
                <a:extLst>
                  <a:ext uri="{FF2B5EF4-FFF2-40B4-BE49-F238E27FC236}">
                    <a16:creationId xmlns:a16="http://schemas.microsoft.com/office/drawing/2014/main" id="{A171B61F-C57E-8D85-6F48-725B36921D33}"/>
                  </a:ext>
                </a:extLst>
              </p:cNvPr>
              <p:cNvSpPr/>
              <p:nvPr/>
            </p:nvSpPr>
            <p:spPr>
              <a:xfrm>
                <a:off x="2804656" y="5938747"/>
                <a:ext cx="111185" cy="301908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76" extrusionOk="0">
                    <a:moveTo>
                      <a:pt x="607" y="1"/>
                    </a:moveTo>
                    <a:cubicBezTo>
                      <a:pt x="276" y="1"/>
                      <a:pt x="1" y="263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76" y="37876"/>
                      <a:pt x="607" y="37876"/>
                    </a:cubicBezTo>
                    <a:lnTo>
                      <a:pt x="7923" y="37876"/>
                    </a:lnTo>
                    <a:cubicBezTo>
                      <a:pt x="8267" y="37876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63"/>
                      <a:pt x="8267" y="1"/>
                      <a:pt x="7923" y="1"/>
                    </a:cubicBezTo>
                    <a:close/>
                  </a:path>
                </a:pathLst>
              </a:custGeom>
              <a:solidFill>
                <a:srgbClr val="CFD9E0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67" name="Google Shape;5516;p68">
                <a:extLst>
                  <a:ext uri="{FF2B5EF4-FFF2-40B4-BE49-F238E27FC236}">
                    <a16:creationId xmlns:a16="http://schemas.microsoft.com/office/drawing/2014/main" id="{BD9BA02C-B562-BB28-FD0D-B3ADA404AC6E}"/>
                  </a:ext>
                </a:extLst>
              </p:cNvPr>
              <p:cNvSpPr/>
              <p:nvPr/>
            </p:nvSpPr>
            <p:spPr>
              <a:xfrm>
                <a:off x="2953030" y="5938747"/>
                <a:ext cx="111197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4" h="37890" extrusionOk="0">
                    <a:moveTo>
                      <a:pt x="607" y="1"/>
                    </a:moveTo>
                    <a:cubicBezTo>
                      <a:pt x="263" y="1"/>
                      <a:pt x="1" y="277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63" y="37890"/>
                      <a:pt x="607" y="37890"/>
                    </a:cubicBezTo>
                    <a:lnTo>
                      <a:pt x="7923" y="37890"/>
                    </a:lnTo>
                    <a:cubicBezTo>
                      <a:pt x="8268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77"/>
                      <a:pt x="8268" y="1"/>
                      <a:pt x="7923" y="1"/>
                    </a:cubicBezTo>
                    <a:close/>
                  </a:path>
                </a:pathLst>
              </a:custGeom>
              <a:solidFill>
                <a:srgbClr val="CFD9E0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68" name="Google Shape;5512;p68">
                <a:extLst>
                  <a:ext uri="{FF2B5EF4-FFF2-40B4-BE49-F238E27FC236}">
                    <a16:creationId xmlns:a16="http://schemas.microsoft.com/office/drawing/2014/main" id="{5B0BB815-D0C3-F65F-1159-AB84380285F6}"/>
                  </a:ext>
                </a:extLst>
              </p:cNvPr>
              <p:cNvSpPr/>
              <p:nvPr/>
            </p:nvSpPr>
            <p:spPr>
              <a:xfrm>
                <a:off x="3101416" y="5938747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20" y="1"/>
                    </a:moveTo>
                    <a:cubicBezTo>
                      <a:pt x="276" y="1"/>
                      <a:pt x="0" y="277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76" y="37890"/>
                      <a:pt x="620" y="37890"/>
                    </a:cubicBezTo>
                    <a:lnTo>
                      <a:pt x="7936" y="37890"/>
                    </a:lnTo>
                    <a:cubicBezTo>
                      <a:pt x="8267" y="37890"/>
                      <a:pt x="8542" y="37614"/>
                      <a:pt x="8542" y="37270"/>
                    </a:cubicBezTo>
                    <a:lnTo>
                      <a:pt x="8542" y="607"/>
                    </a:lnTo>
                    <a:cubicBezTo>
                      <a:pt x="8542" y="277"/>
                      <a:pt x="8267" y="1"/>
                      <a:pt x="7936" y="1"/>
                    </a:cubicBezTo>
                    <a:close/>
                  </a:path>
                </a:pathLst>
              </a:custGeom>
              <a:solidFill>
                <a:srgbClr val="CFD9E0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69" name="Google Shape;5513;p68">
                <a:extLst>
                  <a:ext uri="{FF2B5EF4-FFF2-40B4-BE49-F238E27FC236}">
                    <a16:creationId xmlns:a16="http://schemas.microsoft.com/office/drawing/2014/main" id="{C2AFBE3C-2DA3-AD25-3F0A-A80C007F0594}"/>
                  </a:ext>
                </a:extLst>
              </p:cNvPr>
              <p:cNvSpPr/>
              <p:nvPr/>
            </p:nvSpPr>
            <p:spPr>
              <a:xfrm>
                <a:off x="3249790" y="5938747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20" y="1"/>
                    </a:moveTo>
                    <a:cubicBezTo>
                      <a:pt x="276" y="1"/>
                      <a:pt x="0" y="263"/>
                      <a:pt x="0" y="607"/>
                    </a:cubicBezTo>
                    <a:lnTo>
                      <a:pt x="0" y="37270"/>
                    </a:lnTo>
                    <a:cubicBezTo>
                      <a:pt x="0" y="37614"/>
                      <a:pt x="276" y="37890"/>
                      <a:pt x="620" y="37890"/>
                    </a:cubicBezTo>
                    <a:lnTo>
                      <a:pt x="7936" y="37890"/>
                    </a:lnTo>
                    <a:cubicBezTo>
                      <a:pt x="8267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63"/>
                      <a:pt x="8267" y="1"/>
                      <a:pt x="7936" y="1"/>
                    </a:cubicBezTo>
                    <a:close/>
                  </a:path>
                </a:pathLst>
              </a:custGeom>
              <a:solidFill>
                <a:srgbClr val="CFD9E0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70" name="Google Shape;5514;p68">
                <a:extLst>
                  <a:ext uri="{FF2B5EF4-FFF2-40B4-BE49-F238E27FC236}">
                    <a16:creationId xmlns:a16="http://schemas.microsoft.com/office/drawing/2014/main" id="{4EC304A2-234A-139F-C7E8-B8BC683445BD}"/>
                  </a:ext>
                </a:extLst>
              </p:cNvPr>
              <p:cNvSpPr/>
              <p:nvPr/>
            </p:nvSpPr>
            <p:spPr>
              <a:xfrm>
                <a:off x="3398164" y="5938747"/>
                <a:ext cx="111185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90" extrusionOk="0">
                    <a:moveTo>
                      <a:pt x="607" y="1"/>
                    </a:moveTo>
                    <a:cubicBezTo>
                      <a:pt x="276" y="1"/>
                      <a:pt x="1" y="277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76" y="37890"/>
                      <a:pt x="607" y="37890"/>
                    </a:cubicBezTo>
                    <a:lnTo>
                      <a:pt x="7937" y="37890"/>
                    </a:lnTo>
                    <a:cubicBezTo>
                      <a:pt x="8267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77"/>
                      <a:pt x="8267" y="1"/>
                      <a:pt x="7937" y="1"/>
                    </a:cubicBezTo>
                    <a:close/>
                  </a:path>
                </a:pathLst>
              </a:custGeom>
              <a:solidFill>
                <a:srgbClr val="CFD9E0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71" name="Google Shape;5515;p68">
                <a:extLst>
                  <a:ext uri="{FF2B5EF4-FFF2-40B4-BE49-F238E27FC236}">
                    <a16:creationId xmlns:a16="http://schemas.microsoft.com/office/drawing/2014/main" id="{9793A274-004C-D2A8-BCF9-4F71529DF5E7}"/>
                  </a:ext>
                </a:extLst>
              </p:cNvPr>
              <p:cNvSpPr/>
              <p:nvPr/>
            </p:nvSpPr>
            <p:spPr>
              <a:xfrm>
                <a:off x="3546538" y="5938747"/>
                <a:ext cx="111185" cy="301908"/>
              </a:xfrm>
              <a:custGeom>
                <a:avLst/>
                <a:gdLst/>
                <a:ahLst/>
                <a:cxnLst/>
                <a:rect l="l" t="t" r="r" b="b"/>
                <a:pathLst>
                  <a:path w="8543" h="37876" extrusionOk="0">
                    <a:moveTo>
                      <a:pt x="607" y="1"/>
                    </a:moveTo>
                    <a:cubicBezTo>
                      <a:pt x="276" y="1"/>
                      <a:pt x="1" y="263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76" y="37876"/>
                      <a:pt x="607" y="37876"/>
                    </a:cubicBezTo>
                    <a:lnTo>
                      <a:pt x="7923" y="37876"/>
                    </a:lnTo>
                    <a:cubicBezTo>
                      <a:pt x="8267" y="37876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63"/>
                      <a:pt x="8267" y="1"/>
                      <a:pt x="7923" y="1"/>
                    </a:cubicBezTo>
                    <a:close/>
                  </a:path>
                </a:pathLst>
              </a:custGeom>
              <a:solidFill>
                <a:srgbClr val="CFD9E0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  <p:sp>
            <p:nvSpPr>
              <p:cNvPr id="72" name="Google Shape;5516;p68">
                <a:extLst>
                  <a:ext uri="{FF2B5EF4-FFF2-40B4-BE49-F238E27FC236}">
                    <a16:creationId xmlns:a16="http://schemas.microsoft.com/office/drawing/2014/main" id="{9A615C00-839B-C427-3C2A-02B75F91F5F0}"/>
                  </a:ext>
                </a:extLst>
              </p:cNvPr>
              <p:cNvSpPr/>
              <p:nvPr/>
            </p:nvSpPr>
            <p:spPr>
              <a:xfrm>
                <a:off x="3694912" y="5938747"/>
                <a:ext cx="111197" cy="302020"/>
              </a:xfrm>
              <a:custGeom>
                <a:avLst/>
                <a:gdLst/>
                <a:ahLst/>
                <a:cxnLst/>
                <a:rect l="l" t="t" r="r" b="b"/>
                <a:pathLst>
                  <a:path w="8544" h="37890" extrusionOk="0">
                    <a:moveTo>
                      <a:pt x="607" y="1"/>
                    </a:moveTo>
                    <a:cubicBezTo>
                      <a:pt x="263" y="1"/>
                      <a:pt x="1" y="277"/>
                      <a:pt x="1" y="607"/>
                    </a:cubicBezTo>
                    <a:lnTo>
                      <a:pt x="1" y="37270"/>
                    </a:lnTo>
                    <a:cubicBezTo>
                      <a:pt x="1" y="37614"/>
                      <a:pt x="263" y="37890"/>
                      <a:pt x="607" y="37890"/>
                    </a:cubicBezTo>
                    <a:lnTo>
                      <a:pt x="7923" y="37890"/>
                    </a:lnTo>
                    <a:cubicBezTo>
                      <a:pt x="8268" y="37890"/>
                      <a:pt x="8543" y="37614"/>
                      <a:pt x="8543" y="37270"/>
                    </a:cubicBezTo>
                    <a:lnTo>
                      <a:pt x="8543" y="607"/>
                    </a:lnTo>
                    <a:cubicBezTo>
                      <a:pt x="8543" y="277"/>
                      <a:pt x="8268" y="1"/>
                      <a:pt x="7923" y="1"/>
                    </a:cubicBezTo>
                    <a:close/>
                  </a:path>
                </a:pathLst>
              </a:custGeom>
              <a:solidFill>
                <a:srgbClr val="CFD9E0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endParaRPr sz="2400"/>
              </a:p>
            </p:txBody>
          </p:sp>
        </p:grpSp>
        <p:sp>
          <p:nvSpPr>
            <p:cNvPr id="39" name="Text Placeholder 2">
              <a:extLst>
                <a:ext uri="{FF2B5EF4-FFF2-40B4-BE49-F238E27FC236}">
                  <a16:creationId xmlns:a16="http://schemas.microsoft.com/office/drawing/2014/main" id="{0D24A393-A43D-8EA2-0EF0-959640E26F32}"/>
                </a:ext>
              </a:extLst>
            </p:cNvPr>
            <p:cNvSpPr txBox="1">
              <a:spLocks/>
            </p:cNvSpPr>
            <p:nvPr/>
          </p:nvSpPr>
          <p:spPr>
            <a:xfrm>
              <a:off x="970976" y="6326729"/>
              <a:ext cx="2294805" cy="261610"/>
            </a:xfrm>
            <a:prstGeom prst="rect">
              <a:avLst/>
            </a:prstGeom>
            <a:solidFill>
              <a:srgbClr val="E3F3EE"/>
            </a:solidFill>
          </p:spPr>
          <p:txBody>
            <a:bodyPr wrap="square">
              <a:spAutoFit/>
            </a:bodyPr>
            <a:lstStyle>
              <a:defPPr>
                <a:defRPr lang="en-US"/>
              </a:defPPr>
              <a:lvl1pPr marL="114300" algn="ctr" defTabSz="914370" rtl="1">
                <a:spcBef>
                  <a:spcPts val="600"/>
                </a:spcBef>
                <a:defRPr sz="1100" kern="0">
                  <a:solidFill>
                    <a:schemeClr val="bg1">
                      <a:lumMod val="50000"/>
                    </a:schemeClr>
                  </a:solidFill>
                  <a:latin typeface="Dubai" panose="020B0503030403030204" pitchFamily="34" charset="-78"/>
                  <a:ea typeface="GE SS Two Medium" panose="020A0503020102020204" pitchFamily="18" charset="-78"/>
                  <a:cs typeface="Dubai" panose="020B0503030403030204" pitchFamily="34" charset="-78"/>
                </a:defRPr>
              </a:lvl1pPr>
              <a:lvl2pPr marL="6858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400"/>
              </a:lvl2pPr>
              <a:lvl3pPr marL="11430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000"/>
              </a:lvl3pPr>
              <a:lvl4pPr marL="16002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4pPr>
              <a:lvl5pPr marL="20574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5pPr>
              <a:lvl6pPr marL="25146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6pPr>
              <a:lvl7pPr marL="29718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7pPr>
              <a:lvl8pPr marL="34290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8pPr>
              <a:lvl9pPr marL="38862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9pPr>
            </a:lstStyle>
            <a:p>
              <a:r>
                <a:rPr lang="ar-SA" b="1" dirty="0">
                  <a:solidFill>
                    <a:srgbClr val="009987"/>
                  </a:solidFill>
                </a:rPr>
                <a:t>نسبة تغطية الصرف الصحي بالمنطقة</a:t>
              </a:r>
              <a:endParaRPr lang="ar-AE" b="1" dirty="0">
                <a:solidFill>
                  <a:srgbClr val="009987"/>
                </a:solidFill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940415885"/>
      </p:ext>
    </p:extLst>
  </p:cSld>
  <p:clrMapOvr>
    <a:masterClrMapping/>
  </p:clrMapOvr>
  <p:transition spd="med"/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Rectangle 18">
            <a:extLst>
              <a:ext uri="{FF2B5EF4-FFF2-40B4-BE49-F238E27FC236}">
                <a16:creationId xmlns:a16="http://schemas.microsoft.com/office/drawing/2014/main" id="{02B44F3B-29F4-78F8-C601-D4F4321C5441}"/>
              </a:ext>
            </a:extLst>
          </p:cNvPr>
          <p:cNvSpPr/>
          <p:nvPr/>
        </p:nvSpPr>
        <p:spPr>
          <a:xfrm>
            <a:off x="6868348" y="4459647"/>
            <a:ext cx="5081779" cy="2160956"/>
          </a:xfrm>
          <a:prstGeom prst="rect">
            <a:avLst/>
          </a:prstGeom>
          <a:solidFill>
            <a:srgbClr val="F3FAFF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29" name="Group 28">
            <a:extLst>
              <a:ext uri="{FF2B5EF4-FFF2-40B4-BE49-F238E27FC236}">
                <a16:creationId xmlns:a16="http://schemas.microsoft.com/office/drawing/2014/main" id="{0D7F7EE4-7257-97EE-B48B-F22AD8793389}"/>
              </a:ext>
            </a:extLst>
          </p:cNvPr>
          <p:cNvGrpSpPr/>
          <p:nvPr/>
        </p:nvGrpSpPr>
        <p:grpSpPr>
          <a:xfrm>
            <a:off x="89330" y="1411410"/>
            <a:ext cx="6631942" cy="4932240"/>
            <a:chOff x="89330" y="802643"/>
            <a:chExt cx="6631942" cy="4932240"/>
          </a:xfrm>
        </p:grpSpPr>
        <p:sp>
          <p:nvSpPr>
            <p:cNvPr id="9" name="Rectangle: Rounded Corners 8">
              <a:extLst>
                <a:ext uri="{FF2B5EF4-FFF2-40B4-BE49-F238E27FC236}">
                  <a16:creationId xmlns:a16="http://schemas.microsoft.com/office/drawing/2014/main" id="{DFAF8AB1-A90C-5F16-C143-9692CA498DC6}"/>
                </a:ext>
              </a:extLst>
            </p:cNvPr>
            <p:cNvSpPr/>
            <p:nvPr/>
          </p:nvSpPr>
          <p:spPr>
            <a:xfrm>
              <a:off x="89330" y="802643"/>
              <a:ext cx="6631942" cy="4932240"/>
            </a:xfrm>
            <a:prstGeom prst="roundRect">
              <a:avLst>
                <a:gd name="adj" fmla="val 4359"/>
              </a:avLst>
            </a:prstGeom>
            <a:solidFill>
              <a:srgbClr val="F5F7F7">
                <a:alpha val="70000"/>
              </a:srgbClr>
            </a:solidFill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1828434"/>
              <a:endParaRPr lang="en-US" sz="3600" dirty="0"/>
            </a:p>
          </p:txBody>
        </p:sp>
        <p:grpSp>
          <p:nvGrpSpPr>
            <p:cNvPr id="3" name="مجموعة 5">
              <a:extLst>
                <a:ext uri="{FF2B5EF4-FFF2-40B4-BE49-F238E27FC236}">
                  <a16:creationId xmlns:a16="http://schemas.microsoft.com/office/drawing/2014/main" id="{DC84231D-7A0E-BF32-5DD4-66F43BBBF083}"/>
                </a:ext>
              </a:extLst>
            </p:cNvPr>
            <p:cNvGrpSpPr/>
            <p:nvPr/>
          </p:nvGrpSpPr>
          <p:grpSpPr>
            <a:xfrm>
              <a:off x="113381" y="1214134"/>
              <a:ext cx="6583841" cy="4386924"/>
              <a:chOff x="113879" y="985695"/>
              <a:chExt cx="5568879" cy="3636014"/>
            </a:xfrm>
          </p:grpSpPr>
          <p:grpSp>
            <p:nvGrpSpPr>
              <p:cNvPr id="5" name="مجموعة 2">
                <a:extLst>
                  <a:ext uri="{FF2B5EF4-FFF2-40B4-BE49-F238E27FC236}">
                    <a16:creationId xmlns:a16="http://schemas.microsoft.com/office/drawing/2014/main" id="{B5EBC89F-0A4A-7749-D04E-DEAC4B440560}"/>
                  </a:ext>
                </a:extLst>
              </p:cNvPr>
              <p:cNvGrpSpPr/>
              <p:nvPr/>
            </p:nvGrpSpPr>
            <p:grpSpPr>
              <a:xfrm>
                <a:off x="113879" y="985695"/>
                <a:ext cx="5568879" cy="3636014"/>
                <a:chOff x="804776" y="1713774"/>
                <a:chExt cx="7910916" cy="5098165"/>
              </a:xfrm>
            </p:grpSpPr>
            <p:sp>
              <p:nvSpPr>
                <p:cNvPr id="16" name="Freeform 400">
                  <a:extLst>
                    <a:ext uri="{FF2B5EF4-FFF2-40B4-BE49-F238E27FC236}">
                      <a16:creationId xmlns:a16="http://schemas.microsoft.com/office/drawing/2014/main" id="{AED32936-68BC-22EC-BD34-F4B5B1AF013A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 flipH="1">
                  <a:off x="6256655" y="2066139"/>
                  <a:ext cx="2293938" cy="323850"/>
                </a:xfrm>
                <a:custGeom>
                  <a:avLst/>
                  <a:gdLst>
                    <a:gd name="T0" fmla="*/ 0 w 1445"/>
                    <a:gd name="T1" fmla="*/ 0 h 204"/>
                    <a:gd name="T2" fmla="*/ 1241 w 1445"/>
                    <a:gd name="T3" fmla="*/ 0 h 204"/>
                    <a:gd name="T4" fmla="*/ 1445 w 1445"/>
                    <a:gd name="T5" fmla="*/ 204 h 20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1445" h="204">
                      <a:moveTo>
                        <a:pt x="0" y="0"/>
                      </a:moveTo>
                      <a:lnTo>
                        <a:pt x="1241" y="0"/>
                      </a:lnTo>
                      <a:lnTo>
                        <a:pt x="1445" y="204"/>
                      </a:lnTo>
                    </a:path>
                  </a:pathLst>
                </a:custGeom>
                <a:noFill/>
                <a:ln w="12700" cap="flat">
                  <a:solidFill>
                    <a:srgbClr val="70AD47">
                      <a:lumMod val="50000"/>
                    </a:srgbClr>
                  </a:solidFill>
                  <a:prstDash val="dash"/>
                  <a:miter lim="800000"/>
                  <a:headEnd/>
                  <a:tailEnd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pPr marL="0" marR="0" lvl="0" indent="0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2400" b="0" i="0" u="none" strike="noStrike" kern="0" cap="none" spc="-30" normalizeH="0" baseline="0" noProof="0">
                    <a:ln>
                      <a:noFill/>
                    </a:ln>
                    <a:solidFill>
                      <a:sysClr val="windowText" lastClr="000000"/>
                    </a:solidFill>
                    <a:effectLst/>
                    <a:uLnTx/>
                    <a:uFillTx/>
                    <a:latin typeface="Hacen Casablanca" panose="02000000000000000000" pitchFamily="2" charset="-78"/>
                    <a:cs typeface="Hacen Casablanca" panose="02000000000000000000" pitchFamily="2" charset="-78"/>
                  </a:endParaRPr>
                </a:p>
              </p:txBody>
            </p:sp>
            <p:sp>
              <p:nvSpPr>
                <p:cNvPr id="18" name="Freeform 401">
                  <a:extLst>
                    <a:ext uri="{FF2B5EF4-FFF2-40B4-BE49-F238E27FC236}">
                      <a16:creationId xmlns:a16="http://schemas.microsoft.com/office/drawing/2014/main" id="{972CA3C7-9E19-D0F1-81EC-654C154CA6E5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 flipH="1">
                  <a:off x="6256655" y="5391096"/>
                  <a:ext cx="2293938" cy="323850"/>
                </a:xfrm>
                <a:custGeom>
                  <a:avLst/>
                  <a:gdLst>
                    <a:gd name="T0" fmla="*/ 0 w 1445"/>
                    <a:gd name="T1" fmla="*/ 204 h 204"/>
                    <a:gd name="T2" fmla="*/ 1241 w 1445"/>
                    <a:gd name="T3" fmla="*/ 204 h 204"/>
                    <a:gd name="T4" fmla="*/ 1445 w 1445"/>
                    <a:gd name="T5" fmla="*/ 0 h 20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1445" h="204">
                      <a:moveTo>
                        <a:pt x="0" y="204"/>
                      </a:moveTo>
                      <a:lnTo>
                        <a:pt x="1241" y="204"/>
                      </a:lnTo>
                      <a:lnTo>
                        <a:pt x="1445" y="0"/>
                      </a:lnTo>
                    </a:path>
                  </a:pathLst>
                </a:custGeom>
                <a:noFill/>
                <a:ln w="12700" cap="flat">
                  <a:solidFill>
                    <a:srgbClr val="70AD47">
                      <a:lumMod val="50000"/>
                    </a:srgbClr>
                  </a:solidFill>
                  <a:prstDash val="dash"/>
                  <a:miter lim="800000"/>
                  <a:headEnd/>
                  <a:tailEnd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pPr marL="0" marR="0" lvl="0" indent="0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2400" b="0" i="0" u="none" strike="noStrike" kern="0" cap="none" spc="-30" normalizeH="0" baseline="0" noProof="0">
                    <a:ln>
                      <a:noFill/>
                    </a:ln>
                    <a:solidFill>
                      <a:sysClr val="windowText" lastClr="000000"/>
                    </a:solidFill>
                    <a:effectLst/>
                    <a:uLnTx/>
                    <a:uFillTx/>
                    <a:latin typeface="Hacen Casablanca" panose="02000000000000000000" pitchFamily="2" charset="-78"/>
                    <a:cs typeface="Hacen Casablanca" panose="02000000000000000000" pitchFamily="2" charset="-78"/>
                  </a:endParaRPr>
                </a:p>
              </p:txBody>
            </p:sp>
            <p:sp>
              <p:nvSpPr>
                <p:cNvPr id="20" name="Freeform 402">
                  <a:extLst>
                    <a:ext uri="{FF2B5EF4-FFF2-40B4-BE49-F238E27FC236}">
                      <a16:creationId xmlns:a16="http://schemas.microsoft.com/office/drawing/2014/main" id="{1B8FE8C5-75C1-C409-5318-B8ADB6732243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 flipH="1">
                  <a:off x="959167" y="2066139"/>
                  <a:ext cx="2293938" cy="323850"/>
                </a:xfrm>
                <a:custGeom>
                  <a:avLst/>
                  <a:gdLst>
                    <a:gd name="T0" fmla="*/ 1445 w 1445"/>
                    <a:gd name="T1" fmla="*/ 0 h 204"/>
                    <a:gd name="T2" fmla="*/ 204 w 1445"/>
                    <a:gd name="T3" fmla="*/ 0 h 204"/>
                    <a:gd name="T4" fmla="*/ 0 w 1445"/>
                    <a:gd name="T5" fmla="*/ 204 h 20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1445" h="204">
                      <a:moveTo>
                        <a:pt x="1445" y="0"/>
                      </a:moveTo>
                      <a:lnTo>
                        <a:pt x="204" y="0"/>
                      </a:lnTo>
                      <a:lnTo>
                        <a:pt x="0" y="204"/>
                      </a:lnTo>
                    </a:path>
                  </a:pathLst>
                </a:custGeom>
                <a:noFill/>
                <a:ln w="12700" cap="flat">
                  <a:solidFill>
                    <a:srgbClr val="70AD47">
                      <a:lumMod val="50000"/>
                    </a:srgbClr>
                  </a:solidFill>
                  <a:prstDash val="dash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pPr marL="0" marR="0" lvl="0" indent="0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2400" b="0" i="0" u="none" strike="noStrike" kern="0" cap="none" spc="-30" normalizeH="0" baseline="0" noProof="0">
                    <a:ln>
                      <a:noFill/>
                    </a:ln>
                    <a:solidFill>
                      <a:sysClr val="windowText" lastClr="000000"/>
                    </a:solidFill>
                    <a:effectLst/>
                    <a:uLnTx/>
                    <a:uFillTx/>
                    <a:latin typeface="Hacen Casablanca" panose="02000000000000000000" pitchFamily="2" charset="-78"/>
                    <a:cs typeface="Hacen Casablanca" panose="02000000000000000000" pitchFamily="2" charset="-78"/>
                  </a:endParaRPr>
                </a:p>
              </p:txBody>
            </p:sp>
            <p:sp>
              <p:nvSpPr>
                <p:cNvPr id="21" name="Freeform 403">
                  <a:extLst>
                    <a:ext uri="{FF2B5EF4-FFF2-40B4-BE49-F238E27FC236}">
                      <a16:creationId xmlns:a16="http://schemas.microsoft.com/office/drawing/2014/main" id="{3D8FBE5E-1EEB-3FFA-437D-D67A8BCC2FA1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 flipH="1">
                  <a:off x="959167" y="5391096"/>
                  <a:ext cx="2293938" cy="323850"/>
                </a:xfrm>
                <a:custGeom>
                  <a:avLst/>
                  <a:gdLst>
                    <a:gd name="T0" fmla="*/ 1445 w 1445"/>
                    <a:gd name="T1" fmla="*/ 204 h 204"/>
                    <a:gd name="T2" fmla="*/ 204 w 1445"/>
                    <a:gd name="T3" fmla="*/ 204 h 204"/>
                    <a:gd name="T4" fmla="*/ 0 w 1445"/>
                    <a:gd name="T5" fmla="*/ 0 h 20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1445" h="204">
                      <a:moveTo>
                        <a:pt x="1445" y="204"/>
                      </a:moveTo>
                      <a:lnTo>
                        <a:pt x="204" y="204"/>
                      </a:lnTo>
                      <a:lnTo>
                        <a:pt x="0" y="0"/>
                      </a:lnTo>
                    </a:path>
                  </a:pathLst>
                </a:custGeom>
                <a:noFill/>
                <a:ln w="12700" cap="flat">
                  <a:solidFill>
                    <a:srgbClr val="70AD47">
                      <a:lumMod val="50000"/>
                    </a:srgbClr>
                  </a:solidFill>
                  <a:prstDash val="dash"/>
                  <a:miter lim="800000"/>
                  <a:headEnd/>
                  <a:tailEnd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pPr marL="0" marR="0" lvl="0" indent="0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2400" b="0" i="0" u="none" strike="noStrike" kern="0" cap="none" spc="-30" normalizeH="0" baseline="0" noProof="0">
                    <a:ln>
                      <a:noFill/>
                    </a:ln>
                    <a:solidFill>
                      <a:sysClr val="windowText" lastClr="000000"/>
                    </a:solidFill>
                    <a:effectLst/>
                    <a:uLnTx/>
                    <a:uFillTx/>
                    <a:latin typeface="Hacen Casablanca" panose="02000000000000000000" pitchFamily="2" charset="-78"/>
                    <a:cs typeface="Hacen Casablanca" panose="02000000000000000000" pitchFamily="2" charset="-78"/>
                  </a:endParaRPr>
                </a:p>
              </p:txBody>
            </p:sp>
            <p:sp>
              <p:nvSpPr>
                <p:cNvPr id="22" name="TextBox 6">
                  <a:extLst>
                    <a:ext uri="{FF2B5EF4-FFF2-40B4-BE49-F238E27FC236}">
                      <a16:creationId xmlns:a16="http://schemas.microsoft.com/office/drawing/2014/main" id="{0CC9EFF5-053D-2750-EE63-7831E810C66D}"/>
                    </a:ext>
                  </a:extLst>
                </p:cNvPr>
                <p:cNvSpPr txBox="1"/>
                <p:nvPr/>
              </p:nvSpPr>
              <p:spPr>
                <a:xfrm flipH="1">
                  <a:off x="6939729" y="2164563"/>
                  <a:ext cx="1775963" cy="250373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>
                  <a:defPPr>
                    <a:defRPr lang="ar-SA"/>
                  </a:defPPr>
                  <a:lvl1pPr algn="ctr">
                    <a:defRPr sz="1400">
                      <a:ln/>
                      <a:solidFill>
                        <a:schemeClr val="accent6">
                          <a:lumMod val="50000"/>
                        </a:schemeClr>
                      </a:solidFill>
                      <a:cs typeface="(AH) Manal Black" pitchFamily="2" charset="-78"/>
                    </a:defRPr>
                  </a:lvl1pPr>
                </a:lstStyle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r>
                    <a:rPr kumimoji="0" lang="ar-SA" b="0" i="0" u="none" strike="noStrike" kern="0" cap="none" spc="0" normalizeH="0" baseline="0" noProof="0" dirty="0">
                      <a:ln/>
                      <a:solidFill>
                        <a:srgbClr val="005C90"/>
                      </a:solidFill>
                      <a:effectLst/>
                      <a:uLnTx/>
                      <a:uFillTx/>
                      <a:latin typeface="GE SS Two Medium" panose="020A0503020102020204" pitchFamily="18" charset="-78"/>
                      <a:ea typeface="GE SS Two Medium" panose="020A0503020102020204" pitchFamily="18" charset="-78"/>
                      <a:cs typeface="GE SS Two Medium" panose="020A0503020102020204" pitchFamily="18" charset="-78"/>
                    </a:rPr>
                    <a:t>الآبار المتفرقــة</a:t>
                  </a:r>
                </a:p>
              </p:txBody>
            </p:sp>
            <p:sp>
              <p:nvSpPr>
                <p:cNvPr id="23" name="TextBox 7">
                  <a:extLst>
                    <a:ext uri="{FF2B5EF4-FFF2-40B4-BE49-F238E27FC236}">
                      <a16:creationId xmlns:a16="http://schemas.microsoft.com/office/drawing/2014/main" id="{EEC362F4-6EB2-71ED-B0E7-7A2DE94366AB}"/>
                    </a:ext>
                  </a:extLst>
                </p:cNvPr>
                <p:cNvSpPr txBox="1">
                  <a:spLocks/>
                </p:cNvSpPr>
                <p:nvPr/>
              </p:nvSpPr>
              <p:spPr>
                <a:xfrm flipH="1">
                  <a:off x="6786160" y="1713774"/>
                  <a:ext cx="1737852" cy="321908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 anchor="b">
                  <a:spAutoFit/>
                </a:bodyPr>
                <a:lstStyle>
                  <a:defPPr>
                    <a:defRPr lang="ar-SA"/>
                  </a:defPPr>
                  <a:lvl1pPr algn="ctr">
                    <a:defRPr sz="1400" spc="-30">
                      <a:ln/>
                      <a:solidFill>
                        <a:schemeClr val="accent6">
                          <a:lumMod val="50000"/>
                        </a:schemeClr>
                      </a:solidFill>
                      <a:cs typeface="(AH) Manal Black" pitchFamily="2" charset="-78"/>
                    </a:defRPr>
                  </a:lvl1pPr>
                </a:lstStyle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r>
                    <a:rPr kumimoji="0" lang="ar-SA" sz="1800" b="0" i="0" u="none" strike="noStrike" kern="0" cap="none" spc="-30" normalizeH="0" baseline="0" noProof="0" dirty="0">
                      <a:ln/>
                      <a:solidFill>
                        <a:srgbClr val="008973"/>
                      </a:solidFill>
                      <a:effectLst/>
                      <a:uLnTx/>
                      <a:uFillTx/>
                      <a:latin typeface="Bahnschrift SemiBold" panose="020B0502040204020203" pitchFamily="34" charset="0"/>
                      <a:cs typeface="Hacen Casablanca" panose="02000000000000000000" pitchFamily="2" charset="-78"/>
                    </a:rPr>
                    <a:t>(10,436) </a:t>
                  </a:r>
                  <a:r>
                    <a:rPr kumimoji="0" lang="ar-SA" sz="1200" b="1" i="0" u="none" strike="noStrike" kern="0" cap="none" spc="-30" normalizeH="0" baseline="0" noProof="0" dirty="0">
                      <a:ln/>
                      <a:solidFill>
                        <a:srgbClr val="008973"/>
                      </a:solidFill>
                      <a:effectLst/>
                      <a:uLnTx/>
                      <a:uFillTx/>
                      <a:latin typeface="Dubai" panose="020B0503030403030204" pitchFamily="34" charset="-78"/>
                      <a:cs typeface="Dubai" panose="020B0503030403030204" pitchFamily="34" charset="-78"/>
                    </a:rPr>
                    <a:t>م</a:t>
                  </a:r>
                  <a:r>
                    <a:rPr kumimoji="0" lang="ar-SA" sz="1200" b="1" i="0" u="none" strike="noStrike" kern="0" cap="none" spc="-30" normalizeH="0" baseline="30000" noProof="0" dirty="0">
                      <a:ln/>
                      <a:solidFill>
                        <a:srgbClr val="008973"/>
                      </a:solidFill>
                      <a:effectLst/>
                      <a:uLnTx/>
                      <a:uFillTx/>
                      <a:latin typeface="Dubai" panose="020B0503030403030204" pitchFamily="34" charset="-78"/>
                      <a:cs typeface="Dubai" panose="020B0503030403030204" pitchFamily="34" charset="-78"/>
                    </a:rPr>
                    <a:t>3</a:t>
                  </a:r>
                  <a:r>
                    <a:rPr kumimoji="0" lang="ar-SA" sz="1200" b="1" i="0" u="none" strike="noStrike" kern="0" cap="none" spc="-30" normalizeH="0" baseline="0" noProof="0" dirty="0">
                      <a:ln/>
                      <a:solidFill>
                        <a:srgbClr val="008973"/>
                      </a:solidFill>
                      <a:effectLst/>
                      <a:uLnTx/>
                      <a:uFillTx/>
                      <a:latin typeface="Dubai" panose="020B0503030403030204" pitchFamily="34" charset="-78"/>
                      <a:cs typeface="Dubai" panose="020B0503030403030204" pitchFamily="34" charset="-78"/>
                    </a:rPr>
                    <a:t>/يوم</a:t>
                  </a:r>
                  <a:endParaRPr kumimoji="0" lang="en-US" sz="1800" b="1" i="0" u="none" strike="noStrike" kern="0" cap="none" spc="-30" normalizeH="0" baseline="0" noProof="0" dirty="0">
                    <a:ln/>
                    <a:solidFill>
                      <a:srgbClr val="008973"/>
                    </a:solidFill>
                    <a:effectLst/>
                    <a:uLnTx/>
                    <a:uFillTx/>
                    <a:latin typeface="Dubai" panose="020B0503030403030204" pitchFamily="34" charset="-78"/>
                    <a:cs typeface="Dubai" panose="020B0503030403030204" pitchFamily="34" charset="-78"/>
                  </a:endParaRPr>
                </a:p>
              </p:txBody>
            </p:sp>
            <p:sp>
              <p:nvSpPr>
                <p:cNvPr id="24" name="Line 23">
                  <a:extLst>
                    <a:ext uri="{FF2B5EF4-FFF2-40B4-BE49-F238E27FC236}">
                      <a16:creationId xmlns:a16="http://schemas.microsoft.com/office/drawing/2014/main" id="{538DB3B8-4900-36E4-DA32-C608EE638111}"/>
                    </a:ext>
                  </a:extLst>
                </p:cNvPr>
                <p:cNvSpPr>
                  <a:spLocks noChangeShapeType="1"/>
                </p:cNvSpPr>
                <p:nvPr/>
              </p:nvSpPr>
              <p:spPr bwMode="auto">
                <a:xfrm>
                  <a:off x="8524010" y="2066139"/>
                  <a:ext cx="180975" cy="0"/>
                </a:xfrm>
                <a:prstGeom prst="line">
                  <a:avLst/>
                </a:prstGeom>
                <a:noFill/>
                <a:ln w="25400" cap="rnd">
                  <a:solidFill>
                    <a:srgbClr val="70AD47">
                      <a:lumMod val="50000"/>
                    </a:srgbClr>
                  </a:solidFill>
                  <a:prstDash val="solid"/>
                  <a:miter lim="800000"/>
                  <a:headEnd/>
                  <a:tailEnd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pPr marL="0" marR="0" lvl="0" indent="0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2400" b="0" i="0" u="none" strike="noStrike" kern="0" cap="none" spc="-30" normalizeH="0" baseline="0" noProof="0">
                    <a:ln>
                      <a:noFill/>
                    </a:ln>
                    <a:solidFill>
                      <a:sysClr val="windowText" lastClr="000000"/>
                    </a:solidFill>
                    <a:effectLst/>
                    <a:uLnTx/>
                    <a:uFillTx/>
                    <a:latin typeface="Hacen Casablanca" panose="02000000000000000000" pitchFamily="2" charset="-78"/>
                    <a:cs typeface="Hacen Casablanca" panose="02000000000000000000" pitchFamily="2" charset="-78"/>
                  </a:endParaRPr>
                </a:p>
              </p:txBody>
            </p:sp>
            <p:sp>
              <p:nvSpPr>
                <p:cNvPr id="25" name="TextBox 9">
                  <a:extLst>
                    <a:ext uri="{FF2B5EF4-FFF2-40B4-BE49-F238E27FC236}">
                      <a16:creationId xmlns:a16="http://schemas.microsoft.com/office/drawing/2014/main" id="{6BDE131B-17E9-9CD3-A33F-0AFAC66C6F2D}"/>
                    </a:ext>
                  </a:extLst>
                </p:cNvPr>
                <p:cNvSpPr txBox="1">
                  <a:spLocks/>
                </p:cNvSpPr>
                <p:nvPr/>
              </p:nvSpPr>
              <p:spPr>
                <a:xfrm>
                  <a:off x="894482" y="2167314"/>
                  <a:ext cx="1775963" cy="1001491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>
                  <a:defPPr>
                    <a:defRPr lang="ar-SA"/>
                  </a:defPPr>
                  <a:lvl1pPr algn="ctr">
                    <a:defRPr sz="1400">
                      <a:ln/>
                      <a:solidFill>
                        <a:srgbClr val="A5A5A5"/>
                      </a:solidFill>
                      <a:cs typeface="(AH) Manal Black" pitchFamily="2" charset="-78"/>
                    </a:defRPr>
                  </a:lvl1pPr>
                </a:lstStyle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r>
                    <a:rPr kumimoji="0" lang="ar-SA" b="0" i="0" u="none" strike="noStrike" kern="0" cap="none" spc="0" normalizeH="0" baseline="0" noProof="0" dirty="0">
                      <a:ln/>
                      <a:solidFill>
                        <a:srgbClr val="005C90"/>
                      </a:solidFill>
                      <a:effectLst/>
                      <a:uLnTx/>
                      <a:uFillTx/>
                      <a:latin typeface="GE SS Two Medium" panose="020A0503020102020204" pitchFamily="18" charset="-78"/>
                      <a:ea typeface="GE SS Two Medium" panose="020A0503020102020204" pitchFamily="18" charset="-78"/>
                      <a:cs typeface="GE SS Two Medium" panose="020A0503020102020204" pitchFamily="18" charset="-78"/>
                    </a:rPr>
                    <a:t>محطــات التنقيــة  على الآبــار- التابعة لشركة المياه الوطنية </a:t>
                  </a:r>
                </a:p>
              </p:txBody>
            </p:sp>
            <p:sp>
              <p:nvSpPr>
                <p:cNvPr id="26" name="TextBox 10">
                  <a:extLst>
                    <a:ext uri="{FF2B5EF4-FFF2-40B4-BE49-F238E27FC236}">
                      <a16:creationId xmlns:a16="http://schemas.microsoft.com/office/drawing/2014/main" id="{FA4CE434-C68A-157E-2E71-AC3B01DB32E9}"/>
                    </a:ext>
                  </a:extLst>
                </p:cNvPr>
                <p:cNvSpPr txBox="1">
                  <a:spLocks/>
                </p:cNvSpPr>
                <p:nvPr/>
              </p:nvSpPr>
              <p:spPr>
                <a:xfrm>
                  <a:off x="985751" y="1732885"/>
                  <a:ext cx="1737852" cy="321908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>
                  <a:defPPr>
                    <a:defRPr lang="ar-SA"/>
                  </a:defPPr>
                  <a:lvl1pPr algn="ctr">
                    <a:defRPr sz="1400">
                      <a:ln/>
                      <a:solidFill>
                        <a:srgbClr val="A5A5A5"/>
                      </a:solidFill>
                      <a:cs typeface="(AH) Manal Black" pitchFamily="2" charset="-78"/>
                    </a:defRPr>
                  </a:lvl1pPr>
                </a:lstStyle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r>
                    <a:rPr kumimoji="0" lang="ar-SA" sz="1800" b="0" i="0" u="none" strike="noStrike" kern="0" cap="none" spc="0" normalizeH="0" baseline="0" noProof="0" dirty="0">
                      <a:ln/>
                      <a:solidFill>
                        <a:srgbClr val="008973"/>
                      </a:solidFill>
                      <a:effectLst/>
                      <a:uLnTx/>
                      <a:uFillTx/>
                      <a:latin typeface="Bahnschrift SemiBold" panose="020B0502040204020203" pitchFamily="34" charset="0"/>
                      <a:cs typeface="Hacen Casablanca" panose="02000000000000000000" pitchFamily="2" charset="-78"/>
                    </a:rPr>
                    <a:t>(6,810) </a:t>
                  </a:r>
                  <a:r>
                    <a:rPr kumimoji="0" lang="ar-SA" sz="1200" b="1" i="0" u="none" strike="noStrike" kern="0" cap="none" spc="-30" normalizeH="0" baseline="0" noProof="0" dirty="0">
                      <a:ln/>
                      <a:solidFill>
                        <a:srgbClr val="008973"/>
                      </a:solidFill>
                      <a:effectLst/>
                      <a:uLnTx/>
                      <a:uFillTx/>
                      <a:latin typeface="Dubai" panose="020B0503030403030204" pitchFamily="34" charset="-78"/>
                      <a:cs typeface="Dubai" panose="020B0503030403030204" pitchFamily="34" charset="-78"/>
                    </a:rPr>
                    <a:t>م</a:t>
                  </a:r>
                  <a:r>
                    <a:rPr kumimoji="0" lang="ar-SA" sz="1200" b="1" i="0" u="none" strike="noStrike" kern="0" cap="none" spc="-30" normalizeH="0" baseline="30000" noProof="0" dirty="0">
                      <a:ln/>
                      <a:solidFill>
                        <a:srgbClr val="008973"/>
                      </a:solidFill>
                      <a:effectLst/>
                      <a:uLnTx/>
                      <a:uFillTx/>
                      <a:latin typeface="Dubai" panose="020B0503030403030204" pitchFamily="34" charset="-78"/>
                      <a:cs typeface="Dubai" panose="020B0503030403030204" pitchFamily="34" charset="-78"/>
                    </a:rPr>
                    <a:t>3</a:t>
                  </a:r>
                  <a:r>
                    <a:rPr kumimoji="0" lang="ar-SA" sz="1200" b="1" i="0" u="none" strike="noStrike" kern="0" cap="none" spc="-30" normalizeH="0" baseline="0" noProof="0" dirty="0">
                      <a:ln/>
                      <a:solidFill>
                        <a:srgbClr val="008973"/>
                      </a:solidFill>
                      <a:effectLst/>
                      <a:uLnTx/>
                      <a:uFillTx/>
                      <a:latin typeface="Dubai" panose="020B0503030403030204" pitchFamily="34" charset="-78"/>
                      <a:cs typeface="Dubai" panose="020B0503030403030204" pitchFamily="34" charset="-78"/>
                    </a:rPr>
                    <a:t>/يوم</a:t>
                  </a:r>
                  <a:endParaRPr kumimoji="0" lang="en-US" sz="1800" b="1" i="0" u="none" strike="noStrike" kern="0" cap="none" spc="0" normalizeH="0" baseline="0" noProof="0" dirty="0">
                    <a:ln/>
                    <a:solidFill>
                      <a:srgbClr val="008973"/>
                    </a:solidFill>
                    <a:effectLst/>
                    <a:uLnTx/>
                    <a:uFillTx/>
                    <a:latin typeface="Bahnschrift SemiBold" panose="020B0502040204020203" pitchFamily="34" charset="0"/>
                    <a:cs typeface="Hacen Casablanca" panose="02000000000000000000" pitchFamily="2" charset="-78"/>
                  </a:endParaRPr>
                </a:p>
              </p:txBody>
            </p:sp>
            <p:sp>
              <p:nvSpPr>
                <p:cNvPr id="27" name="Line 23">
                  <a:extLst>
                    <a:ext uri="{FF2B5EF4-FFF2-40B4-BE49-F238E27FC236}">
                      <a16:creationId xmlns:a16="http://schemas.microsoft.com/office/drawing/2014/main" id="{DD905926-38FE-6AFB-18C4-08A9E68F0C51}"/>
                    </a:ext>
                  </a:extLst>
                </p:cNvPr>
                <p:cNvSpPr>
                  <a:spLocks noChangeShapeType="1"/>
                </p:cNvSpPr>
                <p:nvPr/>
              </p:nvSpPr>
              <p:spPr bwMode="auto">
                <a:xfrm flipH="1">
                  <a:off x="804776" y="2066139"/>
                  <a:ext cx="180975" cy="0"/>
                </a:xfrm>
                <a:prstGeom prst="line">
                  <a:avLst/>
                </a:prstGeom>
                <a:noFill/>
                <a:ln w="25400" cap="rnd">
                  <a:solidFill>
                    <a:srgbClr val="70AD47">
                      <a:lumMod val="50000"/>
                    </a:srgbClr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pPr marL="0" marR="0" lvl="0" indent="0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2400" b="0" i="0" u="none" strike="noStrike" kern="0" cap="none" spc="-30" normalizeH="0" baseline="0" noProof="0">
                    <a:ln>
                      <a:noFill/>
                    </a:ln>
                    <a:solidFill>
                      <a:sysClr val="windowText" lastClr="000000"/>
                    </a:solidFill>
                    <a:effectLst/>
                    <a:uLnTx/>
                    <a:uFillTx/>
                    <a:latin typeface="Hacen Casablanca" panose="02000000000000000000" pitchFamily="2" charset="-78"/>
                    <a:cs typeface="Hacen Casablanca" panose="02000000000000000000" pitchFamily="2" charset="-78"/>
                  </a:endParaRPr>
                </a:p>
              </p:txBody>
            </p:sp>
            <p:sp>
              <p:nvSpPr>
                <p:cNvPr id="36" name="TextBox 12">
                  <a:extLst>
                    <a:ext uri="{FF2B5EF4-FFF2-40B4-BE49-F238E27FC236}">
                      <a16:creationId xmlns:a16="http://schemas.microsoft.com/office/drawing/2014/main" id="{41843B8D-BC28-E5F9-143E-4906D0FDE546}"/>
                    </a:ext>
                  </a:extLst>
                </p:cNvPr>
                <p:cNvSpPr txBox="1"/>
                <p:nvPr/>
              </p:nvSpPr>
              <p:spPr>
                <a:xfrm flipH="1">
                  <a:off x="6939729" y="5272448"/>
                  <a:ext cx="1775963" cy="321908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 anchor="b">
                  <a:spAutoFit/>
                </a:bodyPr>
                <a:lstStyle>
                  <a:defPPr>
                    <a:defRPr lang="ar-SA"/>
                  </a:defPPr>
                  <a:lvl1pPr algn="ctr">
                    <a:defRPr sz="1400">
                      <a:ln/>
                      <a:solidFill>
                        <a:schemeClr val="accent6">
                          <a:lumMod val="50000"/>
                        </a:schemeClr>
                      </a:solidFill>
                      <a:cs typeface="(AH) Manal Black" pitchFamily="2" charset="-78"/>
                    </a:defRPr>
                  </a:lvl1pPr>
                </a:lstStyle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r>
                    <a:rPr kumimoji="0" lang="ar-SA" sz="1800" b="0" i="0" u="none" strike="noStrike" kern="0" cap="none" spc="-30" normalizeH="0" baseline="0" noProof="0" dirty="0">
                      <a:ln/>
                      <a:solidFill>
                        <a:srgbClr val="008973"/>
                      </a:solidFill>
                      <a:effectLst/>
                      <a:uLnTx/>
                      <a:uFillTx/>
                      <a:latin typeface="Bahnschrift SemiBold" panose="020B0502040204020203" pitchFamily="34" charset="0"/>
                      <a:cs typeface="Hacen Casablanca" panose="02000000000000000000" pitchFamily="2" charset="-78"/>
                    </a:rPr>
                    <a:t>(</a:t>
                  </a:r>
                  <a:r>
                    <a:rPr kumimoji="0" lang="ar-SA" sz="1800" b="0" i="0" u="none" strike="noStrike" kern="0" cap="none" spc="0" normalizeH="0" baseline="0" noProof="0" dirty="0">
                      <a:ln/>
                      <a:solidFill>
                        <a:srgbClr val="008973"/>
                      </a:solidFill>
                      <a:effectLst/>
                      <a:uLnTx/>
                      <a:uFillTx/>
                      <a:latin typeface="Bahnschrift SemiBold" panose="020B0502040204020203" pitchFamily="34" charset="0"/>
                      <a:cs typeface="Hacen Casablanca" panose="02000000000000000000" pitchFamily="2" charset="-78"/>
                    </a:rPr>
                    <a:t>13,636</a:t>
                  </a:r>
                  <a:r>
                    <a:rPr kumimoji="0" lang="ar-SA" sz="1800" b="0" i="0" u="none" strike="noStrike" kern="0" cap="none" spc="-30" normalizeH="0" baseline="0" noProof="0" dirty="0">
                      <a:ln/>
                      <a:solidFill>
                        <a:srgbClr val="008973"/>
                      </a:solidFill>
                      <a:effectLst/>
                      <a:uLnTx/>
                      <a:uFillTx/>
                      <a:latin typeface="Bahnschrift SemiBold" panose="020B0502040204020203" pitchFamily="34" charset="0"/>
                      <a:cs typeface="Hacen Casablanca" panose="02000000000000000000" pitchFamily="2" charset="-78"/>
                    </a:rPr>
                    <a:t>) </a:t>
                  </a:r>
                  <a:r>
                    <a:rPr kumimoji="0" lang="ar-SA" sz="1200" b="1" i="0" u="none" strike="noStrike" kern="0" cap="none" spc="-30" normalizeH="0" baseline="0" noProof="0" dirty="0">
                      <a:ln/>
                      <a:solidFill>
                        <a:srgbClr val="008973"/>
                      </a:solidFill>
                      <a:effectLst/>
                      <a:uLnTx/>
                      <a:uFillTx/>
                      <a:latin typeface="Dubai" panose="020B0503030403030204" pitchFamily="34" charset="-78"/>
                      <a:cs typeface="Dubai" panose="020B0503030403030204" pitchFamily="34" charset="-78"/>
                    </a:rPr>
                    <a:t>م</a:t>
                  </a:r>
                  <a:r>
                    <a:rPr kumimoji="0" lang="ar-SA" sz="1200" b="1" i="0" u="none" strike="noStrike" kern="0" cap="none" spc="-30" normalizeH="0" baseline="30000" noProof="0" dirty="0">
                      <a:ln/>
                      <a:solidFill>
                        <a:srgbClr val="008973"/>
                      </a:solidFill>
                      <a:effectLst/>
                      <a:uLnTx/>
                      <a:uFillTx/>
                      <a:latin typeface="Dubai" panose="020B0503030403030204" pitchFamily="34" charset="-78"/>
                      <a:cs typeface="Dubai" panose="020B0503030403030204" pitchFamily="34" charset="-78"/>
                    </a:rPr>
                    <a:t>3</a:t>
                  </a:r>
                  <a:r>
                    <a:rPr kumimoji="0" lang="ar-SA" sz="1200" b="1" i="0" u="none" strike="noStrike" kern="0" cap="none" spc="-30" normalizeH="0" baseline="0" noProof="0" dirty="0">
                      <a:ln/>
                      <a:solidFill>
                        <a:srgbClr val="008973"/>
                      </a:solidFill>
                      <a:effectLst/>
                      <a:uLnTx/>
                      <a:uFillTx/>
                      <a:latin typeface="Dubai" panose="020B0503030403030204" pitchFamily="34" charset="-78"/>
                      <a:cs typeface="Dubai" panose="020B0503030403030204" pitchFamily="34" charset="-78"/>
                    </a:rPr>
                    <a:t>/يوم</a:t>
                  </a:r>
                  <a:endParaRPr kumimoji="0" lang="en-US" sz="1800" b="1" i="0" u="none" strike="noStrike" kern="0" cap="none" spc="-30" normalizeH="0" baseline="0" noProof="0" dirty="0">
                    <a:ln/>
                    <a:solidFill>
                      <a:srgbClr val="008973"/>
                    </a:solidFill>
                    <a:effectLst/>
                    <a:uLnTx/>
                    <a:uFillTx/>
                    <a:latin typeface="Bahnschrift SemiBold" panose="020B0502040204020203" pitchFamily="34" charset="0"/>
                    <a:cs typeface="Hacen Casablanca" panose="02000000000000000000" pitchFamily="2" charset="-78"/>
                  </a:endParaRPr>
                </a:p>
              </p:txBody>
            </p:sp>
            <p:sp>
              <p:nvSpPr>
                <p:cNvPr id="37" name="TextBox 13">
                  <a:extLst>
                    <a:ext uri="{FF2B5EF4-FFF2-40B4-BE49-F238E27FC236}">
                      <a16:creationId xmlns:a16="http://schemas.microsoft.com/office/drawing/2014/main" id="{5B7DFC61-46C7-ADC0-5C20-BA54E41A7D88}"/>
                    </a:ext>
                  </a:extLst>
                </p:cNvPr>
                <p:cNvSpPr txBox="1">
                  <a:spLocks/>
                </p:cNvSpPr>
                <p:nvPr/>
              </p:nvSpPr>
              <p:spPr>
                <a:xfrm flipH="1">
                  <a:off x="6850481" y="5810448"/>
                  <a:ext cx="1737852" cy="500746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>
                  <a:defPPr>
                    <a:defRPr lang="ar-SA"/>
                  </a:defPPr>
                  <a:lvl1pPr algn="ctr">
                    <a:defRPr sz="1400">
                      <a:ln/>
                      <a:solidFill>
                        <a:schemeClr val="accent6">
                          <a:lumMod val="50000"/>
                        </a:schemeClr>
                      </a:solidFill>
                      <a:cs typeface="(AH) Manal Black" pitchFamily="2" charset="-78"/>
                    </a:defRPr>
                  </a:lvl1pPr>
                </a:lstStyle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r>
                    <a:rPr kumimoji="0" lang="ar-SA" b="0" i="0" u="none" strike="noStrike" kern="0" cap="none" spc="0" normalizeH="0" baseline="0" noProof="0" dirty="0">
                      <a:ln/>
                      <a:solidFill>
                        <a:srgbClr val="005C90"/>
                      </a:solidFill>
                      <a:effectLst/>
                      <a:uLnTx/>
                      <a:uFillTx/>
                      <a:latin typeface="GE SS Two Medium" panose="020A0503020102020204" pitchFamily="18" charset="-78"/>
                      <a:ea typeface="GE SS Two Medium" panose="020A0503020102020204" pitchFamily="18" charset="-78"/>
                      <a:cs typeface="GE SS Two Medium" panose="020A0503020102020204" pitchFamily="18" charset="-78"/>
                    </a:rPr>
                    <a:t>مصادر اخرى</a:t>
                  </a:r>
                  <a:r>
                    <a:rPr kumimoji="0" lang="en-US" b="0" i="0" u="none" strike="noStrike" kern="0" cap="none" spc="0" normalizeH="0" baseline="0" noProof="0" dirty="0">
                      <a:ln/>
                      <a:solidFill>
                        <a:srgbClr val="005C90"/>
                      </a:solidFill>
                      <a:effectLst/>
                      <a:uLnTx/>
                      <a:uFillTx/>
                      <a:latin typeface="GE SS Two Medium" panose="020A0503020102020204" pitchFamily="18" charset="-78"/>
                      <a:ea typeface="GE SS Two Medium" panose="020A0503020102020204" pitchFamily="18" charset="-78"/>
                      <a:cs typeface="GE SS Two Medium" panose="020A0503020102020204" pitchFamily="18" charset="-78"/>
                    </a:rPr>
                    <a:t> </a:t>
                  </a:r>
                  <a:r>
                    <a:rPr kumimoji="0" lang="ar-SA" b="0" i="0" u="none" strike="noStrike" kern="0" cap="none" spc="0" normalizeH="0" baseline="0" noProof="0" dirty="0">
                      <a:ln/>
                      <a:solidFill>
                        <a:srgbClr val="005C90"/>
                      </a:solidFill>
                      <a:effectLst/>
                      <a:uLnTx/>
                      <a:uFillTx/>
                      <a:latin typeface="GE SS Two Medium" panose="020A0503020102020204" pitchFamily="18" charset="-78"/>
                      <a:ea typeface="GE SS Two Medium" panose="020A0503020102020204" pitchFamily="18" charset="-78"/>
                      <a:cs typeface="GE SS Two Medium" panose="020A0503020102020204" pitchFamily="18" charset="-78"/>
                    </a:rPr>
                    <a:t> (محطة بسيطة )</a:t>
                  </a:r>
                </a:p>
              </p:txBody>
            </p:sp>
            <p:sp>
              <p:nvSpPr>
                <p:cNvPr id="38" name="Line 23">
                  <a:extLst>
                    <a:ext uri="{FF2B5EF4-FFF2-40B4-BE49-F238E27FC236}">
                      <a16:creationId xmlns:a16="http://schemas.microsoft.com/office/drawing/2014/main" id="{86730EE4-37BC-239A-7ECC-18A3FED025B0}"/>
                    </a:ext>
                  </a:extLst>
                </p:cNvPr>
                <p:cNvSpPr>
                  <a:spLocks noChangeShapeType="1"/>
                </p:cNvSpPr>
                <p:nvPr/>
              </p:nvSpPr>
              <p:spPr bwMode="auto">
                <a:xfrm>
                  <a:off x="8524010" y="5714946"/>
                  <a:ext cx="180975" cy="0"/>
                </a:xfrm>
                <a:prstGeom prst="line">
                  <a:avLst/>
                </a:prstGeom>
                <a:noFill/>
                <a:ln w="25400" cap="rnd">
                  <a:solidFill>
                    <a:srgbClr val="70AD47">
                      <a:lumMod val="50000"/>
                    </a:srgbClr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pPr marL="0" marR="0" lvl="0" indent="0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2400" b="0" i="0" u="none" strike="noStrike" kern="0" cap="none" spc="-30" normalizeH="0" baseline="0" noProof="0">
                    <a:ln>
                      <a:noFill/>
                    </a:ln>
                    <a:solidFill>
                      <a:sysClr val="windowText" lastClr="000000"/>
                    </a:solidFill>
                    <a:effectLst/>
                    <a:uLnTx/>
                    <a:uFillTx/>
                    <a:latin typeface="Hacen Casablanca" panose="02000000000000000000" pitchFamily="2" charset="-78"/>
                    <a:cs typeface="Hacen Casablanca" panose="02000000000000000000" pitchFamily="2" charset="-78"/>
                  </a:endParaRPr>
                </a:p>
              </p:txBody>
            </p:sp>
            <p:sp>
              <p:nvSpPr>
                <p:cNvPr id="39" name="TextBox 15">
                  <a:extLst>
                    <a:ext uri="{FF2B5EF4-FFF2-40B4-BE49-F238E27FC236}">
                      <a16:creationId xmlns:a16="http://schemas.microsoft.com/office/drawing/2014/main" id="{796D8D6B-8FC1-EB6F-0398-C3141979296D}"/>
                    </a:ext>
                  </a:extLst>
                </p:cNvPr>
                <p:cNvSpPr txBox="1">
                  <a:spLocks/>
                </p:cNvSpPr>
                <p:nvPr/>
              </p:nvSpPr>
              <p:spPr>
                <a:xfrm>
                  <a:off x="878208" y="5322493"/>
                  <a:ext cx="1893886" cy="321908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 anchor="b">
                  <a:spAutoFit/>
                </a:bodyPr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r>
                    <a:rPr kumimoji="0" lang="ar-SA" b="0" i="0" u="none" strike="noStrike" kern="0" cap="none" spc="-30" normalizeH="0" baseline="0" noProof="0" dirty="0">
                      <a:ln>
                        <a:noFill/>
                      </a:ln>
                      <a:solidFill>
                        <a:srgbClr val="008973"/>
                      </a:solidFill>
                      <a:effectLst/>
                      <a:uLnTx/>
                      <a:uFillTx/>
                      <a:latin typeface="Bahnschrift SemiBold" panose="020B0502040204020203" pitchFamily="34" charset="0"/>
                      <a:cs typeface="Hacen Casablanca" panose="02000000000000000000" pitchFamily="2" charset="-78"/>
                    </a:rPr>
                    <a:t>(47,743) </a:t>
                  </a:r>
                  <a:r>
                    <a:rPr kumimoji="0" lang="ar-SA" sz="1200" b="1" i="0" u="none" strike="noStrike" kern="0" cap="none" spc="-30" normalizeH="0" baseline="0" noProof="0" dirty="0">
                      <a:ln/>
                      <a:solidFill>
                        <a:srgbClr val="008973"/>
                      </a:solidFill>
                      <a:effectLst/>
                      <a:uLnTx/>
                      <a:uFillTx/>
                      <a:latin typeface="Dubai" panose="020B0503030403030204" pitchFamily="34" charset="-78"/>
                      <a:cs typeface="Dubai" panose="020B0503030403030204" pitchFamily="34" charset="-78"/>
                    </a:rPr>
                    <a:t>م</a:t>
                  </a:r>
                  <a:r>
                    <a:rPr kumimoji="0" lang="ar-SA" sz="1200" b="1" i="0" u="none" strike="noStrike" kern="0" cap="none" spc="-30" normalizeH="0" baseline="30000" noProof="0" dirty="0">
                      <a:ln/>
                      <a:solidFill>
                        <a:srgbClr val="008973"/>
                      </a:solidFill>
                      <a:effectLst/>
                      <a:uLnTx/>
                      <a:uFillTx/>
                      <a:latin typeface="Dubai" panose="020B0503030403030204" pitchFamily="34" charset="-78"/>
                      <a:cs typeface="Dubai" panose="020B0503030403030204" pitchFamily="34" charset="-78"/>
                    </a:rPr>
                    <a:t>3</a:t>
                  </a:r>
                  <a:r>
                    <a:rPr kumimoji="0" lang="ar-SA" sz="1200" b="1" i="0" u="none" strike="noStrike" kern="0" cap="none" spc="-30" normalizeH="0" baseline="0" noProof="0" dirty="0">
                      <a:ln/>
                      <a:solidFill>
                        <a:srgbClr val="008973"/>
                      </a:solidFill>
                      <a:effectLst/>
                      <a:uLnTx/>
                      <a:uFillTx/>
                      <a:latin typeface="Dubai" panose="020B0503030403030204" pitchFamily="34" charset="-78"/>
                      <a:cs typeface="Dubai" panose="020B0503030403030204" pitchFamily="34" charset="-78"/>
                    </a:rPr>
                    <a:t>/يوم</a:t>
                  </a:r>
                  <a:endParaRPr kumimoji="0" lang="en-US" b="1" i="0" u="none" strike="noStrike" kern="0" cap="none" spc="-30" normalizeH="0" baseline="0" noProof="0" dirty="0">
                    <a:ln>
                      <a:noFill/>
                    </a:ln>
                    <a:solidFill>
                      <a:srgbClr val="008973"/>
                    </a:solidFill>
                    <a:effectLst/>
                    <a:uLnTx/>
                    <a:uFillTx/>
                    <a:latin typeface="Bahnschrift SemiBold" panose="020B0502040204020203" pitchFamily="34" charset="0"/>
                    <a:cs typeface="Hacen Casablanca" panose="02000000000000000000" pitchFamily="2" charset="-78"/>
                  </a:endParaRPr>
                </a:p>
              </p:txBody>
            </p:sp>
            <p:sp>
              <p:nvSpPr>
                <p:cNvPr id="40" name="TextBox 16">
                  <a:extLst>
                    <a:ext uri="{FF2B5EF4-FFF2-40B4-BE49-F238E27FC236}">
                      <a16:creationId xmlns:a16="http://schemas.microsoft.com/office/drawing/2014/main" id="{93CD7716-654B-1BBC-73FE-7A68E316AC32}"/>
                    </a:ext>
                  </a:extLst>
                </p:cNvPr>
                <p:cNvSpPr txBox="1">
                  <a:spLocks/>
                </p:cNvSpPr>
                <p:nvPr/>
              </p:nvSpPr>
              <p:spPr>
                <a:xfrm>
                  <a:off x="1108855" y="5810448"/>
                  <a:ext cx="1737852" cy="1001491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r>
                    <a:rPr kumimoji="0" lang="ar-SA" sz="1400" b="0" i="0" u="none" strike="noStrike" kern="0" cap="none" spc="0" normalizeH="0" baseline="0" noProof="0" dirty="0">
                      <a:ln/>
                      <a:solidFill>
                        <a:srgbClr val="005C90"/>
                      </a:solidFill>
                      <a:effectLst/>
                      <a:uLnTx/>
                      <a:uFillTx/>
                      <a:latin typeface="GE SS Two Medium" panose="020A0503020102020204" pitchFamily="18" charset="-78"/>
                      <a:ea typeface="GE SS Two Medium" panose="020A0503020102020204" pitchFamily="18" charset="-78"/>
                      <a:cs typeface="GE SS Two Medium" panose="020A0503020102020204" pitchFamily="18" charset="-78"/>
                    </a:rPr>
                    <a:t>محطــات التنقيــة  على الآبــار- التابعة للهيئة السعودية للمياه</a:t>
                  </a:r>
                </a:p>
              </p:txBody>
            </p:sp>
            <p:sp>
              <p:nvSpPr>
                <p:cNvPr id="41" name="Line 23">
                  <a:extLst>
                    <a:ext uri="{FF2B5EF4-FFF2-40B4-BE49-F238E27FC236}">
                      <a16:creationId xmlns:a16="http://schemas.microsoft.com/office/drawing/2014/main" id="{094A31A5-39DC-95D3-6640-7AE4B7BE994A}"/>
                    </a:ext>
                  </a:extLst>
                </p:cNvPr>
                <p:cNvSpPr>
                  <a:spLocks noChangeShapeType="1"/>
                </p:cNvSpPr>
                <p:nvPr/>
              </p:nvSpPr>
              <p:spPr bwMode="auto">
                <a:xfrm flipH="1">
                  <a:off x="804776" y="5714946"/>
                  <a:ext cx="180975" cy="0"/>
                </a:xfrm>
                <a:prstGeom prst="line">
                  <a:avLst/>
                </a:prstGeom>
                <a:noFill/>
                <a:ln w="25400" cap="rnd">
                  <a:solidFill>
                    <a:srgbClr val="70AD47">
                      <a:lumMod val="50000"/>
                    </a:srgbClr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pPr marL="0" marR="0" lvl="0" indent="0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2400" b="0" i="0" u="none" strike="noStrike" kern="0" cap="none" spc="-30" normalizeH="0" baseline="0" noProof="0">
                    <a:ln>
                      <a:noFill/>
                    </a:ln>
                    <a:solidFill>
                      <a:sysClr val="windowText" lastClr="000000"/>
                    </a:solidFill>
                    <a:effectLst/>
                    <a:uLnTx/>
                    <a:uFillTx/>
                    <a:latin typeface="Hacen Casablanca" panose="02000000000000000000" pitchFamily="2" charset="-78"/>
                    <a:cs typeface="Hacen Casablanca" panose="02000000000000000000" pitchFamily="2" charset="-78"/>
                  </a:endParaRPr>
                </a:p>
              </p:txBody>
            </p:sp>
            <p:sp>
              <p:nvSpPr>
                <p:cNvPr id="42" name="TextBox 18">
                  <a:extLst>
                    <a:ext uri="{FF2B5EF4-FFF2-40B4-BE49-F238E27FC236}">
                      <a16:creationId xmlns:a16="http://schemas.microsoft.com/office/drawing/2014/main" id="{4173B8C4-13FE-D518-E415-664BD574B026}"/>
                    </a:ext>
                  </a:extLst>
                </p:cNvPr>
                <p:cNvSpPr txBox="1">
                  <a:spLocks/>
                </p:cNvSpPr>
                <p:nvPr/>
              </p:nvSpPr>
              <p:spPr>
                <a:xfrm flipH="1">
                  <a:off x="3830955" y="3416342"/>
                  <a:ext cx="1775963" cy="1077498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:pPr marL="0" marR="0" lvl="0" indent="0" algn="ctr" defTabSz="914400" eaLnBrk="1" fontAlgn="auto" latinLnBrk="0" hangingPunct="1">
                    <a:lnSpc>
                      <a:spcPts val="18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r>
                    <a:rPr kumimoji="0" lang="ar-SA" sz="1400" b="0" i="0" u="none" strike="noStrike" kern="0" cap="none" spc="-30" normalizeH="0" baseline="0" noProof="0" dirty="0">
                      <a:ln>
                        <a:noFill/>
                      </a:ln>
                      <a:solidFill>
                        <a:srgbClr val="114E7A"/>
                      </a:solidFill>
                      <a:effectLst/>
                      <a:uLnTx/>
                      <a:uFillTx/>
                      <a:latin typeface="GE SS Two Medium" panose="020A0503020102020204" pitchFamily="18" charset="-78"/>
                      <a:ea typeface="GE SS Two Medium" panose="020A0503020102020204" pitchFamily="18" charset="-78"/>
                      <a:cs typeface="GE SS Two Medium" panose="020A0503020102020204" pitchFamily="18" charset="-78"/>
                    </a:rPr>
                    <a:t>كميات المياه </a:t>
                  </a:r>
                </a:p>
                <a:p>
                  <a:pPr marL="0" marR="0" lvl="0" indent="0" algn="ctr" defTabSz="914400" eaLnBrk="1" fontAlgn="auto" latinLnBrk="0" hangingPunct="1">
                    <a:lnSpc>
                      <a:spcPts val="18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r>
                    <a:rPr kumimoji="0" lang="ar-SA" sz="1400" b="0" i="0" u="none" strike="noStrike" kern="0" cap="none" spc="-30" normalizeH="0" baseline="0" noProof="0" dirty="0">
                      <a:ln>
                        <a:noFill/>
                      </a:ln>
                      <a:solidFill>
                        <a:srgbClr val="114E7A"/>
                      </a:solidFill>
                      <a:effectLst/>
                      <a:uLnTx/>
                      <a:uFillTx/>
                      <a:latin typeface="GE SS Two Medium" panose="020A0503020102020204" pitchFamily="18" charset="-78"/>
                      <a:ea typeface="GE SS Two Medium" panose="020A0503020102020204" pitchFamily="18" charset="-78"/>
                      <a:cs typeface="GE SS Two Medium" panose="020A0503020102020204" pitchFamily="18" charset="-78"/>
                    </a:rPr>
                    <a:t>من المصـادر بمنطقـة الحدود الشمالية </a:t>
                  </a:r>
                  <a:endParaRPr kumimoji="0" lang="en-US" sz="1400" b="0" i="0" u="none" strike="noStrike" kern="0" cap="none" spc="-30" normalizeH="0" baseline="0" noProof="0" dirty="0">
                    <a:ln>
                      <a:noFill/>
                    </a:ln>
                    <a:solidFill>
                      <a:srgbClr val="114E7A"/>
                    </a:solidFill>
                    <a:effectLst/>
                    <a:uLnTx/>
                    <a:uFillTx/>
                    <a:latin typeface="GE SS Two Medium" panose="020A0503020102020204" pitchFamily="18" charset="-78"/>
                    <a:ea typeface="GE SS Two Medium" panose="020A0503020102020204" pitchFamily="18" charset="-78"/>
                    <a:cs typeface="GE SS Two Medium" panose="020A0503020102020204" pitchFamily="18" charset="-78"/>
                  </a:endParaRPr>
                </a:p>
              </p:txBody>
            </p:sp>
            <p:sp>
              <p:nvSpPr>
                <p:cNvPr id="47" name="Freeform 389">
                  <a:extLst>
                    <a:ext uri="{FF2B5EF4-FFF2-40B4-BE49-F238E27FC236}">
                      <a16:creationId xmlns:a16="http://schemas.microsoft.com/office/drawing/2014/main" id="{6D5FA202-1552-7D0C-2C8F-EA61FB3F84D4}"/>
                    </a:ext>
                  </a:extLst>
                </p:cNvPr>
                <p:cNvSpPr>
                  <a:spLocks noEditPoints="1"/>
                </p:cNvSpPr>
                <p:nvPr/>
              </p:nvSpPr>
              <p:spPr bwMode="auto">
                <a:xfrm flipH="1">
                  <a:off x="3256280" y="2392576"/>
                  <a:ext cx="2997200" cy="2997200"/>
                </a:xfrm>
                <a:custGeom>
                  <a:avLst/>
                  <a:gdLst>
                    <a:gd name="T0" fmla="*/ 472 w 944"/>
                    <a:gd name="T1" fmla="*/ 944 h 944"/>
                    <a:gd name="T2" fmla="*/ 0 w 944"/>
                    <a:gd name="T3" fmla="*/ 472 h 944"/>
                    <a:gd name="T4" fmla="*/ 472 w 944"/>
                    <a:gd name="T5" fmla="*/ 0 h 944"/>
                    <a:gd name="T6" fmla="*/ 944 w 944"/>
                    <a:gd name="T7" fmla="*/ 472 h 944"/>
                    <a:gd name="T8" fmla="*/ 472 w 944"/>
                    <a:gd name="T9" fmla="*/ 944 h 944"/>
                    <a:gd name="T10" fmla="*/ 472 w 944"/>
                    <a:gd name="T11" fmla="*/ 40 h 944"/>
                    <a:gd name="T12" fmla="*/ 40 w 944"/>
                    <a:gd name="T13" fmla="*/ 472 h 944"/>
                    <a:gd name="T14" fmla="*/ 472 w 944"/>
                    <a:gd name="T15" fmla="*/ 904 h 944"/>
                    <a:gd name="T16" fmla="*/ 904 w 944"/>
                    <a:gd name="T17" fmla="*/ 472 h 944"/>
                    <a:gd name="T18" fmla="*/ 472 w 944"/>
                    <a:gd name="T19" fmla="*/ 40 h 94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</a:cxnLst>
                  <a:rect l="0" t="0" r="r" b="b"/>
                  <a:pathLst>
                    <a:path w="944" h="944">
                      <a:moveTo>
                        <a:pt x="472" y="944"/>
                      </a:moveTo>
                      <a:cubicBezTo>
                        <a:pt x="212" y="944"/>
                        <a:pt x="0" y="732"/>
                        <a:pt x="0" y="472"/>
                      </a:cubicBezTo>
                      <a:cubicBezTo>
                        <a:pt x="0" y="212"/>
                        <a:pt x="212" y="0"/>
                        <a:pt x="472" y="0"/>
                      </a:cubicBezTo>
                      <a:cubicBezTo>
                        <a:pt x="732" y="0"/>
                        <a:pt x="944" y="212"/>
                        <a:pt x="944" y="472"/>
                      </a:cubicBezTo>
                      <a:cubicBezTo>
                        <a:pt x="944" y="732"/>
                        <a:pt x="732" y="944"/>
                        <a:pt x="472" y="944"/>
                      </a:cubicBezTo>
                      <a:close/>
                      <a:moveTo>
                        <a:pt x="472" y="40"/>
                      </a:moveTo>
                      <a:cubicBezTo>
                        <a:pt x="234" y="40"/>
                        <a:pt x="40" y="234"/>
                        <a:pt x="40" y="472"/>
                      </a:cubicBezTo>
                      <a:cubicBezTo>
                        <a:pt x="40" y="710"/>
                        <a:pt x="234" y="904"/>
                        <a:pt x="472" y="904"/>
                      </a:cubicBezTo>
                      <a:cubicBezTo>
                        <a:pt x="710" y="904"/>
                        <a:pt x="904" y="710"/>
                        <a:pt x="904" y="472"/>
                      </a:cubicBezTo>
                      <a:cubicBezTo>
                        <a:pt x="904" y="234"/>
                        <a:pt x="710" y="40"/>
                        <a:pt x="472" y="40"/>
                      </a:cubicBezTo>
                      <a:close/>
                    </a:path>
                  </a:pathLst>
                </a:custGeom>
                <a:solidFill>
                  <a:srgbClr val="DEEBF7"/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pPr marL="0" marR="0" lvl="0" indent="0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2400" b="0" i="0" u="none" strike="noStrike" kern="0" cap="none" spc="-30" normalizeH="0" baseline="0" noProof="0" dirty="0">
                    <a:ln>
                      <a:noFill/>
                    </a:ln>
                    <a:solidFill>
                      <a:sysClr val="windowText" lastClr="000000"/>
                    </a:solidFill>
                    <a:effectLst/>
                    <a:uLnTx/>
                    <a:uFillTx/>
                    <a:latin typeface="Hacen Casablanca" panose="02000000000000000000" pitchFamily="2" charset="-78"/>
                    <a:cs typeface="Hacen Casablanca" panose="02000000000000000000" pitchFamily="2" charset="-78"/>
                  </a:endParaRPr>
                </a:p>
              </p:txBody>
            </p:sp>
            <p:sp>
              <p:nvSpPr>
                <p:cNvPr id="48" name="Freeform 390">
                  <a:extLst>
                    <a:ext uri="{FF2B5EF4-FFF2-40B4-BE49-F238E27FC236}">
                      <a16:creationId xmlns:a16="http://schemas.microsoft.com/office/drawing/2014/main" id="{7D874AE9-F4D8-EF9D-EDC6-DE748DBFF8BF}"/>
                    </a:ext>
                  </a:extLst>
                </p:cNvPr>
                <p:cNvSpPr>
                  <a:spLocks noEditPoints="1"/>
                </p:cNvSpPr>
                <p:nvPr/>
              </p:nvSpPr>
              <p:spPr bwMode="auto">
                <a:xfrm flipH="1">
                  <a:off x="3830955" y="2967251"/>
                  <a:ext cx="1847850" cy="1847850"/>
                </a:xfrm>
                <a:custGeom>
                  <a:avLst/>
                  <a:gdLst>
                    <a:gd name="T0" fmla="*/ 291 w 582"/>
                    <a:gd name="T1" fmla="*/ 582 h 582"/>
                    <a:gd name="T2" fmla="*/ 0 w 582"/>
                    <a:gd name="T3" fmla="*/ 291 h 582"/>
                    <a:gd name="T4" fmla="*/ 291 w 582"/>
                    <a:gd name="T5" fmla="*/ 0 h 582"/>
                    <a:gd name="T6" fmla="*/ 582 w 582"/>
                    <a:gd name="T7" fmla="*/ 291 h 582"/>
                    <a:gd name="T8" fmla="*/ 291 w 582"/>
                    <a:gd name="T9" fmla="*/ 582 h 582"/>
                    <a:gd name="T10" fmla="*/ 291 w 582"/>
                    <a:gd name="T11" fmla="*/ 40 h 582"/>
                    <a:gd name="T12" fmla="*/ 40 w 582"/>
                    <a:gd name="T13" fmla="*/ 291 h 582"/>
                    <a:gd name="T14" fmla="*/ 291 w 582"/>
                    <a:gd name="T15" fmla="*/ 542 h 582"/>
                    <a:gd name="T16" fmla="*/ 542 w 582"/>
                    <a:gd name="T17" fmla="*/ 291 h 582"/>
                    <a:gd name="T18" fmla="*/ 291 w 582"/>
                    <a:gd name="T19" fmla="*/ 40 h 582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</a:cxnLst>
                  <a:rect l="0" t="0" r="r" b="b"/>
                  <a:pathLst>
                    <a:path w="582" h="582">
                      <a:moveTo>
                        <a:pt x="291" y="582"/>
                      </a:moveTo>
                      <a:cubicBezTo>
                        <a:pt x="130" y="582"/>
                        <a:pt x="0" y="452"/>
                        <a:pt x="0" y="291"/>
                      </a:cubicBezTo>
                      <a:cubicBezTo>
                        <a:pt x="0" y="131"/>
                        <a:pt x="130" y="0"/>
                        <a:pt x="291" y="0"/>
                      </a:cubicBezTo>
                      <a:cubicBezTo>
                        <a:pt x="452" y="0"/>
                        <a:pt x="582" y="131"/>
                        <a:pt x="582" y="291"/>
                      </a:cubicBezTo>
                      <a:cubicBezTo>
                        <a:pt x="582" y="452"/>
                        <a:pt x="452" y="582"/>
                        <a:pt x="291" y="582"/>
                      </a:cubicBezTo>
                      <a:close/>
                      <a:moveTo>
                        <a:pt x="291" y="40"/>
                      </a:moveTo>
                      <a:cubicBezTo>
                        <a:pt x="153" y="40"/>
                        <a:pt x="40" y="153"/>
                        <a:pt x="40" y="291"/>
                      </a:cubicBezTo>
                      <a:cubicBezTo>
                        <a:pt x="40" y="430"/>
                        <a:pt x="153" y="542"/>
                        <a:pt x="291" y="542"/>
                      </a:cubicBezTo>
                      <a:cubicBezTo>
                        <a:pt x="429" y="542"/>
                        <a:pt x="542" y="430"/>
                        <a:pt x="542" y="291"/>
                      </a:cubicBezTo>
                      <a:cubicBezTo>
                        <a:pt x="542" y="153"/>
                        <a:pt x="429" y="40"/>
                        <a:pt x="291" y="40"/>
                      </a:cubicBezTo>
                      <a:close/>
                    </a:path>
                  </a:pathLst>
                </a:custGeom>
                <a:solidFill>
                  <a:schemeClr val="accent5">
                    <a:lumMod val="20000"/>
                    <a:lumOff val="80000"/>
                    <a:alpha val="39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pPr marL="0" marR="0" lvl="0" indent="0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2400" b="0" i="0" u="none" strike="noStrike" kern="0" cap="none" spc="-30" normalizeH="0" baseline="0" noProof="0">
                    <a:ln>
                      <a:noFill/>
                    </a:ln>
                    <a:solidFill>
                      <a:sysClr val="windowText" lastClr="000000"/>
                    </a:solidFill>
                    <a:effectLst/>
                    <a:uLnTx/>
                    <a:uFillTx/>
                    <a:latin typeface="Hacen Casablanca" panose="02000000000000000000" pitchFamily="2" charset="-78"/>
                    <a:cs typeface="Hacen Casablanca" panose="02000000000000000000" pitchFamily="2" charset="-78"/>
                  </a:endParaRPr>
                </a:p>
              </p:txBody>
            </p:sp>
            <p:sp>
              <p:nvSpPr>
                <p:cNvPr id="49" name="Freeform 391">
                  <a:extLst>
                    <a:ext uri="{FF2B5EF4-FFF2-40B4-BE49-F238E27FC236}">
                      <a16:creationId xmlns:a16="http://schemas.microsoft.com/office/drawing/2014/main" id="{24CED356-6A06-BF6C-EEFC-655CE7191B5F}"/>
                    </a:ext>
                  </a:extLst>
                </p:cNvPr>
                <p:cNvSpPr>
                  <a:spLocks noEditPoints="1"/>
                </p:cNvSpPr>
                <p:nvPr/>
              </p:nvSpPr>
              <p:spPr bwMode="auto">
                <a:xfrm flipH="1">
                  <a:off x="3542030" y="2681501"/>
                  <a:ext cx="2425700" cy="2422525"/>
                </a:xfrm>
                <a:custGeom>
                  <a:avLst/>
                  <a:gdLst>
                    <a:gd name="T0" fmla="*/ 382 w 764"/>
                    <a:gd name="T1" fmla="*/ 763 h 763"/>
                    <a:gd name="T2" fmla="*/ 0 w 764"/>
                    <a:gd name="T3" fmla="*/ 381 h 763"/>
                    <a:gd name="T4" fmla="*/ 382 w 764"/>
                    <a:gd name="T5" fmla="*/ 0 h 763"/>
                    <a:gd name="T6" fmla="*/ 764 w 764"/>
                    <a:gd name="T7" fmla="*/ 381 h 763"/>
                    <a:gd name="T8" fmla="*/ 382 w 764"/>
                    <a:gd name="T9" fmla="*/ 763 h 763"/>
                    <a:gd name="T10" fmla="*/ 382 w 764"/>
                    <a:gd name="T11" fmla="*/ 40 h 763"/>
                    <a:gd name="T12" fmla="*/ 40 w 764"/>
                    <a:gd name="T13" fmla="*/ 381 h 763"/>
                    <a:gd name="T14" fmla="*/ 382 w 764"/>
                    <a:gd name="T15" fmla="*/ 723 h 763"/>
                    <a:gd name="T16" fmla="*/ 724 w 764"/>
                    <a:gd name="T17" fmla="*/ 381 h 763"/>
                    <a:gd name="T18" fmla="*/ 382 w 764"/>
                    <a:gd name="T19" fmla="*/ 40 h 76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</a:cxnLst>
                  <a:rect l="0" t="0" r="r" b="b"/>
                  <a:pathLst>
                    <a:path w="764" h="763">
                      <a:moveTo>
                        <a:pt x="382" y="763"/>
                      </a:moveTo>
                      <a:cubicBezTo>
                        <a:pt x="172" y="763"/>
                        <a:pt x="0" y="591"/>
                        <a:pt x="0" y="381"/>
                      </a:cubicBezTo>
                      <a:cubicBezTo>
                        <a:pt x="0" y="171"/>
                        <a:pt x="172" y="0"/>
                        <a:pt x="382" y="0"/>
                      </a:cubicBezTo>
                      <a:cubicBezTo>
                        <a:pt x="592" y="0"/>
                        <a:pt x="764" y="171"/>
                        <a:pt x="764" y="381"/>
                      </a:cubicBezTo>
                      <a:cubicBezTo>
                        <a:pt x="764" y="591"/>
                        <a:pt x="592" y="763"/>
                        <a:pt x="382" y="763"/>
                      </a:cubicBezTo>
                      <a:close/>
                      <a:moveTo>
                        <a:pt x="382" y="40"/>
                      </a:moveTo>
                      <a:cubicBezTo>
                        <a:pt x="194" y="40"/>
                        <a:pt x="40" y="193"/>
                        <a:pt x="40" y="381"/>
                      </a:cubicBezTo>
                      <a:cubicBezTo>
                        <a:pt x="40" y="569"/>
                        <a:pt x="194" y="723"/>
                        <a:pt x="382" y="723"/>
                      </a:cubicBezTo>
                      <a:cubicBezTo>
                        <a:pt x="570" y="723"/>
                        <a:pt x="724" y="569"/>
                        <a:pt x="724" y="381"/>
                      </a:cubicBezTo>
                      <a:cubicBezTo>
                        <a:pt x="724" y="193"/>
                        <a:pt x="570" y="40"/>
                        <a:pt x="382" y="40"/>
                      </a:cubicBezTo>
                      <a:close/>
                    </a:path>
                  </a:pathLst>
                </a:custGeom>
                <a:solidFill>
                  <a:srgbClr val="70AD47">
                    <a:lumMod val="20000"/>
                    <a:lumOff val="80000"/>
                    <a:alpha val="30000"/>
                  </a:srgb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pPr marL="0" marR="0" lvl="0" indent="0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2400" b="0" i="0" u="none" strike="noStrike" kern="0" cap="none" spc="-30" normalizeH="0" baseline="0" noProof="0">
                    <a:ln>
                      <a:noFill/>
                    </a:ln>
                    <a:solidFill>
                      <a:sysClr val="windowText" lastClr="000000"/>
                    </a:solidFill>
                    <a:effectLst/>
                    <a:uLnTx/>
                    <a:uFillTx/>
                    <a:latin typeface="Hacen Casablanca" panose="02000000000000000000" pitchFamily="2" charset="-78"/>
                    <a:cs typeface="Hacen Casablanca" panose="02000000000000000000" pitchFamily="2" charset="-78"/>
                  </a:endParaRPr>
                </a:p>
              </p:txBody>
            </p:sp>
            <p:grpSp>
              <p:nvGrpSpPr>
                <p:cNvPr id="50" name="مجموعة 108">
                  <a:extLst>
                    <a:ext uri="{FF2B5EF4-FFF2-40B4-BE49-F238E27FC236}">
                      <a16:creationId xmlns:a16="http://schemas.microsoft.com/office/drawing/2014/main" id="{EBC8B362-D1D8-6B3B-8D1F-26589B05CB93}"/>
                    </a:ext>
                  </a:extLst>
                </p:cNvPr>
                <p:cNvGrpSpPr/>
                <p:nvPr/>
              </p:nvGrpSpPr>
              <p:grpSpPr>
                <a:xfrm flipH="1">
                  <a:off x="4945380" y="2005226"/>
                  <a:ext cx="1695450" cy="1695450"/>
                  <a:chOff x="2868931" y="2005226"/>
                  <a:chExt cx="1695450" cy="1695450"/>
                </a:xfrm>
              </p:grpSpPr>
              <p:sp>
                <p:nvSpPr>
                  <p:cNvPr id="66" name="Freeform 392">
                    <a:extLst>
                      <a:ext uri="{FF2B5EF4-FFF2-40B4-BE49-F238E27FC236}">
                        <a16:creationId xmlns:a16="http://schemas.microsoft.com/office/drawing/2014/main" id="{06481751-77DB-D459-2A6E-C0B498AA8818}"/>
                      </a:ext>
                    </a:extLst>
                  </p:cNvPr>
                  <p:cNvSpPr>
                    <a:spLocks/>
                  </p:cNvSpPr>
                  <p:nvPr/>
                </p:nvSpPr>
                <p:spPr bwMode="auto">
                  <a:xfrm>
                    <a:off x="2868931" y="2005226"/>
                    <a:ext cx="1695450" cy="1695450"/>
                  </a:xfrm>
                  <a:custGeom>
                    <a:avLst/>
                    <a:gdLst>
                      <a:gd name="T0" fmla="*/ 0 w 534"/>
                      <a:gd name="T1" fmla="*/ 534 h 534"/>
                      <a:gd name="T2" fmla="*/ 60 w 534"/>
                      <a:gd name="T3" fmla="*/ 534 h 534"/>
                      <a:gd name="T4" fmla="*/ 534 w 534"/>
                      <a:gd name="T5" fmla="*/ 60 h 534"/>
                      <a:gd name="T6" fmla="*/ 534 w 534"/>
                      <a:gd name="T7" fmla="*/ 0 h 534"/>
                      <a:gd name="T8" fmla="*/ 0 w 534"/>
                      <a:gd name="T9" fmla="*/ 534 h 534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  <a:cxn ang="0">
                        <a:pos x="T8" y="T9"/>
                      </a:cxn>
                    </a:cxnLst>
                    <a:rect l="0" t="0" r="r" b="b"/>
                    <a:pathLst>
                      <a:path w="534" h="534">
                        <a:moveTo>
                          <a:pt x="0" y="534"/>
                        </a:moveTo>
                        <a:cubicBezTo>
                          <a:pt x="60" y="534"/>
                          <a:pt x="60" y="534"/>
                          <a:pt x="60" y="534"/>
                        </a:cubicBezTo>
                        <a:cubicBezTo>
                          <a:pt x="88" y="286"/>
                          <a:pt x="286" y="88"/>
                          <a:pt x="534" y="60"/>
                        </a:cubicBezTo>
                        <a:cubicBezTo>
                          <a:pt x="534" y="0"/>
                          <a:pt x="534" y="0"/>
                          <a:pt x="534" y="0"/>
                        </a:cubicBezTo>
                        <a:cubicBezTo>
                          <a:pt x="253" y="28"/>
                          <a:pt x="28" y="253"/>
                          <a:pt x="0" y="534"/>
                        </a:cubicBezTo>
                        <a:close/>
                      </a:path>
                    </a:pathLst>
                  </a:custGeom>
                  <a:solidFill>
                    <a:srgbClr val="0071A3"/>
                  </a:solidFill>
                  <a:ln>
                    <a:noFill/>
                  </a:ln>
                </p:spPr>
                <p:txBody>
                  <a:bodyPr vert="horz" wrap="square" lIns="91440" tIns="45720" rIns="91440" bIns="45720" numCol="1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marL="0" marR="0" lvl="0" indent="0" defTabSz="914400" eaLnBrk="1" fontAlgn="auto" latinLnBrk="0" hangingPunct="1">
                      <a:lnSpc>
                        <a:spcPct val="100000"/>
                      </a:lnSpc>
                      <a:spcBef>
                        <a:spcPts val="0"/>
                      </a:spcBef>
                      <a:spcAft>
                        <a:spcPts val="0"/>
                      </a:spcAft>
                      <a:buClrTx/>
                      <a:buSzTx/>
                      <a:buFontTx/>
                      <a:buNone/>
                      <a:tabLst/>
                      <a:defRPr/>
                    </a:pPr>
                    <a:endParaRPr kumimoji="0" lang="en-US" sz="2400" b="0" i="0" u="none" strike="noStrike" kern="0" cap="none" spc="-30" normalizeH="0" baseline="0" noProof="0" dirty="0">
                      <a:ln>
                        <a:noFill/>
                      </a:ln>
                      <a:solidFill>
                        <a:sysClr val="windowText" lastClr="000000"/>
                      </a:solidFill>
                      <a:effectLst/>
                      <a:uLnTx/>
                      <a:uFillTx/>
                      <a:latin typeface="Hacen Casablanca" panose="02000000000000000000" pitchFamily="2" charset="-78"/>
                      <a:cs typeface="Hacen Casablanca" panose="02000000000000000000" pitchFamily="2" charset="-78"/>
                    </a:endParaRPr>
                  </a:p>
                </p:txBody>
              </p:sp>
              <p:sp>
                <p:nvSpPr>
                  <p:cNvPr id="67" name="Freeform 404">
                    <a:extLst>
                      <a:ext uri="{FF2B5EF4-FFF2-40B4-BE49-F238E27FC236}">
                        <a16:creationId xmlns:a16="http://schemas.microsoft.com/office/drawing/2014/main" id="{832F19C1-A0E7-B5EA-19E7-F162D15EB241}"/>
                      </a:ext>
                    </a:extLst>
                  </p:cNvPr>
                  <p:cNvSpPr>
                    <a:spLocks noEditPoints="1"/>
                  </p:cNvSpPr>
                  <p:nvPr/>
                </p:nvSpPr>
                <p:spPr bwMode="auto">
                  <a:xfrm>
                    <a:off x="3684906" y="2821201"/>
                    <a:ext cx="314325" cy="314325"/>
                  </a:xfrm>
                  <a:custGeom>
                    <a:avLst/>
                    <a:gdLst>
                      <a:gd name="T0" fmla="*/ 23 w 99"/>
                      <a:gd name="T1" fmla="*/ 23 h 99"/>
                      <a:gd name="T2" fmla="*/ 23 w 99"/>
                      <a:gd name="T3" fmla="*/ 35 h 99"/>
                      <a:gd name="T4" fmla="*/ 29 w 99"/>
                      <a:gd name="T5" fmla="*/ 37 h 99"/>
                      <a:gd name="T6" fmla="*/ 35 w 99"/>
                      <a:gd name="T7" fmla="*/ 35 h 99"/>
                      <a:gd name="T8" fmla="*/ 35 w 99"/>
                      <a:gd name="T9" fmla="*/ 23 h 99"/>
                      <a:gd name="T10" fmla="*/ 23 w 99"/>
                      <a:gd name="T11" fmla="*/ 23 h 99"/>
                      <a:gd name="T12" fmla="*/ 3 w 99"/>
                      <a:gd name="T13" fmla="*/ 3 h 99"/>
                      <a:gd name="T14" fmla="*/ 0 w 99"/>
                      <a:gd name="T15" fmla="*/ 8 h 99"/>
                      <a:gd name="T16" fmla="*/ 3 w 99"/>
                      <a:gd name="T17" fmla="*/ 14 h 99"/>
                      <a:gd name="T18" fmla="*/ 8 w 99"/>
                      <a:gd name="T19" fmla="*/ 16 h 99"/>
                      <a:gd name="T20" fmla="*/ 14 w 99"/>
                      <a:gd name="T21" fmla="*/ 14 h 99"/>
                      <a:gd name="T22" fmla="*/ 16 w 99"/>
                      <a:gd name="T23" fmla="*/ 8 h 99"/>
                      <a:gd name="T24" fmla="*/ 14 w 99"/>
                      <a:gd name="T25" fmla="*/ 3 h 99"/>
                      <a:gd name="T26" fmla="*/ 3 w 99"/>
                      <a:gd name="T27" fmla="*/ 3 h 99"/>
                      <a:gd name="T28" fmla="*/ 97 w 99"/>
                      <a:gd name="T29" fmla="*/ 86 h 99"/>
                      <a:gd name="T30" fmla="*/ 86 w 99"/>
                      <a:gd name="T31" fmla="*/ 86 h 99"/>
                      <a:gd name="T32" fmla="*/ 83 w 99"/>
                      <a:gd name="T33" fmla="*/ 91 h 99"/>
                      <a:gd name="T34" fmla="*/ 86 w 99"/>
                      <a:gd name="T35" fmla="*/ 97 h 99"/>
                      <a:gd name="T36" fmla="*/ 91 w 99"/>
                      <a:gd name="T37" fmla="*/ 99 h 99"/>
                      <a:gd name="T38" fmla="*/ 97 w 99"/>
                      <a:gd name="T39" fmla="*/ 97 h 99"/>
                      <a:gd name="T40" fmla="*/ 99 w 99"/>
                      <a:gd name="T41" fmla="*/ 91 h 99"/>
                      <a:gd name="T42" fmla="*/ 97 w 99"/>
                      <a:gd name="T43" fmla="*/ 86 h 99"/>
                      <a:gd name="T44" fmla="*/ 65 w 99"/>
                      <a:gd name="T45" fmla="*/ 65 h 99"/>
                      <a:gd name="T46" fmla="*/ 65 w 99"/>
                      <a:gd name="T47" fmla="*/ 76 h 99"/>
                      <a:gd name="T48" fmla="*/ 71 w 99"/>
                      <a:gd name="T49" fmla="*/ 79 h 99"/>
                      <a:gd name="T50" fmla="*/ 76 w 99"/>
                      <a:gd name="T51" fmla="*/ 76 h 99"/>
                      <a:gd name="T52" fmla="*/ 76 w 99"/>
                      <a:gd name="T53" fmla="*/ 65 h 99"/>
                      <a:gd name="T54" fmla="*/ 65 w 99"/>
                      <a:gd name="T55" fmla="*/ 65 h 99"/>
                      <a:gd name="T56" fmla="*/ 44 w 99"/>
                      <a:gd name="T57" fmla="*/ 44 h 99"/>
                      <a:gd name="T58" fmla="*/ 44 w 99"/>
                      <a:gd name="T59" fmla="*/ 56 h 99"/>
                      <a:gd name="T60" fmla="*/ 50 w 99"/>
                      <a:gd name="T61" fmla="*/ 58 h 99"/>
                      <a:gd name="T62" fmla="*/ 55 w 99"/>
                      <a:gd name="T63" fmla="*/ 56 h 99"/>
                      <a:gd name="T64" fmla="*/ 55 w 99"/>
                      <a:gd name="T65" fmla="*/ 44 h 99"/>
                      <a:gd name="T66" fmla="*/ 44 w 99"/>
                      <a:gd name="T67" fmla="*/ 44 h 99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  <a:cxn ang="0">
                        <a:pos x="T8" y="T9"/>
                      </a:cxn>
                      <a:cxn ang="0">
                        <a:pos x="T10" y="T11"/>
                      </a:cxn>
                      <a:cxn ang="0">
                        <a:pos x="T12" y="T13"/>
                      </a:cxn>
                      <a:cxn ang="0">
                        <a:pos x="T14" y="T15"/>
                      </a:cxn>
                      <a:cxn ang="0">
                        <a:pos x="T16" y="T17"/>
                      </a:cxn>
                      <a:cxn ang="0">
                        <a:pos x="T18" y="T19"/>
                      </a:cxn>
                      <a:cxn ang="0">
                        <a:pos x="T20" y="T21"/>
                      </a:cxn>
                      <a:cxn ang="0">
                        <a:pos x="T22" y="T23"/>
                      </a:cxn>
                      <a:cxn ang="0">
                        <a:pos x="T24" y="T25"/>
                      </a:cxn>
                      <a:cxn ang="0">
                        <a:pos x="T26" y="T27"/>
                      </a:cxn>
                      <a:cxn ang="0">
                        <a:pos x="T28" y="T29"/>
                      </a:cxn>
                      <a:cxn ang="0">
                        <a:pos x="T30" y="T31"/>
                      </a:cxn>
                      <a:cxn ang="0">
                        <a:pos x="T32" y="T33"/>
                      </a:cxn>
                      <a:cxn ang="0">
                        <a:pos x="T34" y="T35"/>
                      </a:cxn>
                      <a:cxn ang="0">
                        <a:pos x="T36" y="T37"/>
                      </a:cxn>
                      <a:cxn ang="0">
                        <a:pos x="T38" y="T39"/>
                      </a:cxn>
                      <a:cxn ang="0">
                        <a:pos x="T40" y="T41"/>
                      </a:cxn>
                      <a:cxn ang="0">
                        <a:pos x="T42" y="T43"/>
                      </a:cxn>
                      <a:cxn ang="0">
                        <a:pos x="T44" y="T45"/>
                      </a:cxn>
                      <a:cxn ang="0">
                        <a:pos x="T46" y="T47"/>
                      </a:cxn>
                      <a:cxn ang="0">
                        <a:pos x="T48" y="T49"/>
                      </a:cxn>
                      <a:cxn ang="0">
                        <a:pos x="T50" y="T51"/>
                      </a:cxn>
                      <a:cxn ang="0">
                        <a:pos x="T52" y="T53"/>
                      </a:cxn>
                      <a:cxn ang="0">
                        <a:pos x="T54" y="T55"/>
                      </a:cxn>
                      <a:cxn ang="0">
                        <a:pos x="T56" y="T57"/>
                      </a:cxn>
                      <a:cxn ang="0">
                        <a:pos x="T58" y="T59"/>
                      </a:cxn>
                      <a:cxn ang="0">
                        <a:pos x="T60" y="T61"/>
                      </a:cxn>
                      <a:cxn ang="0">
                        <a:pos x="T62" y="T63"/>
                      </a:cxn>
                      <a:cxn ang="0">
                        <a:pos x="T64" y="T65"/>
                      </a:cxn>
                      <a:cxn ang="0">
                        <a:pos x="T66" y="T67"/>
                      </a:cxn>
                    </a:cxnLst>
                    <a:rect l="0" t="0" r="r" b="b"/>
                    <a:pathLst>
                      <a:path w="99" h="99">
                        <a:moveTo>
                          <a:pt x="23" y="23"/>
                        </a:moveTo>
                        <a:cubicBezTo>
                          <a:pt x="20" y="27"/>
                          <a:pt x="20" y="32"/>
                          <a:pt x="23" y="35"/>
                        </a:cubicBezTo>
                        <a:cubicBezTo>
                          <a:pt x="25" y="36"/>
                          <a:pt x="27" y="37"/>
                          <a:pt x="29" y="37"/>
                        </a:cubicBezTo>
                        <a:cubicBezTo>
                          <a:pt x="31" y="37"/>
                          <a:pt x="33" y="36"/>
                          <a:pt x="35" y="35"/>
                        </a:cubicBezTo>
                        <a:cubicBezTo>
                          <a:pt x="38" y="32"/>
                          <a:pt x="38" y="27"/>
                          <a:pt x="35" y="23"/>
                        </a:cubicBezTo>
                        <a:cubicBezTo>
                          <a:pt x="32" y="20"/>
                          <a:pt x="26" y="20"/>
                          <a:pt x="23" y="23"/>
                        </a:cubicBezTo>
                        <a:close/>
                        <a:moveTo>
                          <a:pt x="3" y="3"/>
                        </a:moveTo>
                        <a:cubicBezTo>
                          <a:pt x="1" y="4"/>
                          <a:pt x="0" y="6"/>
                          <a:pt x="0" y="8"/>
                        </a:cubicBezTo>
                        <a:cubicBezTo>
                          <a:pt x="0" y="10"/>
                          <a:pt x="1" y="12"/>
                          <a:pt x="3" y="14"/>
                        </a:cubicBezTo>
                        <a:cubicBezTo>
                          <a:pt x="4" y="15"/>
                          <a:pt x="6" y="16"/>
                          <a:pt x="8" y="16"/>
                        </a:cubicBezTo>
                        <a:cubicBezTo>
                          <a:pt x="10" y="16"/>
                          <a:pt x="12" y="15"/>
                          <a:pt x="14" y="14"/>
                        </a:cubicBezTo>
                        <a:cubicBezTo>
                          <a:pt x="15" y="12"/>
                          <a:pt x="16" y="10"/>
                          <a:pt x="16" y="8"/>
                        </a:cubicBezTo>
                        <a:cubicBezTo>
                          <a:pt x="16" y="6"/>
                          <a:pt x="15" y="4"/>
                          <a:pt x="14" y="3"/>
                        </a:cubicBezTo>
                        <a:cubicBezTo>
                          <a:pt x="11" y="0"/>
                          <a:pt x="6" y="0"/>
                          <a:pt x="3" y="3"/>
                        </a:cubicBezTo>
                        <a:close/>
                        <a:moveTo>
                          <a:pt x="97" y="86"/>
                        </a:moveTo>
                        <a:cubicBezTo>
                          <a:pt x="94" y="83"/>
                          <a:pt x="89" y="83"/>
                          <a:pt x="86" y="86"/>
                        </a:cubicBezTo>
                        <a:cubicBezTo>
                          <a:pt x="84" y="87"/>
                          <a:pt x="83" y="89"/>
                          <a:pt x="83" y="91"/>
                        </a:cubicBezTo>
                        <a:cubicBezTo>
                          <a:pt x="83" y="94"/>
                          <a:pt x="84" y="96"/>
                          <a:pt x="86" y="97"/>
                        </a:cubicBezTo>
                        <a:cubicBezTo>
                          <a:pt x="87" y="99"/>
                          <a:pt x="89" y="99"/>
                          <a:pt x="91" y="99"/>
                        </a:cubicBezTo>
                        <a:cubicBezTo>
                          <a:pt x="93" y="99"/>
                          <a:pt x="96" y="99"/>
                          <a:pt x="97" y="97"/>
                        </a:cubicBezTo>
                        <a:cubicBezTo>
                          <a:pt x="99" y="96"/>
                          <a:pt x="99" y="94"/>
                          <a:pt x="99" y="91"/>
                        </a:cubicBezTo>
                        <a:cubicBezTo>
                          <a:pt x="99" y="89"/>
                          <a:pt x="99" y="87"/>
                          <a:pt x="97" y="86"/>
                        </a:cubicBezTo>
                        <a:close/>
                        <a:moveTo>
                          <a:pt x="65" y="65"/>
                        </a:moveTo>
                        <a:cubicBezTo>
                          <a:pt x="62" y="68"/>
                          <a:pt x="62" y="73"/>
                          <a:pt x="65" y="76"/>
                        </a:cubicBezTo>
                        <a:cubicBezTo>
                          <a:pt x="66" y="78"/>
                          <a:pt x="69" y="79"/>
                          <a:pt x="71" y="79"/>
                        </a:cubicBezTo>
                        <a:cubicBezTo>
                          <a:pt x="73" y="79"/>
                          <a:pt x="75" y="78"/>
                          <a:pt x="76" y="76"/>
                        </a:cubicBezTo>
                        <a:cubicBezTo>
                          <a:pt x="79" y="73"/>
                          <a:pt x="79" y="68"/>
                          <a:pt x="76" y="65"/>
                        </a:cubicBezTo>
                        <a:cubicBezTo>
                          <a:pt x="73" y="62"/>
                          <a:pt x="68" y="62"/>
                          <a:pt x="65" y="65"/>
                        </a:cubicBezTo>
                        <a:close/>
                        <a:moveTo>
                          <a:pt x="44" y="44"/>
                        </a:moveTo>
                        <a:cubicBezTo>
                          <a:pt x="41" y="47"/>
                          <a:pt x="41" y="52"/>
                          <a:pt x="44" y="56"/>
                        </a:cubicBezTo>
                        <a:cubicBezTo>
                          <a:pt x="46" y="57"/>
                          <a:pt x="48" y="58"/>
                          <a:pt x="50" y="58"/>
                        </a:cubicBezTo>
                        <a:cubicBezTo>
                          <a:pt x="52" y="58"/>
                          <a:pt x="54" y="57"/>
                          <a:pt x="55" y="56"/>
                        </a:cubicBezTo>
                        <a:cubicBezTo>
                          <a:pt x="59" y="52"/>
                          <a:pt x="59" y="47"/>
                          <a:pt x="55" y="44"/>
                        </a:cubicBezTo>
                        <a:cubicBezTo>
                          <a:pt x="52" y="41"/>
                          <a:pt x="47" y="41"/>
                          <a:pt x="44" y="44"/>
                        </a:cubicBezTo>
                        <a:close/>
                      </a:path>
                    </a:pathLst>
                  </a:custGeom>
                  <a:solidFill>
                    <a:srgbClr val="70AD47">
                      <a:lumMod val="60000"/>
                      <a:lumOff val="40000"/>
                    </a:srgbClr>
                  </a:solidFill>
                  <a:ln>
                    <a:noFill/>
                  </a:ln>
                </p:spPr>
                <p:txBody>
                  <a:bodyPr vert="horz" wrap="square" lIns="91440" tIns="45720" rIns="91440" bIns="45720" numCol="1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marL="0" marR="0" lvl="0" indent="0" defTabSz="914400" eaLnBrk="1" fontAlgn="auto" latinLnBrk="0" hangingPunct="1">
                      <a:lnSpc>
                        <a:spcPct val="100000"/>
                      </a:lnSpc>
                      <a:spcBef>
                        <a:spcPts val="0"/>
                      </a:spcBef>
                      <a:spcAft>
                        <a:spcPts val="0"/>
                      </a:spcAft>
                      <a:buClrTx/>
                      <a:buSzTx/>
                      <a:buFontTx/>
                      <a:buNone/>
                      <a:tabLst/>
                      <a:defRPr/>
                    </a:pPr>
                    <a:endParaRPr kumimoji="0" lang="en-US" sz="2400" b="0" i="0" u="none" strike="noStrike" kern="0" cap="none" spc="-30" normalizeH="0" baseline="0" noProof="0">
                      <a:ln>
                        <a:noFill/>
                      </a:ln>
                      <a:solidFill>
                        <a:sysClr val="windowText" lastClr="000000"/>
                      </a:solidFill>
                      <a:effectLst/>
                      <a:uLnTx/>
                      <a:uFillTx/>
                      <a:latin typeface="Hacen Casablanca" panose="02000000000000000000" pitchFamily="2" charset="-78"/>
                      <a:cs typeface="Hacen Casablanca" panose="02000000000000000000" pitchFamily="2" charset="-78"/>
                    </a:endParaRPr>
                  </a:p>
                </p:txBody>
              </p:sp>
              <p:sp>
                <p:nvSpPr>
                  <p:cNvPr id="68" name="Oval 408">
                    <a:extLst>
                      <a:ext uri="{FF2B5EF4-FFF2-40B4-BE49-F238E27FC236}">
                        <a16:creationId xmlns:a16="http://schemas.microsoft.com/office/drawing/2014/main" id="{083329BC-BF02-F907-166C-27D9063E6E15}"/>
                      </a:ext>
                    </a:extLst>
                  </p:cNvPr>
                  <p:cNvSpPr>
                    <a:spLocks noChangeArrowheads="1"/>
                  </p:cNvSpPr>
                  <p:nvPr/>
                </p:nvSpPr>
                <p:spPr bwMode="auto">
                  <a:xfrm>
                    <a:off x="3157856" y="2294151"/>
                    <a:ext cx="647700" cy="647700"/>
                  </a:xfrm>
                  <a:prstGeom prst="ellipse">
                    <a:avLst/>
                  </a:prstGeom>
                  <a:solidFill>
                    <a:sysClr val="window" lastClr="FFFFFF">
                      <a:lumMod val="95000"/>
                    </a:sysClr>
                  </a:solidFill>
                  <a:ln>
                    <a:noFill/>
                  </a:ln>
                </p:spPr>
                <p:txBody>
                  <a:bodyPr vert="horz" wrap="square" lIns="91440" tIns="45720" rIns="91440" bIns="45720" numCol="1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marL="0" marR="0" lvl="0" indent="0" defTabSz="914400" eaLnBrk="1" fontAlgn="auto" latinLnBrk="0" hangingPunct="1">
                      <a:lnSpc>
                        <a:spcPct val="100000"/>
                      </a:lnSpc>
                      <a:spcBef>
                        <a:spcPts val="0"/>
                      </a:spcBef>
                      <a:spcAft>
                        <a:spcPts val="0"/>
                      </a:spcAft>
                      <a:buClrTx/>
                      <a:buSzTx/>
                      <a:buFontTx/>
                      <a:buNone/>
                      <a:tabLst/>
                      <a:defRPr/>
                    </a:pPr>
                    <a:endParaRPr kumimoji="0" lang="en-US" sz="2400" b="0" i="0" u="none" strike="noStrike" kern="0" cap="none" spc="-30" normalizeH="0" baseline="0" noProof="0">
                      <a:ln>
                        <a:noFill/>
                      </a:ln>
                      <a:solidFill>
                        <a:sysClr val="windowText" lastClr="000000"/>
                      </a:solidFill>
                      <a:effectLst/>
                      <a:uLnTx/>
                      <a:uFillTx/>
                      <a:latin typeface="Hacen Casablanca" panose="02000000000000000000" pitchFamily="2" charset="-78"/>
                      <a:cs typeface="Hacen Casablanca" panose="02000000000000000000" pitchFamily="2" charset="-78"/>
                    </a:endParaRPr>
                  </a:p>
                </p:txBody>
              </p:sp>
              <p:sp>
                <p:nvSpPr>
                  <p:cNvPr id="69" name="Freeform 409">
                    <a:extLst>
                      <a:ext uri="{FF2B5EF4-FFF2-40B4-BE49-F238E27FC236}">
                        <a16:creationId xmlns:a16="http://schemas.microsoft.com/office/drawing/2014/main" id="{FD90CD59-6077-25D4-89A8-9548D9D49443}"/>
                      </a:ext>
                    </a:extLst>
                  </p:cNvPr>
                  <p:cNvSpPr>
                    <a:spLocks noEditPoints="1"/>
                  </p:cNvSpPr>
                  <p:nvPr/>
                </p:nvSpPr>
                <p:spPr bwMode="auto">
                  <a:xfrm>
                    <a:off x="3145156" y="2281451"/>
                    <a:ext cx="673100" cy="673100"/>
                  </a:xfrm>
                  <a:custGeom>
                    <a:avLst/>
                    <a:gdLst>
                      <a:gd name="T0" fmla="*/ 106 w 212"/>
                      <a:gd name="T1" fmla="*/ 212 h 212"/>
                      <a:gd name="T2" fmla="*/ 0 w 212"/>
                      <a:gd name="T3" fmla="*/ 106 h 212"/>
                      <a:gd name="T4" fmla="*/ 106 w 212"/>
                      <a:gd name="T5" fmla="*/ 0 h 212"/>
                      <a:gd name="T6" fmla="*/ 212 w 212"/>
                      <a:gd name="T7" fmla="*/ 106 h 212"/>
                      <a:gd name="T8" fmla="*/ 106 w 212"/>
                      <a:gd name="T9" fmla="*/ 212 h 212"/>
                      <a:gd name="T10" fmla="*/ 106 w 212"/>
                      <a:gd name="T11" fmla="*/ 8 h 212"/>
                      <a:gd name="T12" fmla="*/ 8 w 212"/>
                      <a:gd name="T13" fmla="*/ 106 h 212"/>
                      <a:gd name="T14" fmla="*/ 106 w 212"/>
                      <a:gd name="T15" fmla="*/ 204 h 212"/>
                      <a:gd name="T16" fmla="*/ 204 w 212"/>
                      <a:gd name="T17" fmla="*/ 106 h 212"/>
                      <a:gd name="T18" fmla="*/ 106 w 212"/>
                      <a:gd name="T19" fmla="*/ 8 h 212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  <a:cxn ang="0">
                        <a:pos x="T8" y="T9"/>
                      </a:cxn>
                      <a:cxn ang="0">
                        <a:pos x="T10" y="T11"/>
                      </a:cxn>
                      <a:cxn ang="0">
                        <a:pos x="T12" y="T13"/>
                      </a:cxn>
                      <a:cxn ang="0">
                        <a:pos x="T14" y="T15"/>
                      </a:cxn>
                      <a:cxn ang="0">
                        <a:pos x="T16" y="T17"/>
                      </a:cxn>
                      <a:cxn ang="0">
                        <a:pos x="T18" y="T19"/>
                      </a:cxn>
                    </a:cxnLst>
                    <a:rect l="0" t="0" r="r" b="b"/>
                    <a:pathLst>
                      <a:path w="212" h="212">
                        <a:moveTo>
                          <a:pt x="106" y="212"/>
                        </a:moveTo>
                        <a:cubicBezTo>
                          <a:pt x="48" y="212"/>
                          <a:pt x="0" y="165"/>
                          <a:pt x="0" y="106"/>
                        </a:cubicBezTo>
                        <a:cubicBezTo>
                          <a:pt x="0" y="48"/>
                          <a:pt x="48" y="0"/>
                          <a:pt x="106" y="0"/>
                        </a:cubicBezTo>
                        <a:cubicBezTo>
                          <a:pt x="165" y="0"/>
                          <a:pt x="212" y="48"/>
                          <a:pt x="212" y="106"/>
                        </a:cubicBezTo>
                        <a:cubicBezTo>
                          <a:pt x="212" y="165"/>
                          <a:pt x="165" y="212"/>
                          <a:pt x="106" y="212"/>
                        </a:cubicBezTo>
                        <a:close/>
                        <a:moveTo>
                          <a:pt x="106" y="8"/>
                        </a:moveTo>
                        <a:cubicBezTo>
                          <a:pt x="52" y="8"/>
                          <a:pt x="8" y="52"/>
                          <a:pt x="8" y="106"/>
                        </a:cubicBezTo>
                        <a:cubicBezTo>
                          <a:pt x="8" y="160"/>
                          <a:pt x="52" y="204"/>
                          <a:pt x="106" y="204"/>
                        </a:cubicBezTo>
                        <a:cubicBezTo>
                          <a:pt x="160" y="204"/>
                          <a:pt x="204" y="160"/>
                          <a:pt x="204" y="106"/>
                        </a:cubicBezTo>
                        <a:cubicBezTo>
                          <a:pt x="204" y="52"/>
                          <a:pt x="160" y="8"/>
                          <a:pt x="106" y="8"/>
                        </a:cubicBezTo>
                        <a:close/>
                      </a:path>
                    </a:pathLst>
                  </a:custGeom>
                  <a:solidFill>
                    <a:srgbClr val="70AD47">
                      <a:lumMod val="60000"/>
                      <a:lumOff val="40000"/>
                    </a:srgbClr>
                  </a:solidFill>
                  <a:ln>
                    <a:noFill/>
                  </a:ln>
                </p:spPr>
                <p:txBody>
                  <a:bodyPr vert="horz" wrap="square" lIns="91440" tIns="45720" rIns="91440" bIns="45720" numCol="1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marL="0" marR="0" lvl="0" indent="0" defTabSz="914400" eaLnBrk="1" fontAlgn="auto" latinLnBrk="0" hangingPunct="1">
                      <a:lnSpc>
                        <a:spcPct val="100000"/>
                      </a:lnSpc>
                      <a:spcBef>
                        <a:spcPts val="0"/>
                      </a:spcBef>
                      <a:spcAft>
                        <a:spcPts val="0"/>
                      </a:spcAft>
                      <a:buClrTx/>
                      <a:buSzTx/>
                      <a:buFontTx/>
                      <a:buNone/>
                      <a:tabLst/>
                      <a:defRPr/>
                    </a:pPr>
                    <a:endParaRPr kumimoji="0" lang="en-US" sz="2400" b="0" i="0" u="none" strike="noStrike" kern="0" cap="none" spc="-30" normalizeH="0" baseline="0" noProof="0">
                      <a:ln>
                        <a:noFill/>
                      </a:ln>
                      <a:solidFill>
                        <a:sysClr val="windowText" lastClr="000000"/>
                      </a:solidFill>
                      <a:effectLst/>
                      <a:uLnTx/>
                      <a:uFillTx/>
                      <a:latin typeface="Hacen Casablanca" panose="02000000000000000000" pitchFamily="2" charset="-78"/>
                      <a:cs typeface="Hacen Casablanca" panose="02000000000000000000" pitchFamily="2" charset="-78"/>
                    </a:endParaRPr>
                  </a:p>
                </p:txBody>
              </p:sp>
            </p:grpSp>
            <p:grpSp>
              <p:nvGrpSpPr>
                <p:cNvPr id="51" name="مجموعة 122">
                  <a:extLst>
                    <a:ext uri="{FF2B5EF4-FFF2-40B4-BE49-F238E27FC236}">
                      <a16:creationId xmlns:a16="http://schemas.microsoft.com/office/drawing/2014/main" id="{597AE306-3B03-3008-4DA6-C526B8C25584}"/>
                    </a:ext>
                  </a:extLst>
                </p:cNvPr>
                <p:cNvGrpSpPr/>
                <p:nvPr/>
              </p:nvGrpSpPr>
              <p:grpSpPr>
                <a:xfrm flipH="1">
                  <a:off x="4945380" y="4081676"/>
                  <a:ext cx="1695450" cy="1695450"/>
                  <a:chOff x="2868931" y="4081676"/>
                  <a:chExt cx="1695450" cy="1695450"/>
                </a:xfrm>
              </p:grpSpPr>
              <p:sp>
                <p:nvSpPr>
                  <p:cNvPr id="62" name="Freeform 393">
                    <a:extLst>
                      <a:ext uri="{FF2B5EF4-FFF2-40B4-BE49-F238E27FC236}">
                        <a16:creationId xmlns:a16="http://schemas.microsoft.com/office/drawing/2014/main" id="{30F79BEF-AA2B-1656-F6F9-95BEBBD30379}"/>
                      </a:ext>
                    </a:extLst>
                  </p:cNvPr>
                  <p:cNvSpPr>
                    <a:spLocks/>
                  </p:cNvSpPr>
                  <p:nvPr/>
                </p:nvSpPr>
                <p:spPr bwMode="auto">
                  <a:xfrm>
                    <a:off x="2868931" y="4081676"/>
                    <a:ext cx="1695450" cy="1695450"/>
                  </a:xfrm>
                  <a:custGeom>
                    <a:avLst/>
                    <a:gdLst>
                      <a:gd name="T0" fmla="*/ 60 w 534"/>
                      <a:gd name="T1" fmla="*/ 0 h 534"/>
                      <a:gd name="T2" fmla="*/ 0 w 534"/>
                      <a:gd name="T3" fmla="*/ 0 h 534"/>
                      <a:gd name="T4" fmla="*/ 534 w 534"/>
                      <a:gd name="T5" fmla="*/ 534 h 534"/>
                      <a:gd name="T6" fmla="*/ 534 w 534"/>
                      <a:gd name="T7" fmla="*/ 474 h 534"/>
                      <a:gd name="T8" fmla="*/ 60 w 534"/>
                      <a:gd name="T9" fmla="*/ 0 h 534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  <a:cxn ang="0">
                        <a:pos x="T8" y="T9"/>
                      </a:cxn>
                    </a:cxnLst>
                    <a:rect l="0" t="0" r="r" b="b"/>
                    <a:pathLst>
                      <a:path w="534" h="534">
                        <a:moveTo>
                          <a:pt x="60" y="0"/>
                        </a:moveTo>
                        <a:cubicBezTo>
                          <a:pt x="0" y="0"/>
                          <a:pt x="0" y="0"/>
                          <a:pt x="0" y="0"/>
                        </a:cubicBezTo>
                        <a:cubicBezTo>
                          <a:pt x="28" y="281"/>
                          <a:pt x="253" y="506"/>
                          <a:pt x="534" y="534"/>
                        </a:cubicBezTo>
                        <a:cubicBezTo>
                          <a:pt x="534" y="474"/>
                          <a:pt x="534" y="474"/>
                          <a:pt x="534" y="474"/>
                        </a:cubicBezTo>
                        <a:cubicBezTo>
                          <a:pt x="286" y="446"/>
                          <a:pt x="88" y="248"/>
                          <a:pt x="60" y="0"/>
                        </a:cubicBezTo>
                        <a:close/>
                      </a:path>
                    </a:pathLst>
                  </a:custGeom>
                  <a:solidFill>
                    <a:srgbClr val="82A8CB"/>
                  </a:solidFill>
                  <a:ln>
                    <a:noFill/>
                  </a:ln>
                </p:spPr>
                <p:txBody>
                  <a:bodyPr vert="horz" wrap="square" lIns="91440" tIns="45720" rIns="91440" bIns="45720" numCol="1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marL="0" marR="0" lvl="0" indent="0" defTabSz="914400" eaLnBrk="1" fontAlgn="auto" latinLnBrk="0" hangingPunct="1">
                      <a:lnSpc>
                        <a:spcPct val="100000"/>
                      </a:lnSpc>
                      <a:spcBef>
                        <a:spcPts val="0"/>
                      </a:spcBef>
                      <a:spcAft>
                        <a:spcPts val="0"/>
                      </a:spcAft>
                      <a:buClrTx/>
                      <a:buSzTx/>
                      <a:buFontTx/>
                      <a:buNone/>
                      <a:tabLst/>
                      <a:defRPr/>
                    </a:pPr>
                    <a:endParaRPr kumimoji="0" lang="en-US" sz="2400" b="0" i="0" u="none" strike="noStrike" kern="0" cap="none" spc="-30" normalizeH="0" baseline="0" noProof="0" dirty="0">
                      <a:ln>
                        <a:noFill/>
                      </a:ln>
                      <a:solidFill>
                        <a:sysClr val="windowText" lastClr="000000"/>
                      </a:solidFill>
                      <a:effectLst/>
                      <a:uLnTx/>
                      <a:uFillTx/>
                      <a:latin typeface="Hacen Casablanca" panose="02000000000000000000" pitchFamily="2" charset="-78"/>
                      <a:cs typeface="Hacen Casablanca" panose="02000000000000000000" pitchFamily="2" charset="-78"/>
                    </a:endParaRPr>
                  </a:p>
                </p:txBody>
              </p:sp>
              <p:sp>
                <p:nvSpPr>
                  <p:cNvPr id="63" name="Freeform 405">
                    <a:extLst>
                      <a:ext uri="{FF2B5EF4-FFF2-40B4-BE49-F238E27FC236}">
                        <a16:creationId xmlns:a16="http://schemas.microsoft.com/office/drawing/2014/main" id="{0982E72D-7D50-4D73-28B5-7122EF86F6D9}"/>
                      </a:ext>
                    </a:extLst>
                  </p:cNvPr>
                  <p:cNvSpPr>
                    <a:spLocks noEditPoints="1"/>
                  </p:cNvSpPr>
                  <p:nvPr/>
                </p:nvSpPr>
                <p:spPr bwMode="auto">
                  <a:xfrm>
                    <a:off x="3684906" y="4643651"/>
                    <a:ext cx="314325" cy="317500"/>
                  </a:xfrm>
                  <a:custGeom>
                    <a:avLst/>
                    <a:gdLst>
                      <a:gd name="T0" fmla="*/ 3 w 99"/>
                      <a:gd name="T1" fmla="*/ 86 h 100"/>
                      <a:gd name="T2" fmla="*/ 0 w 99"/>
                      <a:gd name="T3" fmla="*/ 92 h 100"/>
                      <a:gd name="T4" fmla="*/ 3 w 99"/>
                      <a:gd name="T5" fmla="*/ 98 h 100"/>
                      <a:gd name="T6" fmla="*/ 8 w 99"/>
                      <a:gd name="T7" fmla="*/ 100 h 100"/>
                      <a:gd name="T8" fmla="*/ 14 w 99"/>
                      <a:gd name="T9" fmla="*/ 98 h 100"/>
                      <a:gd name="T10" fmla="*/ 16 w 99"/>
                      <a:gd name="T11" fmla="*/ 92 h 100"/>
                      <a:gd name="T12" fmla="*/ 14 w 99"/>
                      <a:gd name="T13" fmla="*/ 86 h 100"/>
                      <a:gd name="T14" fmla="*/ 3 w 99"/>
                      <a:gd name="T15" fmla="*/ 86 h 100"/>
                      <a:gd name="T16" fmla="*/ 23 w 99"/>
                      <a:gd name="T17" fmla="*/ 65 h 100"/>
                      <a:gd name="T18" fmla="*/ 23 w 99"/>
                      <a:gd name="T19" fmla="*/ 77 h 100"/>
                      <a:gd name="T20" fmla="*/ 29 w 99"/>
                      <a:gd name="T21" fmla="*/ 79 h 100"/>
                      <a:gd name="T22" fmla="*/ 35 w 99"/>
                      <a:gd name="T23" fmla="*/ 77 h 100"/>
                      <a:gd name="T24" fmla="*/ 35 w 99"/>
                      <a:gd name="T25" fmla="*/ 65 h 100"/>
                      <a:gd name="T26" fmla="*/ 23 w 99"/>
                      <a:gd name="T27" fmla="*/ 65 h 100"/>
                      <a:gd name="T28" fmla="*/ 44 w 99"/>
                      <a:gd name="T29" fmla="*/ 45 h 100"/>
                      <a:gd name="T30" fmla="*/ 44 w 99"/>
                      <a:gd name="T31" fmla="*/ 56 h 100"/>
                      <a:gd name="T32" fmla="*/ 50 w 99"/>
                      <a:gd name="T33" fmla="*/ 58 h 100"/>
                      <a:gd name="T34" fmla="*/ 55 w 99"/>
                      <a:gd name="T35" fmla="*/ 56 h 100"/>
                      <a:gd name="T36" fmla="*/ 55 w 99"/>
                      <a:gd name="T37" fmla="*/ 45 h 100"/>
                      <a:gd name="T38" fmla="*/ 44 w 99"/>
                      <a:gd name="T39" fmla="*/ 45 h 100"/>
                      <a:gd name="T40" fmla="*/ 97 w 99"/>
                      <a:gd name="T41" fmla="*/ 3 h 100"/>
                      <a:gd name="T42" fmla="*/ 86 w 99"/>
                      <a:gd name="T43" fmla="*/ 3 h 100"/>
                      <a:gd name="T44" fmla="*/ 83 w 99"/>
                      <a:gd name="T45" fmla="*/ 9 h 100"/>
                      <a:gd name="T46" fmla="*/ 86 w 99"/>
                      <a:gd name="T47" fmla="*/ 14 h 100"/>
                      <a:gd name="T48" fmla="*/ 91 w 99"/>
                      <a:gd name="T49" fmla="*/ 17 h 100"/>
                      <a:gd name="T50" fmla="*/ 97 w 99"/>
                      <a:gd name="T51" fmla="*/ 14 h 100"/>
                      <a:gd name="T52" fmla="*/ 99 w 99"/>
                      <a:gd name="T53" fmla="*/ 9 h 100"/>
                      <a:gd name="T54" fmla="*/ 97 w 99"/>
                      <a:gd name="T55" fmla="*/ 3 h 100"/>
                      <a:gd name="T56" fmla="*/ 65 w 99"/>
                      <a:gd name="T57" fmla="*/ 24 h 100"/>
                      <a:gd name="T58" fmla="*/ 65 w 99"/>
                      <a:gd name="T59" fmla="*/ 35 h 100"/>
                      <a:gd name="T60" fmla="*/ 71 w 99"/>
                      <a:gd name="T61" fmla="*/ 38 h 100"/>
                      <a:gd name="T62" fmla="*/ 76 w 99"/>
                      <a:gd name="T63" fmla="*/ 35 h 100"/>
                      <a:gd name="T64" fmla="*/ 76 w 99"/>
                      <a:gd name="T65" fmla="*/ 24 h 100"/>
                      <a:gd name="T66" fmla="*/ 65 w 99"/>
                      <a:gd name="T67" fmla="*/ 24 h 100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  <a:cxn ang="0">
                        <a:pos x="T8" y="T9"/>
                      </a:cxn>
                      <a:cxn ang="0">
                        <a:pos x="T10" y="T11"/>
                      </a:cxn>
                      <a:cxn ang="0">
                        <a:pos x="T12" y="T13"/>
                      </a:cxn>
                      <a:cxn ang="0">
                        <a:pos x="T14" y="T15"/>
                      </a:cxn>
                      <a:cxn ang="0">
                        <a:pos x="T16" y="T17"/>
                      </a:cxn>
                      <a:cxn ang="0">
                        <a:pos x="T18" y="T19"/>
                      </a:cxn>
                      <a:cxn ang="0">
                        <a:pos x="T20" y="T21"/>
                      </a:cxn>
                      <a:cxn ang="0">
                        <a:pos x="T22" y="T23"/>
                      </a:cxn>
                      <a:cxn ang="0">
                        <a:pos x="T24" y="T25"/>
                      </a:cxn>
                      <a:cxn ang="0">
                        <a:pos x="T26" y="T27"/>
                      </a:cxn>
                      <a:cxn ang="0">
                        <a:pos x="T28" y="T29"/>
                      </a:cxn>
                      <a:cxn ang="0">
                        <a:pos x="T30" y="T31"/>
                      </a:cxn>
                      <a:cxn ang="0">
                        <a:pos x="T32" y="T33"/>
                      </a:cxn>
                      <a:cxn ang="0">
                        <a:pos x="T34" y="T35"/>
                      </a:cxn>
                      <a:cxn ang="0">
                        <a:pos x="T36" y="T37"/>
                      </a:cxn>
                      <a:cxn ang="0">
                        <a:pos x="T38" y="T39"/>
                      </a:cxn>
                      <a:cxn ang="0">
                        <a:pos x="T40" y="T41"/>
                      </a:cxn>
                      <a:cxn ang="0">
                        <a:pos x="T42" y="T43"/>
                      </a:cxn>
                      <a:cxn ang="0">
                        <a:pos x="T44" y="T45"/>
                      </a:cxn>
                      <a:cxn ang="0">
                        <a:pos x="T46" y="T47"/>
                      </a:cxn>
                      <a:cxn ang="0">
                        <a:pos x="T48" y="T49"/>
                      </a:cxn>
                      <a:cxn ang="0">
                        <a:pos x="T50" y="T51"/>
                      </a:cxn>
                      <a:cxn ang="0">
                        <a:pos x="T52" y="T53"/>
                      </a:cxn>
                      <a:cxn ang="0">
                        <a:pos x="T54" y="T55"/>
                      </a:cxn>
                      <a:cxn ang="0">
                        <a:pos x="T56" y="T57"/>
                      </a:cxn>
                      <a:cxn ang="0">
                        <a:pos x="T58" y="T59"/>
                      </a:cxn>
                      <a:cxn ang="0">
                        <a:pos x="T60" y="T61"/>
                      </a:cxn>
                      <a:cxn ang="0">
                        <a:pos x="T62" y="T63"/>
                      </a:cxn>
                      <a:cxn ang="0">
                        <a:pos x="T64" y="T65"/>
                      </a:cxn>
                      <a:cxn ang="0">
                        <a:pos x="T66" y="T67"/>
                      </a:cxn>
                    </a:cxnLst>
                    <a:rect l="0" t="0" r="r" b="b"/>
                    <a:pathLst>
                      <a:path w="99" h="100">
                        <a:moveTo>
                          <a:pt x="3" y="86"/>
                        </a:moveTo>
                        <a:cubicBezTo>
                          <a:pt x="1" y="88"/>
                          <a:pt x="0" y="90"/>
                          <a:pt x="0" y="92"/>
                        </a:cubicBezTo>
                        <a:cubicBezTo>
                          <a:pt x="0" y="94"/>
                          <a:pt x="1" y="96"/>
                          <a:pt x="3" y="98"/>
                        </a:cubicBezTo>
                        <a:cubicBezTo>
                          <a:pt x="4" y="99"/>
                          <a:pt x="6" y="100"/>
                          <a:pt x="8" y="100"/>
                        </a:cubicBezTo>
                        <a:cubicBezTo>
                          <a:pt x="10" y="100"/>
                          <a:pt x="12" y="99"/>
                          <a:pt x="14" y="98"/>
                        </a:cubicBezTo>
                        <a:cubicBezTo>
                          <a:pt x="15" y="96"/>
                          <a:pt x="16" y="94"/>
                          <a:pt x="16" y="92"/>
                        </a:cubicBezTo>
                        <a:cubicBezTo>
                          <a:pt x="16" y="90"/>
                          <a:pt x="15" y="88"/>
                          <a:pt x="14" y="86"/>
                        </a:cubicBezTo>
                        <a:cubicBezTo>
                          <a:pt x="11" y="83"/>
                          <a:pt x="6" y="83"/>
                          <a:pt x="3" y="86"/>
                        </a:cubicBezTo>
                        <a:close/>
                        <a:moveTo>
                          <a:pt x="23" y="65"/>
                        </a:moveTo>
                        <a:cubicBezTo>
                          <a:pt x="20" y="69"/>
                          <a:pt x="20" y="74"/>
                          <a:pt x="23" y="77"/>
                        </a:cubicBezTo>
                        <a:cubicBezTo>
                          <a:pt x="25" y="78"/>
                          <a:pt x="27" y="79"/>
                          <a:pt x="29" y="79"/>
                        </a:cubicBezTo>
                        <a:cubicBezTo>
                          <a:pt x="31" y="79"/>
                          <a:pt x="33" y="78"/>
                          <a:pt x="35" y="77"/>
                        </a:cubicBezTo>
                        <a:cubicBezTo>
                          <a:pt x="38" y="74"/>
                          <a:pt x="38" y="69"/>
                          <a:pt x="35" y="65"/>
                        </a:cubicBezTo>
                        <a:cubicBezTo>
                          <a:pt x="32" y="62"/>
                          <a:pt x="26" y="62"/>
                          <a:pt x="23" y="65"/>
                        </a:cubicBezTo>
                        <a:close/>
                        <a:moveTo>
                          <a:pt x="44" y="45"/>
                        </a:moveTo>
                        <a:cubicBezTo>
                          <a:pt x="41" y="48"/>
                          <a:pt x="41" y="53"/>
                          <a:pt x="44" y="56"/>
                        </a:cubicBezTo>
                        <a:cubicBezTo>
                          <a:pt x="46" y="58"/>
                          <a:pt x="48" y="58"/>
                          <a:pt x="50" y="58"/>
                        </a:cubicBezTo>
                        <a:cubicBezTo>
                          <a:pt x="52" y="58"/>
                          <a:pt x="54" y="58"/>
                          <a:pt x="55" y="56"/>
                        </a:cubicBezTo>
                        <a:cubicBezTo>
                          <a:pt x="59" y="53"/>
                          <a:pt x="59" y="48"/>
                          <a:pt x="55" y="45"/>
                        </a:cubicBezTo>
                        <a:cubicBezTo>
                          <a:pt x="52" y="42"/>
                          <a:pt x="47" y="42"/>
                          <a:pt x="44" y="45"/>
                        </a:cubicBezTo>
                        <a:close/>
                        <a:moveTo>
                          <a:pt x="97" y="3"/>
                        </a:moveTo>
                        <a:cubicBezTo>
                          <a:pt x="94" y="0"/>
                          <a:pt x="89" y="0"/>
                          <a:pt x="86" y="3"/>
                        </a:cubicBezTo>
                        <a:cubicBezTo>
                          <a:pt x="84" y="5"/>
                          <a:pt x="83" y="7"/>
                          <a:pt x="83" y="9"/>
                        </a:cubicBezTo>
                        <a:cubicBezTo>
                          <a:pt x="83" y="11"/>
                          <a:pt x="84" y="13"/>
                          <a:pt x="86" y="14"/>
                        </a:cubicBezTo>
                        <a:cubicBezTo>
                          <a:pt x="87" y="16"/>
                          <a:pt x="89" y="17"/>
                          <a:pt x="91" y="17"/>
                        </a:cubicBezTo>
                        <a:cubicBezTo>
                          <a:pt x="93" y="17"/>
                          <a:pt x="95" y="16"/>
                          <a:pt x="97" y="14"/>
                        </a:cubicBezTo>
                        <a:cubicBezTo>
                          <a:pt x="98" y="13"/>
                          <a:pt x="99" y="11"/>
                          <a:pt x="99" y="9"/>
                        </a:cubicBezTo>
                        <a:cubicBezTo>
                          <a:pt x="99" y="7"/>
                          <a:pt x="98" y="5"/>
                          <a:pt x="97" y="3"/>
                        </a:cubicBezTo>
                        <a:close/>
                        <a:moveTo>
                          <a:pt x="65" y="24"/>
                        </a:moveTo>
                        <a:cubicBezTo>
                          <a:pt x="62" y="27"/>
                          <a:pt x="62" y="32"/>
                          <a:pt x="65" y="35"/>
                        </a:cubicBezTo>
                        <a:cubicBezTo>
                          <a:pt x="66" y="37"/>
                          <a:pt x="68" y="38"/>
                          <a:pt x="71" y="38"/>
                        </a:cubicBezTo>
                        <a:cubicBezTo>
                          <a:pt x="73" y="38"/>
                          <a:pt x="75" y="37"/>
                          <a:pt x="76" y="35"/>
                        </a:cubicBezTo>
                        <a:cubicBezTo>
                          <a:pt x="79" y="32"/>
                          <a:pt x="79" y="27"/>
                          <a:pt x="76" y="24"/>
                        </a:cubicBezTo>
                        <a:cubicBezTo>
                          <a:pt x="73" y="21"/>
                          <a:pt x="68" y="21"/>
                          <a:pt x="65" y="24"/>
                        </a:cubicBezTo>
                        <a:close/>
                      </a:path>
                    </a:pathLst>
                  </a:custGeom>
                  <a:solidFill>
                    <a:srgbClr val="70AD47">
                      <a:lumMod val="60000"/>
                      <a:lumOff val="40000"/>
                    </a:srgbClr>
                  </a:solidFill>
                  <a:ln>
                    <a:noFill/>
                  </a:ln>
                </p:spPr>
                <p:txBody>
                  <a:bodyPr vert="horz" wrap="square" lIns="91440" tIns="45720" rIns="91440" bIns="45720" numCol="1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marL="0" marR="0" lvl="0" indent="0" defTabSz="914400" eaLnBrk="1" fontAlgn="auto" latinLnBrk="0" hangingPunct="1">
                      <a:lnSpc>
                        <a:spcPct val="100000"/>
                      </a:lnSpc>
                      <a:spcBef>
                        <a:spcPts val="0"/>
                      </a:spcBef>
                      <a:spcAft>
                        <a:spcPts val="0"/>
                      </a:spcAft>
                      <a:buClrTx/>
                      <a:buSzTx/>
                      <a:buFontTx/>
                      <a:buNone/>
                      <a:tabLst/>
                      <a:defRPr/>
                    </a:pPr>
                    <a:endParaRPr kumimoji="0" lang="en-US" sz="2400" b="0" i="0" u="none" strike="noStrike" kern="0" cap="none" spc="-30" normalizeH="0" baseline="0" noProof="0">
                      <a:ln>
                        <a:noFill/>
                      </a:ln>
                      <a:solidFill>
                        <a:sysClr val="windowText" lastClr="000000"/>
                      </a:solidFill>
                      <a:effectLst/>
                      <a:uLnTx/>
                      <a:uFillTx/>
                      <a:latin typeface="Hacen Casablanca" panose="02000000000000000000" pitchFamily="2" charset="-78"/>
                      <a:cs typeface="Hacen Casablanca" panose="02000000000000000000" pitchFamily="2" charset="-78"/>
                    </a:endParaRPr>
                  </a:p>
                </p:txBody>
              </p:sp>
              <p:sp>
                <p:nvSpPr>
                  <p:cNvPr id="64" name="Oval 411">
                    <a:extLst>
                      <a:ext uri="{FF2B5EF4-FFF2-40B4-BE49-F238E27FC236}">
                        <a16:creationId xmlns:a16="http://schemas.microsoft.com/office/drawing/2014/main" id="{0215D235-9B8E-318C-5318-68134292259A}"/>
                      </a:ext>
                    </a:extLst>
                  </p:cNvPr>
                  <p:cNvSpPr>
                    <a:spLocks noChangeArrowheads="1"/>
                  </p:cNvSpPr>
                  <p:nvPr/>
                </p:nvSpPr>
                <p:spPr bwMode="auto">
                  <a:xfrm>
                    <a:off x="3157856" y="4840501"/>
                    <a:ext cx="647700" cy="647700"/>
                  </a:xfrm>
                  <a:prstGeom prst="ellipse">
                    <a:avLst/>
                  </a:prstGeom>
                  <a:solidFill>
                    <a:sysClr val="window" lastClr="FFFFFF"/>
                  </a:solidFill>
                  <a:ln>
                    <a:noFill/>
                  </a:ln>
                </p:spPr>
                <p:txBody>
                  <a:bodyPr vert="horz" wrap="square" lIns="91440" tIns="45720" rIns="91440" bIns="45720" numCol="1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marL="0" marR="0" lvl="0" indent="0" defTabSz="914400" eaLnBrk="1" fontAlgn="auto" latinLnBrk="0" hangingPunct="1">
                      <a:lnSpc>
                        <a:spcPct val="100000"/>
                      </a:lnSpc>
                      <a:spcBef>
                        <a:spcPts val="0"/>
                      </a:spcBef>
                      <a:spcAft>
                        <a:spcPts val="0"/>
                      </a:spcAft>
                      <a:buClrTx/>
                      <a:buSzTx/>
                      <a:buFontTx/>
                      <a:buNone/>
                      <a:tabLst/>
                      <a:defRPr/>
                    </a:pPr>
                    <a:endParaRPr kumimoji="0" lang="en-US" sz="2400" b="0" i="0" u="none" strike="noStrike" kern="0" cap="none" spc="-30" normalizeH="0" baseline="0" noProof="0">
                      <a:ln>
                        <a:noFill/>
                      </a:ln>
                      <a:solidFill>
                        <a:sysClr val="windowText" lastClr="000000"/>
                      </a:solidFill>
                      <a:effectLst/>
                      <a:uLnTx/>
                      <a:uFillTx/>
                      <a:latin typeface="Hacen Casablanca" panose="02000000000000000000" pitchFamily="2" charset="-78"/>
                      <a:cs typeface="Hacen Casablanca" panose="02000000000000000000" pitchFamily="2" charset="-78"/>
                    </a:endParaRPr>
                  </a:p>
                </p:txBody>
              </p:sp>
              <p:sp>
                <p:nvSpPr>
                  <p:cNvPr id="65" name="Freeform 412">
                    <a:extLst>
                      <a:ext uri="{FF2B5EF4-FFF2-40B4-BE49-F238E27FC236}">
                        <a16:creationId xmlns:a16="http://schemas.microsoft.com/office/drawing/2014/main" id="{C153E111-DBB7-E137-C9F1-BF3C3B1081FF}"/>
                      </a:ext>
                    </a:extLst>
                  </p:cNvPr>
                  <p:cNvSpPr>
                    <a:spLocks noEditPoints="1"/>
                  </p:cNvSpPr>
                  <p:nvPr/>
                </p:nvSpPr>
                <p:spPr bwMode="auto">
                  <a:xfrm>
                    <a:off x="3145156" y="4827801"/>
                    <a:ext cx="673100" cy="673100"/>
                  </a:xfrm>
                  <a:custGeom>
                    <a:avLst/>
                    <a:gdLst>
                      <a:gd name="T0" fmla="*/ 106 w 212"/>
                      <a:gd name="T1" fmla="*/ 212 h 212"/>
                      <a:gd name="T2" fmla="*/ 0 w 212"/>
                      <a:gd name="T3" fmla="*/ 106 h 212"/>
                      <a:gd name="T4" fmla="*/ 106 w 212"/>
                      <a:gd name="T5" fmla="*/ 0 h 212"/>
                      <a:gd name="T6" fmla="*/ 212 w 212"/>
                      <a:gd name="T7" fmla="*/ 106 h 212"/>
                      <a:gd name="T8" fmla="*/ 106 w 212"/>
                      <a:gd name="T9" fmla="*/ 212 h 212"/>
                      <a:gd name="T10" fmla="*/ 106 w 212"/>
                      <a:gd name="T11" fmla="*/ 8 h 212"/>
                      <a:gd name="T12" fmla="*/ 8 w 212"/>
                      <a:gd name="T13" fmla="*/ 106 h 212"/>
                      <a:gd name="T14" fmla="*/ 106 w 212"/>
                      <a:gd name="T15" fmla="*/ 204 h 212"/>
                      <a:gd name="T16" fmla="*/ 204 w 212"/>
                      <a:gd name="T17" fmla="*/ 106 h 212"/>
                      <a:gd name="T18" fmla="*/ 106 w 212"/>
                      <a:gd name="T19" fmla="*/ 8 h 212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  <a:cxn ang="0">
                        <a:pos x="T8" y="T9"/>
                      </a:cxn>
                      <a:cxn ang="0">
                        <a:pos x="T10" y="T11"/>
                      </a:cxn>
                      <a:cxn ang="0">
                        <a:pos x="T12" y="T13"/>
                      </a:cxn>
                      <a:cxn ang="0">
                        <a:pos x="T14" y="T15"/>
                      </a:cxn>
                      <a:cxn ang="0">
                        <a:pos x="T16" y="T17"/>
                      </a:cxn>
                      <a:cxn ang="0">
                        <a:pos x="T18" y="T19"/>
                      </a:cxn>
                    </a:cxnLst>
                    <a:rect l="0" t="0" r="r" b="b"/>
                    <a:pathLst>
                      <a:path w="212" h="212">
                        <a:moveTo>
                          <a:pt x="106" y="212"/>
                        </a:moveTo>
                        <a:cubicBezTo>
                          <a:pt x="48" y="212"/>
                          <a:pt x="0" y="164"/>
                          <a:pt x="0" y="106"/>
                        </a:cubicBezTo>
                        <a:cubicBezTo>
                          <a:pt x="0" y="47"/>
                          <a:pt x="48" y="0"/>
                          <a:pt x="106" y="0"/>
                        </a:cubicBezTo>
                        <a:cubicBezTo>
                          <a:pt x="165" y="0"/>
                          <a:pt x="212" y="47"/>
                          <a:pt x="212" y="106"/>
                        </a:cubicBezTo>
                        <a:cubicBezTo>
                          <a:pt x="212" y="164"/>
                          <a:pt x="165" y="212"/>
                          <a:pt x="106" y="212"/>
                        </a:cubicBezTo>
                        <a:close/>
                        <a:moveTo>
                          <a:pt x="106" y="8"/>
                        </a:moveTo>
                        <a:cubicBezTo>
                          <a:pt x="52" y="8"/>
                          <a:pt x="8" y="52"/>
                          <a:pt x="8" y="106"/>
                        </a:cubicBezTo>
                        <a:cubicBezTo>
                          <a:pt x="8" y="160"/>
                          <a:pt x="52" y="204"/>
                          <a:pt x="106" y="204"/>
                        </a:cubicBezTo>
                        <a:cubicBezTo>
                          <a:pt x="160" y="204"/>
                          <a:pt x="204" y="160"/>
                          <a:pt x="204" y="106"/>
                        </a:cubicBezTo>
                        <a:cubicBezTo>
                          <a:pt x="204" y="52"/>
                          <a:pt x="160" y="8"/>
                          <a:pt x="106" y="8"/>
                        </a:cubicBezTo>
                        <a:close/>
                      </a:path>
                    </a:pathLst>
                  </a:custGeom>
                  <a:solidFill>
                    <a:srgbClr val="70AD47">
                      <a:lumMod val="60000"/>
                      <a:lumOff val="40000"/>
                    </a:srgbClr>
                  </a:solidFill>
                  <a:ln>
                    <a:noFill/>
                  </a:ln>
                </p:spPr>
                <p:txBody>
                  <a:bodyPr vert="horz" wrap="square" lIns="91440" tIns="45720" rIns="91440" bIns="45720" numCol="1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marL="0" marR="0" lvl="0" indent="0" defTabSz="914400" eaLnBrk="1" fontAlgn="auto" latinLnBrk="0" hangingPunct="1">
                      <a:lnSpc>
                        <a:spcPct val="100000"/>
                      </a:lnSpc>
                      <a:spcBef>
                        <a:spcPts val="0"/>
                      </a:spcBef>
                      <a:spcAft>
                        <a:spcPts val="0"/>
                      </a:spcAft>
                      <a:buClrTx/>
                      <a:buSzTx/>
                      <a:buFontTx/>
                      <a:buNone/>
                      <a:tabLst/>
                      <a:defRPr/>
                    </a:pPr>
                    <a:endParaRPr kumimoji="0" lang="en-US" sz="2400" b="0" i="0" u="none" strike="noStrike" kern="0" cap="none" spc="-30" normalizeH="0" baseline="0" noProof="0">
                      <a:ln>
                        <a:noFill/>
                      </a:ln>
                      <a:solidFill>
                        <a:sysClr val="windowText" lastClr="000000"/>
                      </a:solidFill>
                      <a:effectLst/>
                      <a:uLnTx/>
                      <a:uFillTx/>
                      <a:latin typeface="Hacen Casablanca" panose="02000000000000000000" pitchFamily="2" charset="-78"/>
                      <a:cs typeface="Hacen Casablanca" panose="02000000000000000000" pitchFamily="2" charset="-78"/>
                    </a:endParaRPr>
                  </a:p>
                </p:txBody>
              </p:sp>
            </p:grpSp>
            <p:grpSp>
              <p:nvGrpSpPr>
                <p:cNvPr id="52" name="مجموعة 129">
                  <a:extLst>
                    <a:ext uri="{FF2B5EF4-FFF2-40B4-BE49-F238E27FC236}">
                      <a16:creationId xmlns:a16="http://schemas.microsoft.com/office/drawing/2014/main" id="{BD5A5038-A0F1-5605-D4DD-023D52A0A609}"/>
                    </a:ext>
                  </a:extLst>
                </p:cNvPr>
                <p:cNvGrpSpPr/>
                <p:nvPr/>
              </p:nvGrpSpPr>
              <p:grpSpPr>
                <a:xfrm flipH="1">
                  <a:off x="2868930" y="4081676"/>
                  <a:ext cx="1695450" cy="1695450"/>
                  <a:chOff x="4945381" y="4081676"/>
                  <a:chExt cx="1695450" cy="1695450"/>
                </a:xfrm>
              </p:grpSpPr>
              <p:sp>
                <p:nvSpPr>
                  <p:cNvPr id="58" name="Freeform 394">
                    <a:extLst>
                      <a:ext uri="{FF2B5EF4-FFF2-40B4-BE49-F238E27FC236}">
                        <a16:creationId xmlns:a16="http://schemas.microsoft.com/office/drawing/2014/main" id="{39F4E086-7604-9DC3-6431-D1DD8BA953F1}"/>
                      </a:ext>
                    </a:extLst>
                  </p:cNvPr>
                  <p:cNvSpPr>
                    <a:spLocks/>
                  </p:cNvSpPr>
                  <p:nvPr/>
                </p:nvSpPr>
                <p:spPr bwMode="auto">
                  <a:xfrm>
                    <a:off x="4945381" y="4081676"/>
                    <a:ext cx="1695450" cy="1695450"/>
                  </a:xfrm>
                  <a:custGeom>
                    <a:avLst/>
                    <a:gdLst>
                      <a:gd name="T0" fmla="*/ 0 w 534"/>
                      <a:gd name="T1" fmla="*/ 474 h 534"/>
                      <a:gd name="T2" fmla="*/ 0 w 534"/>
                      <a:gd name="T3" fmla="*/ 534 h 534"/>
                      <a:gd name="T4" fmla="*/ 534 w 534"/>
                      <a:gd name="T5" fmla="*/ 0 h 534"/>
                      <a:gd name="T6" fmla="*/ 474 w 534"/>
                      <a:gd name="T7" fmla="*/ 0 h 534"/>
                      <a:gd name="T8" fmla="*/ 0 w 534"/>
                      <a:gd name="T9" fmla="*/ 474 h 534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  <a:cxn ang="0">
                        <a:pos x="T8" y="T9"/>
                      </a:cxn>
                    </a:cxnLst>
                    <a:rect l="0" t="0" r="r" b="b"/>
                    <a:pathLst>
                      <a:path w="534" h="534">
                        <a:moveTo>
                          <a:pt x="0" y="474"/>
                        </a:moveTo>
                        <a:cubicBezTo>
                          <a:pt x="0" y="534"/>
                          <a:pt x="0" y="534"/>
                          <a:pt x="0" y="534"/>
                        </a:cubicBezTo>
                        <a:cubicBezTo>
                          <a:pt x="281" y="506"/>
                          <a:pt x="506" y="281"/>
                          <a:pt x="534" y="0"/>
                        </a:cubicBezTo>
                        <a:cubicBezTo>
                          <a:pt x="474" y="0"/>
                          <a:pt x="474" y="0"/>
                          <a:pt x="474" y="0"/>
                        </a:cubicBezTo>
                        <a:cubicBezTo>
                          <a:pt x="446" y="248"/>
                          <a:pt x="248" y="446"/>
                          <a:pt x="0" y="474"/>
                        </a:cubicBezTo>
                        <a:close/>
                      </a:path>
                    </a:pathLst>
                  </a:custGeom>
                  <a:solidFill>
                    <a:srgbClr val="CFD5D8"/>
                  </a:solidFill>
                  <a:ln>
                    <a:noFill/>
                  </a:ln>
                </p:spPr>
                <p:txBody>
                  <a:bodyPr vert="horz" wrap="square" lIns="91440" tIns="45720" rIns="91440" bIns="45720" numCol="1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marL="0" marR="0" lvl="0" indent="0" defTabSz="914400" eaLnBrk="1" fontAlgn="auto" latinLnBrk="0" hangingPunct="1">
                      <a:lnSpc>
                        <a:spcPct val="100000"/>
                      </a:lnSpc>
                      <a:spcBef>
                        <a:spcPts val="0"/>
                      </a:spcBef>
                      <a:spcAft>
                        <a:spcPts val="0"/>
                      </a:spcAft>
                      <a:buClrTx/>
                      <a:buSzTx/>
                      <a:buFontTx/>
                      <a:buNone/>
                      <a:tabLst/>
                      <a:defRPr/>
                    </a:pPr>
                    <a:endParaRPr kumimoji="0" lang="en-US" sz="2400" b="0" i="0" u="none" strike="noStrike" kern="0" cap="none" spc="-30" normalizeH="0" baseline="0" noProof="0" dirty="0">
                      <a:ln>
                        <a:noFill/>
                      </a:ln>
                      <a:solidFill>
                        <a:sysClr val="windowText" lastClr="000000"/>
                      </a:solidFill>
                      <a:effectLst/>
                      <a:uLnTx/>
                      <a:uFillTx/>
                      <a:latin typeface="Hacen Casablanca" panose="02000000000000000000" pitchFamily="2" charset="-78"/>
                      <a:cs typeface="Hacen Casablanca" panose="02000000000000000000" pitchFamily="2" charset="-78"/>
                    </a:endParaRPr>
                  </a:p>
                </p:txBody>
              </p:sp>
              <p:sp>
                <p:nvSpPr>
                  <p:cNvPr id="59" name="Freeform 406">
                    <a:extLst>
                      <a:ext uri="{FF2B5EF4-FFF2-40B4-BE49-F238E27FC236}">
                        <a16:creationId xmlns:a16="http://schemas.microsoft.com/office/drawing/2014/main" id="{BF6D7936-39EE-7B63-FAF3-D9825493D6B1}"/>
                      </a:ext>
                    </a:extLst>
                  </p:cNvPr>
                  <p:cNvSpPr>
                    <a:spLocks noEditPoints="1"/>
                  </p:cNvSpPr>
                  <p:nvPr/>
                </p:nvSpPr>
                <p:spPr bwMode="auto">
                  <a:xfrm>
                    <a:off x="5510531" y="4643651"/>
                    <a:ext cx="314325" cy="317500"/>
                  </a:xfrm>
                  <a:custGeom>
                    <a:avLst/>
                    <a:gdLst>
                      <a:gd name="T0" fmla="*/ 44 w 99"/>
                      <a:gd name="T1" fmla="*/ 45 h 100"/>
                      <a:gd name="T2" fmla="*/ 44 w 99"/>
                      <a:gd name="T3" fmla="*/ 56 h 100"/>
                      <a:gd name="T4" fmla="*/ 49 w 99"/>
                      <a:gd name="T5" fmla="*/ 58 h 100"/>
                      <a:gd name="T6" fmla="*/ 55 w 99"/>
                      <a:gd name="T7" fmla="*/ 56 h 100"/>
                      <a:gd name="T8" fmla="*/ 55 w 99"/>
                      <a:gd name="T9" fmla="*/ 45 h 100"/>
                      <a:gd name="T10" fmla="*/ 44 w 99"/>
                      <a:gd name="T11" fmla="*/ 45 h 100"/>
                      <a:gd name="T12" fmla="*/ 23 w 99"/>
                      <a:gd name="T13" fmla="*/ 24 h 100"/>
                      <a:gd name="T14" fmla="*/ 23 w 99"/>
                      <a:gd name="T15" fmla="*/ 35 h 100"/>
                      <a:gd name="T16" fmla="*/ 28 w 99"/>
                      <a:gd name="T17" fmla="*/ 38 h 100"/>
                      <a:gd name="T18" fmla="*/ 34 w 99"/>
                      <a:gd name="T19" fmla="*/ 35 h 100"/>
                      <a:gd name="T20" fmla="*/ 34 w 99"/>
                      <a:gd name="T21" fmla="*/ 24 h 100"/>
                      <a:gd name="T22" fmla="*/ 23 w 99"/>
                      <a:gd name="T23" fmla="*/ 24 h 100"/>
                      <a:gd name="T24" fmla="*/ 2 w 99"/>
                      <a:gd name="T25" fmla="*/ 3 h 100"/>
                      <a:gd name="T26" fmla="*/ 0 w 99"/>
                      <a:gd name="T27" fmla="*/ 9 h 100"/>
                      <a:gd name="T28" fmla="*/ 2 w 99"/>
                      <a:gd name="T29" fmla="*/ 14 h 100"/>
                      <a:gd name="T30" fmla="*/ 8 w 99"/>
                      <a:gd name="T31" fmla="*/ 17 h 100"/>
                      <a:gd name="T32" fmla="*/ 13 w 99"/>
                      <a:gd name="T33" fmla="*/ 14 h 100"/>
                      <a:gd name="T34" fmla="*/ 16 w 99"/>
                      <a:gd name="T35" fmla="*/ 9 h 100"/>
                      <a:gd name="T36" fmla="*/ 13 w 99"/>
                      <a:gd name="T37" fmla="*/ 3 h 100"/>
                      <a:gd name="T38" fmla="*/ 2 w 99"/>
                      <a:gd name="T39" fmla="*/ 3 h 100"/>
                      <a:gd name="T40" fmla="*/ 96 w 99"/>
                      <a:gd name="T41" fmla="*/ 86 h 100"/>
                      <a:gd name="T42" fmla="*/ 85 w 99"/>
                      <a:gd name="T43" fmla="*/ 86 h 100"/>
                      <a:gd name="T44" fmla="*/ 83 w 99"/>
                      <a:gd name="T45" fmla="*/ 92 h 100"/>
                      <a:gd name="T46" fmla="*/ 85 w 99"/>
                      <a:gd name="T47" fmla="*/ 98 h 100"/>
                      <a:gd name="T48" fmla="*/ 91 w 99"/>
                      <a:gd name="T49" fmla="*/ 100 h 100"/>
                      <a:gd name="T50" fmla="*/ 96 w 99"/>
                      <a:gd name="T51" fmla="*/ 98 h 100"/>
                      <a:gd name="T52" fmla="*/ 99 w 99"/>
                      <a:gd name="T53" fmla="*/ 92 h 100"/>
                      <a:gd name="T54" fmla="*/ 96 w 99"/>
                      <a:gd name="T55" fmla="*/ 86 h 100"/>
                      <a:gd name="T56" fmla="*/ 64 w 99"/>
                      <a:gd name="T57" fmla="*/ 65 h 100"/>
                      <a:gd name="T58" fmla="*/ 64 w 99"/>
                      <a:gd name="T59" fmla="*/ 77 h 100"/>
                      <a:gd name="T60" fmla="*/ 70 w 99"/>
                      <a:gd name="T61" fmla="*/ 79 h 100"/>
                      <a:gd name="T62" fmla="*/ 76 w 99"/>
                      <a:gd name="T63" fmla="*/ 77 h 100"/>
                      <a:gd name="T64" fmla="*/ 76 w 99"/>
                      <a:gd name="T65" fmla="*/ 65 h 100"/>
                      <a:gd name="T66" fmla="*/ 64 w 99"/>
                      <a:gd name="T67" fmla="*/ 65 h 100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  <a:cxn ang="0">
                        <a:pos x="T8" y="T9"/>
                      </a:cxn>
                      <a:cxn ang="0">
                        <a:pos x="T10" y="T11"/>
                      </a:cxn>
                      <a:cxn ang="0">
                        <a:pos x="T12" y="T13"/>
                      </a:cxn>
                      <a:cxn ang="0">
                        <a:pos x="T14" y="T15"/>
                      </a:cxn>
                      <a:cxn ang="0">
                        <a:pos x="T16" y="T17"/>
                      </a:cxn>
                      <a:cxn ang="0">
                        <a:pos x="T18" y="T19"/>
                      </a:cxn>
                      <a:cxn ang="0">
                        <a:pos x="T20" y="T21"/>
                      </a:cxn>
                      <a:cxn ang="0">
                        <a:pos x="T22" y="T23"/>
                      </a:cxn>
                      <a:cxn ang="0">
                        <a:pos x="T24" y="T25"/>
                      </a:cxn>
                      <a:cxn ang="0">
                        <a:pos x="T26" y="T27"/>
                      </a:cxn>
                      <a:cxn ang="0">
                        <a:pos x="T28" y="T29"/>
                      </a:cxn>
                      <a:cxn ang="0">
                        <a:pos x="T30" y="T31"/>
                      </a:cxn>
                      <a:cxn ang="0">
                        <a:pos x="T32" y="T33"/>
                      </a:cxn>
                      <a:cxn ang="0">
                        <a:pos x="T34" y="T35"/>
                      </a:cxn>
                      <a:cxn ang="0">
                        <a:pos x="T36" y="T37"/>
                      </a:cxn>
                      <a:cxn ang="0">
                        <a:pos x="T38" y="T39"/>
                      </a:cxn>
                      <a:cxn ang="0">
                        <a:pos x="T40" y="T41"/>
                      </a:cxn>
                      <a:cxn ang="0">
                        <a:pos x="T42" y="T43"/>
                      </a:cxn>
                      <a:cxn ang="0">
                        <a:pos x="T44" y="T45"/>
                      </a:cxn>
                      <a:cxn ang="0">
                        <a:pos x="T46" y="T47"/>
                      </a:cxn>
                      <a:cxn ang="0">
                        <a:pos x="T48" y="T49"/>
                      </a:cxn>
                      <a:cxn ang="0">
                        <a:pos x="T50" y="T51"/>
                      </a:cxn>
                      <a:cxn ang="0">
                        <a:pos x="T52" y="T53"/>
                      </a:cxn>
                      <a:cxn ang="0">
                        <a:pos x="T54" y="T55"/>
                      </a:cxn>
                      <a:cxn ang="0">
                        <a:pos x="T56" y="T57"/>
                      </a:cxn>
                      <a:cxn ang="0">
                        <a:pos x="T58" y="T59"/>
                      </a:cxn>
                      <a:cxn ang="0">
                        <a:pos x="T60" y="T61"/>
                      </a:cxn>
                      <a:cxn ang="0">
                        <a:pos x="T62" y="T63"/>
                      </a:cxn>
                      <a:cxn ang="0">
                        <a:pos x="T64" y="T65"/>
                      </a:cxn>
                      <a:cxn ang="0">
                        <a:pos x="T66" y="T67"/>
                      </a:cxn>
                    </a:cxnLst>
                    <a:rect l="0" t="0" r="r" b="b"/>
                    <a:pathLst>
                      <a:path w="99" h="100">
                        <a:moveTo>
                          <a:pt x="44" y="45"/>
                        </a:moveTo>
                        <a:cubicBezTo>
                          <a:pt x="40" y="48"/>
                          <a:pt x="40" y="53"/>
                          <a:pt x="44" y="56"/>
                        </a:cubicBezTo>
                        <a:cubicBezTo>
                          <a:pt x="45" y="58"/>
                          <a:pt x="47" y="58"/>
                          <a:pt x="49" y="58"/>
                        </a:cubicBezTo>
                        <a:cubicBezTo>
                          <a:pt x="51" y="58"/>
                          <a:pt x="53" y="58"/>
                          <a:pt x="55" y="56"/>
                        </a:cubicBezTo>
                        <a:cubicBezTo>
                          <a:pt x="58" y="53"/>
                          <a:pt x="58" y="48"/>
                          <a:pt x="55" y="45"/>
                        </a:cubicBezTo>
                        <a:cubicBezTo>
                          <a:pt x="52" y="42"/>
                          <a:pt x="47" y="42"/>
                          <a:pt x="44" y="45"/>
                        </a:cubicBezTo>
                        <a:close/>
                        <a:moveTo>
                          <a:pt x="23" y="24"/>
                        </a:moveTo>
                        <a:cubicBezTo>
                          <a:pt x="20" y="27"/>
                          <a:pt x="20" y="32"/>
                          <a:pt x="23" y="35"/>
                        </a:cubicBezTo>
                        <a:cubicBezTo>
                          <a:pt x="24" y="37"/>
                          <a:pt x="26" y="38"/>
                          <a:pt x="28" y="38"/>
                        </a:cubicBezTo>
                        <a:cubicBezTo>
                          <a:pt x="30" y="38"/>
                          <a:pt x="33" y="37"/>
                          <a:pt x="34" y="35"/>
                        </a:cubicBezTo>
                        <a:cubicBezTo>
                          <a:pt x="37" y="32"/>
                          <a:pt x="37" y="27"/>
                          <a:pt x="34" y="24"/>
                        </a:cubicBezTo>
                        <a:cubicBezTo>
                          <a:pt x="31" y="21"/>
                          <a:pt x="26" y="21"/>
                          <a:pt x="23" y="24"/>
                        </a:cubicBezTo>
                        <a:close/>
                        <a:moveTo>
                          <a:pt x="2" y="3"/>
                        </a:moveTo>
                        <a:cubicBezTo>
                          <a:pt x="0" y="5"/>
                          <a:pt x="0" y="7"/>
                          <a:pt x="0" y="9"/>
                        </a:cubicBezTo>
                        <a:cubicBezTo>
                          <a:pt x="0" y="11"/>
                          <a:pt x="0" y="13"/>
                          <a:pt x="2" y="14"/>
                        </a:cubicBezTo>
                        <a:cubicBezTo>
                          <a:pt x="3" y="16"/>
                          <a:pt x="6" y="17"/>
                          <a:pt x="8" y="17"/>
                        </a:cubicBezTo>
                        <a:cubicBezTo>
                          <a:pt x="10" y="17"/>
                          <a:pt x="12" y="16"/>
                          <a:pt x="13" y="14"/>
                        </a:cubicBezTo>
                        <a:cubicBezTo>
                          <a:pt x="15" y="13"/>
                          <a:pt x="16" y="11"/>
                          <a:pt x="16" y="9"/>
                        </a:cubicBezTo>
                        <a:cubicBezTo>
                          <a:pt x="16" y="7"/>
                          <a:pt x="15" y="5"/>
                          <a:pt x="13" y="3"/>
                        </a:cubicBezTo>
                        <a:cubicBezTo>
                          <a:pt x="10" y="0"/>
                          <a:pt x="5" y="0"/>
                          <a:pt x="2" y="3"/>
                        </a:cubicBezTo>
                        <a:close/>
                        <a:moveTo>
                          <a:pt x="96" y="86"/>
                        </a:moveTo>
                        <a:cubicBezTo>
                          <a:pt x="93" y="83"/>
                          <a:pt x="88" y="83"/>
                          <a:pt x="85" y="86"/>
                        </a:cubicBezTo>
                        <a:cubicBezTo>
                          <a:pt x="84" y="88"/>
                          <a:pt x="83" y="90"/>
                          <a:pt x="83" y="92"/>
                        </a:cubicBezTo>
                        <a:cubicBezTo>
                          <a:pt x="83" y="94"/>
                          <a:pt x="84" y="96"/>
                          <a:pt x="85" y="98"/>
                        </a:cubicBezTo>
                        <a:cubicBezTo>
                          <a:pt x="87" y="99"/>
                          <a:pt x="89" y="100"/>
                          <a:pt x="91" y="100"/>
                        </a:cubicBezTo>
                        <a:cubicBezTo>
                          <a:pt x="93" y="100"/>
                          <a:pt x="95" y="99"/>
                          <a:pt x="96" y="98"/>
                        </a:cubicBezTo>
                        <a:cubicBezTo>
                          <a:pt x="98" y="96"/>
                          <a:pt x="99" y="94"/>
                          <a:pt x="99" y="92"/>
                        </a:cubicBezTo>
                        <a:cubicBezTo>
                          <a:pt x="99" y="90"/>
                          <a:pt x="98" y="88"/>
                          <a:pt x="96" y="86"/>
                        </a:cubicBezTo>
                        <a:close/>
                        <a:moveTo>
                          <a:pt x="64" y="65"/>
                        </a:moveTo>
                        <a:cubicBezTo>
                          <a:pt x="61" y="69"/>
                          <a:pt x="61" y="74"/>
                          <a:pt x="64" y="77"/>
                        </a:cubicBezTo>
                        <a:cubicBezTo>
                          <a:pt x="66" y="78"/>
                          <a:pt x="68" y="79"/>
                          <a:pt x="70" y="79"/>
                        </a:cubicBezTo>
                        <a:cubicBezTo>
                          <a:pt x="72" y="79"/>
                          <a:pt x="74" y="78"/>
                          <a:pt x="76" y="77"/>
                        </a:cubicBezTo>
                        <a:cubicBezTo>
                          <a:pt x="79" y="74"/>
                          <a:pt x="79" y="69"/>
                          <a:pt x="76" y="65"/>
                        </a:cubicBezTo>
                        <a:cubicBezTo>
                          <a:pt x="72" y="62"/>
                          <a:pt x="67" y="62"/>
                          <a:pt x="64" y="65"/>
                        </a:cubicBezTo>
                        <a:close/>
                      </a:path>
                    </a:pathLst>
                  </a:custGeom>
                  <a:solidFill>
                    <a:srgbClr val="70AD47">
                      <a:lumMod val="60000"/>
                      <a:lumOff val="40000"/>
                    </a:srgbClr>
                  </a:solidFill>
                  <a:ln>
                    <a:noFill/>
                  </a:ln>
                </p:spPr>
                <p:txBody>
                  <a:bodyPr vert="horz" wrap="square" lIns="91440" tIns="45720" rIns="91440" bIns="45720" numCol="1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marL="0" marR="0" lvl="0" indent="0" defTabSz="914400" eaLnBrk="1" fontAlgn="auto" latinLnBrk="0" hangingPunct="1">
                      <a:lnSpc>
                        <a:spcPct val="100000"/>
                      </a:lnSpc>
                      <a:spcBef>
                        <a:spcPts val="0"/>
                      </a:spcBef>
                      <a:spcAft>
                        <a:spcPts val="0"/>
                      </a:spcAft>
                      <a:buClrTx/>
                      <a:buSzTx/>
                      <a:buFontTx/>
                      <a:buNone/>
                      <a:tabLst/>
                      <a:defRPr/>
                    </a:pPr>
                    <a:endParaRPr kumimoji="0" lang="en-US" sz="2400" b="0" i="0" u="none" strike="noStrike" kern="0" cap="none" spc="-30" normalizeH="0" baseline="0" noProof="0">
                      <a:ln>
                        <a:noFill/>
                      </a:ln>
                      <a:solidFill>
                        <a:sysClr val="windowText" lastClr="000000"/>
                      </a:solidFill>
                      <a:effectLst/>
                      <a:uLnTx/>
                      <a:uFillTx/>
                      <a:latin typeface="Hacen Casablanca" panose="02000000000000000000" pitchFamily="2" charset="-78"/>
                      <a:cs typeface="Hacen Casablanca" panose="02000000000000000000" pitchFamily="2" charset="-78"/>
                    </a:endParaRPr>
                  </a:p>
                </p:txBody>
              </p:sp>
              <p:sp>
                <p:nvSpPr>
                  <p:cNvPr id="60" name="Oval 414">
                    <a:extLst>
                      <a:ext uri="{FF2B5EF4-FFF2-40B4-BE49-F238E27FC236}">
                        <a16:creationId xmlns:a16="http://schemas.microsoft.com/office/drawing/2014/main" id="{7BDAACBD-6BDB-6887-1B63-8B8F0C7E0E20}"/>
                      </a:ext>
                    </a:extLst>
                  </p:cNvPr>
                  <p:cNvSpPr>
                    <a:spLocks noChangeArrowheads="1"/>
                  </p:cNvSpPr>
                  <p:nvPr/>
                </p:nvSpPr>
                <p:spPr bwMode="auto">
                  <a:xfrm>
                    <a:off x="5704206" y="4840501"/>
                    <a:ext cx="647700" cy="647700"/>
                  </a:xfrm>
                  <a:prstGeom prst="ellipse">
                    <a:avLst/>
                  </a:prstGeom>
                  <a:solidFill>
                    <a:sysClr val="window" lastClr="FFFFFF"/>
                  </a:solidFill>
                  <a:ln>
                    <a:noFill/>
                  </a:ln>
                </p:spPr>
                <p:txBody>
                  <a:bodyPr vert="horz" wrap="square" lIns="91440" tIns="45720" rIns="91440" bIns="45720" numCol="1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marL="0" marR="0" lvl="0" indent="0" defTabSz="914400" eaLnBrk="1" fontAlgn="auto" latinLnBrk="0" hangingPunct="1">
                      <a:lnSpc>
                        <a:spcPct val="100000"/>
                      </a:lnSpc>
                      <a:spcBef>
                        <a:spcPts val="0"/>
                      </a:spcBef>
                      <a:spcAft>
                        <a:spcPts val="0"/>
                      </a:spcAft>
                      <a:buClrTx/>
                      <a:buSzTx/>
                      <a:buFontTx/>
                      <a:buNone/>
                      <a:tabLst/>
                      <a:defRPr/>
                    </a:pPr>
                    <a:endParaRPr kumimoji="0" lang="en-US" sz="2400" b="0" i="0" u="none" strike="noStrike" kern="0" cap="none" spc="-30" normalizeH="0" baseline="0" noProof="0">
                      <a:ln>
                        <a:noFill/>
                      </a:ln>
                      <a:solidFill>
                        <a:sysClr val="windowText" lastClr="000000"/>
                      </a:solidFill>
                      <a:effectLst/>
                      <a:uLnTx/>
                      <a:uFillTx/>
                      <a:latin typeface="Hacen Casablanca" panose="02000000000000000000" pitchFamily="2" charset="-78"/>
                      <a:cs typeface="Hacen Casablanca" panose="02000000000000000000" pitchFamily="2" charset="-78"/>
                    </a:endParaRPr>
                  </a:p>
                </p:txBody>
              </p:sp>
              <p:sp>
                <p:nvSpPr>
                  <p:cNvPr id="61" name="Freeform 415">
                    <a:extLst>
                      <a:ext uri="{FF2B5EF4-FFF2-40B4-BE49-F238E27FC236}">
                        <a16:creationId xmlns:a16="http://schemas.microsoft.com/office/drawing/2014/main" id="{D3D63E5C-56D9-5B10-345B-6FB300313F14}"/>
                      </a:ext>
                    </a:extLst>
                  </p:cNvPr>
                  <p:cNvSpPr>
                    <a:spLocks noEditPoints="1"/>
                  </p:cNvSpPr>
                  <p:nvPr/>
                </p:nvSpPr>
                <p:spPr bwMode="auto">
                  <a:xfrm>
                    <a:off x="5691506" y="4827801"/>
                    <a:ext cx="673100" cy="673100"/>
                  </a:xfrm>
                  <a:custGeom>
                    <a:avLst/>
                    <a:gdLst>
                      <a:gd name="T0" fmla="*/ 106 w 212"/>
                      <a:gd name="T1" fmla="*/ 212 h 212"/>
                      <a:gd name="T2" fmla="*/ 0 w 212"/>
                      <a:gd name="T3" fmla="*/ 106 h 212"/>
                      <a:gd name="T4" fmla="*/ 106 w 212"/>
                      <a:gd name="T5" fmla="*/ 0 h 212"/>
                      <a:gd name="T6" fmla="*/ 212 w 212"/>
                      <a:gd name="T7" fmla="*/ 106 h 212"/>
                      <a:gd name="T8" fmla="*/ 106 w 212"/>
                      <a:gd name="T9" fmla="*/ 212 h 212"/>
                      <a:gd name="T10" fmla="*/ 106 w 212"/>
                      <a:gd name="T11" fmla="*/ 8 h 212"/>
                      <a:gd name="T12" fmla="*/ 8 w 212"/>
                      <a:gd name="T13" fmla="*/ 106 h 212"/>
                      <a:gd name="T14" fmla="*/ 106 w 212"/>
                      <a:gd name="T15" fmla="*/ 204 h 212"/>
                      <a:gd name="T16" fmla="*/ 204 w 212"/>
                      <a:gd name="T17" fmla="*/ 106 h 212"/>
                      <a:gd name="T18" fmla="*/ 106 w 212"/>
                      <a:gd name="T19" fmla="*/ 8 h 212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  <a:cxn ang="0">
                        <a:pos x="T8" y="T9"/>
                      </a:cxn>
                      <a:cxn ang="0">
                        <a:pos x="T10" y="T11"/>
                      </a:cxn>
                      <a:cxn ang="0">
                        <a:pos x="T12" y="T13"/>
                      </a:cxn>
                      <a:cxn ang="0">
                        <a:pos x="T14" y="T15"/>
                      </a:cxn>
                      <a:cxn ang="0">
                        <a:pos x="T16" y="T17"/>
                      </a:cxn>
                      <a:cxn ang="0">
                        <a:pos x="T18" y="T19"/>
                      </a:cxn>
                    </a:cxnLst>
                    <a:rect l="0" t="0" r="r" b="b"/>
                    <a:pathLst>
                      <a:path w="212" h="212">
                        <a:moveTo>
                          <a:pt x="106" y="212"/>
                        </a:moveTo>
                        <a:cubicBezTo>
                          <a:pt x="47" y="212"/>
                          <a:pt x="0" y="164"/>
                          <a:pt x="0" y="106"/>
                        </a:cubicBezTo>
                        <a:cubicBezTo>
                          <a:pt x="0" y="47"/>
                          <a:pt x="47" y="0"/>
                          <a:pt x="106" y="0"/>
                        </a:cubicBezTo>
                        <a:cubicBezTo>
                          <a:pt x="164" y="0"/>
                          <a:pt x="212" y="47"/>
                          <a:pt x="212" y="106"/>
                        </a:cubicBezTo>
                        <a:cubicBezTo>
                          <a:pt x="212" y="164"/>
                          <a:pt x="164" y="212"/>
                          <a:pt x="106" y="212"/>
                        </a:cubicBezTo>
                        <a:close/>
                        <a:moveTo>
                          <a:pt x="106" y="8"/>
                        </a:moveTo>
                        <a:cubicBezTo>
                          <a:pt x="52" y="8"/>
                          <a:pt x="8" y="52"/>
                          <a:pt x="8" y="106"/>
                        </a:cubicBezTo>
                        <a:cubicBezTo>
                          <a:pt x="8" y="160"/>
                          <a:pt x="52" y="204"/>
                          <a:pt x="106" y="204"/>
                        </a:cubicBezTo>
                        <a:cubicBezTo>
                          <a:pt x="160" y="204"/>
                          <a:pt x="204" y="160"/>
                          <a:pt x="204" y="106"/>
                        </a:cubicBezTo>
                        <a:cubicBezTo>
                          <a:pt x="204" y="52"/>
                          <a:pt x="160" y="8"/>
                          <a:pt x="106" y="8"/>
                        </a:cubicBezTo>
                        <a:close/>
                      </a:path>
                    </a:pathLst>
                  </a:custGeom>
                  <a:solidFill>
                    <a:srgbClr val="70AD47">
                      <a:lumMod val="60000"/>
                      <a:lumOff val="40000"/>
                    </a:srgbClr>
                  </a:solidFill>
                  <a:ln>
                    <a:noFill/>
                  </a:ln>
                </p:spPr>
                <p:txBody>
                  <a:bodyPr vert="horz" wrap="square" lIns="91440" tIns="45720" rIns="91440" bIns="45720" numCol="1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marL="0" marR="0" lvl="0" indent="0" defTabSz="914400" eaLnBrk="1" fontAlgn="auto" latinLnBrk="0" hangingPunct="1">
                      <a:lnSpc>
                        <a:spcPct val="100000"/>
                      </a:lnSpc>
                      <a:spcBef>
                        <a:spcPts val="0"/>
                      </a:spcBef>
                      <a:spcAft>
                        <a:spcPts val="0"/>
                      </a:spcAft>
                      <a:buClrTx/>
                      <a:buSzTx/>
                      <a:buFontTx/>
                      <a:buNone/>
                      <a:tabLst/>
                      <a:defRPr/>
                    </a:pPr>
                    <a:endParaRPr kumimoji="0" lang="en-US" sz="2400" b="0" i="0" u="none" strike="noStrike" kern="0" cap="none" spc="-30" normalizeH="0" baseline="0" noProof="0">
                      <a:ln>
                        <a:noFill/>
                      </a:ln>
                      <a:solidFill>
                        <a:sysClr val="windowText" lastClr="000000"/>
                      </a:solidFill>
                      <a:effectLst/>
                      <a:uLnTx/>
                      <a:uFillTx/>
                      <a:latin typeface="Hacen Casablanca" panose="02000000000000000000" pitchFamily="2" charset="-78"/>
                      <a:cs typeface="Hacen Casablanca" panose="02000000000000000000" pitchFamily="2" charset="-78"/>
                    </a:endParaRPr>
                  </a:p>
                </p:txBody>
              </p:sp>
            </p:grpSp>
            <p:grpSp>
              <p:nvGrpSpPr>
                <p:cNvPr id="53" name="مجموعة 136">
                  <a:extLst>
                    <a:ext uri="{FF2B5EF4-FFF2-40B4-BE49-F238E27FC236}">
                      <a16:creationId xmlns:a16="http://schemas.microsoft.com/office/drawing/2014/main" id="{976F6781-0947-2F06-F74D-3A533E4916D4}"/>
                    </a:ext>
                  </a:extLst>
                </p:cNvPr>
                <p:cNvGrpSpPr/>
                <p:nvPr/>
              </p:nvGrpSpPr>
              <p:grpSpPr>
                <a:xfrm flipH="1">
                  <a:off x="2868930" y="2005226"/>
                  <a:ext cx="1695450" cy="1695450"/>
                  <a:chOff x="4945381" y="2005226"/>
                  <a:chExt cx="1695450" cy="1695450"/>
                </a:xfrm>
              </p:grpSpPr>
              <p:sp>
                <p:nvSpPr>
                  <p:cNvPr id="54" name="Freeform 395">
                    <a:extLst>
                      <a:ext uri="{FF2B5EF4-FFF2-40B4-BE49-F238E27FC236}">
                        <a16:creationId xmlns:a16="http://schemas.microsoft.com/office/drawing/2014/main" id="{84BE7CDD-8BDA-65EB-29EE-9127613EF5E5}"/>
                      </a:ext>
                    </a:extLst>
                  </p:cNvPr>
                  <p:cNvSpPr>
                    <a:spLocks/>
                  </p:cNvSpPr>
                  <p:nvPr/>
                </p:nvSpPr>
                <p:spPr bwMode="auto">
                  <a:xfrm>
                    <a:off x="4945381" y="2005226"/>
                    <a:ext cx="1695450" cy="1695450"/>
                  </a:xfrm>
                  <a:custGeom>
                    <a:avLst/>
                    <a:gdLst>
                      <a:gd name="T0" fmla="*/ 474 w 534"/>
                      <a:gd name="T1" fmla="*/ 534 h 534"/>
                      <a:gd name="T2" fmla="*/ 534 w 534"/>
                      <a:gd name="T3" fmla="*/ 534 h 534"/>
                      <a:gd name="T4" fmla="*/ 0 w 534"/>
                      <a:gd name="T5" fmla="*/ 0 h 534"/>
                      <a:gd name="T6" fmla="*/ 0 w 534"/>
                      <a:gd name="T7" fmla="*/ 60 h 534"/>
                      <a:gd name="T8" fmla="*/ 474 w 534"/>
                      <a:gd name="T9" fmla="*/ 534 h 534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  <a:cxn ang="0">
                        <a:pos x="T8" y="T9"/>
                      </a:cxn>
                    </a:cxnLst>
                    <a:rect l="0" t="0" r="r" b="b"/>
                    <a:pathLst>
                      <a:path w="534" h="534">
                        <a:moveTo>
                          <a:pt x="474" y="534"/>
                        </a:moveTo>
                        <a:cubicBezTo>
                          <a:pt x="534" y="534"/>
                          <a:pt x="534" y="534"/>
                          <a:pt x="534" y="534"/>
                        </a:cubicBezTo>
                        <a:cubicBezTo>
                          <a:pt x="506" y="253"/>
                          <a:pt x="281" y="28"/>
                          <a:pt x="0" y="0"/>
                        </a:cubicBezTo>
                        <a:cubicBezTo>
                          <a:pt x="0" y="60"/>
                          <a:pt x="0" y="60"/>
                          <a:pt x="0" y="60"/>
                        </a:cubicBezTo>
                        <a:cubicBezTo>
                          <a:pt x="248" y="88"/>
                          <a:pt x="446" y="286"/>
                          <a:pt x="474" y="534"/>
                        </a:cubicBezTo>
                        <a:close/>
                      </a:path>
                    </a:pathLst>
                  </a:custGeom>
                  <a:solidFill>
                    <a:srgbClr val="114E7A"/>
                  </a:solidFill>
                  <a:ln>
                    <a:noFill/>
                  </a:ln>
                </p:spPr>
                <p:txBody>
                  <a:bodyPr vert="horz" wrap="square" lIns="91440" tIns="45720" rIns="91440" bIns="45720" numCol="1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marL="0" marR="0" lvl="0" indent="0" defTabSz="914400" eaLnBrk="1" fontAlgn="auto" latinLnBrk="0" hangingPunct="1">
                      <a:lnSpc>
                        <a:spcPct val="100000"/>
                      </a:lnSpc>
                      <a:spcBef>
                        <a:spcPts val="0"/>
                      </a:spcBef>
                      <a:spcAft>
                        <a:spcPts val="0"/>
                      </a:spcAft>
                      <a:buClrTx/>
                      <a:buSzTx/>
                      <a:buFontTx/>
                      <a:buNone/>
                      <a:tabLst/>
                      <a:defRPr/>
                    </a:pPr>
                    <a:endParaRPr kumimoji="0" lang="en-US" sz="2400" b="0" i="0" u="none" strike="noStrike" kern="0" cap="none" spc="-30" normalizeH="0" baseline="0" noProof="0" dirty="0">
                      <a:ln>
                        <a:noFill/>
                      </a:ln>
                      <a:solidFill>
                        <a:sysClr val="windowText" lastClr="000000"/>
                      </a:solidFill>
                      <a:effectLst/>
                      <a:uLnTx/>
                      <a:uFillTx/>
                      <a:latin typeface="Hacen Casablanca" panose="02000000000000000000" pitchFamily="2" charset="-78"/>
                      <a:cs typeface="Hacen Casablanca" panose="02000000000000000000" pitchFamily="2" charset="-78"/>
                    </a:endParaRPr>
                  </a:p>
                </p:txBody>
              </p:sp>
              <p:sp>
                <p:nvSpPr>
                  <p:cNvPr id="55" name="Freeform 407">
                    <a:extLst>
                      <a:ext uri="{FF2B5EF4-FFF2-40B4-BE49-F238E27FC236}">
                        <a16:creationId xmlns:a16="http://schemas.microsoft.com/office/drawing/2014/main" id="{F1DA4B20-09ED-5E0D-561E-107A4FA3D073}"/>
                      </a:ext>
                    </a:extLst>
                  </p:cNvPr>
                  <p:cNvSpPr>
                    <a:spLocks noEditPoints="1"/>
                  </p:cNvSpPr>
                  <p:nvPr/>
                </p:nvSpPr>
                <p:spPr bwMode="auto">
                  <a:xfrm>
                    <a:off x="5510531" y="2821201"/>
                    <a:ext cx="314325" cy="314325"/>
                  </a:xfrm>
                  <a:custGeom>
                    <a:avLst/>
                    <a:gdLst>
                      <a:gd name="T0" fmla="*/ 23 w 99"/>
                      <a:gd name="T1" fmla="*/ 65 h 99"/>
                      <a:gd name="T2" fmla="*/ 23 w 99"/>
                      <a:gd name="T3" fmla="*/ 76 h 99"/>
                      <a:gd name="T4" fmla="*/ 28 w 99"/>
                      <a:gd name="T5" fmla="*/ 79 h 99"/>
                      <a:gd name="T6" fmla="*/ 34 w 99"/>
                      <a:gd name="T7" fmla="*/ 76 h 99"/>
                      <a:gd name="T8" fmla="*/ 34 w 99"/>
                      <a:gd name="T9" fmla="*/ 65 h 99"/>
                      <a:gd name="T10" fmla="*/ 23 w 99"/>
                      <a:gd name="T11" fmla="*/ 65 h 99"/>
                      <a:gd name="T12" fmla="*/ 2 w 99"/>
                      <a:gd name="T13" fmla="*/ 86 h 99"/>
                      <a:gd name="T14" fmla="*/ 0 w 99"/>
                      <a:gd name="T15" fmla="*/ 91 h 99"/>
                      <a:gd name="T16" fmla="*/ 2 w 99"/>
                      <a:gd name="T17" fmla="*/ 97 h 99"/>
                      <a:gd name="T18" fmla="*/ 8 w 99"/>
                      <a:gd name="T19" fmla="*/ 99 h 99"/>
                      <a:gd name="T20" fmla="*/ 13 w 99"/>
                      <a:gd name="T21" fmla="*/ 97 h 99"/>
                      <a:gd name="T22" fmla="*/ 16 w 99"/>
                      <a:gd name="T23" fmla="*/ 91 h 99"/>
                      <a:gd name="T24" fmla="*/ 13 w 99"/>
                      <a:gd name="T25" fmla="*/ 86 h 99"/>
                      <a:gd name="T26" fmla="*/ 2 w 99"/>
                      <a:gd name="T27" fmla="*/ 86 h 99"/>
                      <a:gd name="T28" fmla="*/ 44 w 99"/>
                      <a:gd name="T29" fmla="*/ 44 h 99"/>
                      <a:gd name="T30" fmla="*/ 44 w 99"/>
                      <a:gd name="T31" fmla="*/ 56 h 99"/>
                      <a:gd name="T32" fmla="*/ 49 w 99"/>
                      <a:gd name="T33" fmla="*/ 58 h 99"/>
                      <a:gd name="T34" fmla="*/ 55 w 99"/>
                      <a:gd name="T35" fmla="*/ 56 h 99"/>
                      <a:gd name="T36" fmla="*/ 55 w 99"/>
                      <a:gd name="T37" fmla="*/ 44 h 99"/>
                      <a:gd name="T38" fmla="*/ 44 w 99"/>
                      <a:gd name="T39" fmla="*/ 44 h 99"/>
                      <a:gd name="T40" fmla="*/ 96 w 99"/>
                      <a:gd name="T41" fmla="*/ 3 h 99"/>
                      <a:gd name="T42" fmla="*/ 85 w 99"/>
                      <a:gd name="T43" fmla="*/ 3 h 99"/>
                      <a:gd name="T44" fmla="*/ 83 w 99"/>
                      <a:gd name="T45" fmla="*/ 8 h 99"/>
                      <a:gd name="T46" fmla="*/ 85 w 99"/>
                      <a:gd name="T47" fmla="*/ 14 h 99"/>
                      <a:gd name="T48" fmla="*/ 91 w 99"/>
                      <a:gd name="T49" fmla="*/ 16 h 99"/>
                      <a:gd name="T50" fmla="*/ 96 w 99"/>
                      <a:gd name="T51" fmla="*/ 14 h 99"/>
                      <a:gd name="T52" fmla="*/ 99 w 99"/>
                      <a:gd name="T53" fmla="*/ 8 h 99"/>
                      <a:gd name="T54" fmla="*/ 96 w 99"/>
                      <a:gd name="T55" fmla="*/ 3 h 99"/>
                      <a:gd name="T56" fmla="*/ 64 w 99"/>
                      <a:gd name="T57" fmla="*/ 23 h 99"/>
                      <a:gd name="T58" fmla="*/ 64 w 99"/>
                      <a:gd name="T59" fmla="*/ 35 h 99"/>
                      <a:gd name="T60" fmla="*/ 70 w 99"/>
                      <a:gd name="T61" fmla="*/ 37 h 99"/>
                      <a:gd name="T62" fmla="*/ 76 w 99"/>
                      <a:gd name="T63" fmla="*/ 35 h 99"/>
                      <a:gd name="T64" fmla="*/ 76 w 99"/>
                      <a:gd name="T65" fmla="*/ 23 h 99"/>
                      <a:gd name="T66" fmla="*/ 64 w 99"/>
                      <a:gd name="T67" fmla="*/ 23 h 99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  <a:cxn ang="0">
                        <a:pos x="T8" y="T9"/>
                      </a:cxn>
                      <a:cxn ang="0">
                        <a:pos x="T10" y="T11"/>
                      </a:cxn>
                      <a:cxn ang="0">
                        <a:pos x="T12" y="T13"/>
                      </a:cxn>
                      <a:cxn ang="0">
                        <a:pos x="T14" y="T15"/>
                      </a:cxn>
                      <a:cxn ang="0">
                        <a:pos x="T16" y="T17"/>
                      </a:cxn>
                      <a:cxn ang="0">
                        <a:pos x="T18" y="T19"/>
                      </a:cxn>
                      <a:cxn ang="0">
                        <a:pos x="T20" y="T21"/>
                      </a:cxn>
                      <a:cxn ang="0">
                        <a:pos x="T22" y="T23"/>
                      </a:cxn>
                      <a:cxn ang="0">
                        <a:pos x="T24" y="T25"/>
                      </a:cxn>
                      <a:cxn ang="0">
                        <a:pos x="T26" y="T27"/>
                      </a:cxn>
                      <a:cxn ang="0">
                        <a:pos x="T28" y="T29"/>
                      </a:cxn>
                      <a:cxn ang="0">
                        <a:pos x="T30" y="T31"/>
                      </a:cxn>
                      <a:cxn ang="0">
                        <a:pos x="T32" y="T33"/>
                      </a:cxn>
                      <a:cxn ang="0">
                        <a:pos x="T34" y="T35"/>
                      </a:cxn>
                      <a:cxn ang="0">
                        <a:pos x="T36" y="T37"/>
                      </a:cxn>
                      <a:cxn ang="0">
                        <a:pos x="T38" y="T39"/>
                      </a:cxn>
                      <a:cxn ang="0">
                        <a:pos x="T40" y="T41"/>
                      </a:cxn>
                      <a:cxn ang="0">
                        <a:pos x="T42" y="T43"/>
                      </a:cxn>
                      <a:cxn ang="0">
                        <a:pos x="T44" y="T45"/>
                      </a:cxn>
                      <a:cxn ang="0">
                        <a:pos x="T46" y="T47"/>
                      </a:cxn>
                      <a:cxn ang="0">
                        <a:pos x="T48" y="T49"/>
                      </a:cxn>
                      <a:cxn ang="0">
                        <a:pos x="T50" y="T51"/>
                      </a:cxn>
                      <a:cxn ang="0">
                        <a:pos x="T52" y="T53"/>
                      </a:cxn>
                      <a:cxn ang="0">
                        <a:pos x="T54" y="T55"/>
                      </a:cxn>
                      <a:cxn ang="0">
                        <a:pos x="T56" y="T57"/>
                      </a:cxn>
                      <a:cxn ang="0">
                        <a:pos x="T58" y="T59"/>
                      </a:cxn>
                      <a:cxn ang="0">
                        <a:pos x="T60" y="T61"/>
                      </a:cxn>
                      <a:cxn ang="0">
                        <a:pos x="T62" y="T63"/>
                      </a:cxn>
                      <a:cxn ang="0">
                        <a:pos x="T64" y="T65"/>
                      </a:cxn>
                      <a:cxn ang="0">
                        <a:pos x="T66" y="T67"/>
                      </a:cxn>
                    </a:cxnLst>
                    <a:rect l="0" t="0" r="r" b="b"/>
                    <a:pathLst>
                      <a:path w="99" h="99">
                        <a:moveTo>
                          <a:pt x="23" y="65"/>
                        </a:moveTo>
                        <a:cubicBezTo>
                          <a:pt x="20" y="68"/>
                          <a:pt x="20" y="73"/>
                          <a:pt x="23" y="76"/>
                        </a:cubicBezTo>
                        <a:cubicBezTo>
                          <a:pt x="24" y="78"/>
                          <a:pt x="26" y="79"/>
                          <a:pt x="28" y="79"/>
                        </a:cubicBezTo>
                        <a:cubicBezTo>
                          <a:pt x="31" y="79"/>
                          <a:pt x="33" y="78"/>
                          <a:pt x="34" y="76"/>
                        </a:cubicBezTo>
                        <a:cubicBezTo>
                          <a:pt x="37" y="73"/>
                          <a:pt x="37" y="68"/>
                          <a:pt x="34" y="65"/>
                        </a:cubicBezTo>
                        <a:cubicBezTo>
                          <a:pt x="31" y="62"/>
                          <a:pt x="26" y="62"/>
                          <a:pt x="23" y="65"/>
                        </a:cubicBezTo>
                        <a:close/>
                        <a:moveTo>
                          <a:pt x="2" y="86"/>
                        </a:moveTo>
                        <a:cubicBezTo>
                          <a:pt x="1" y="87"/>
                          <a:pt x="0" y="89"/>
                          <a:pt x="0" y="91"/>
                        </a:cubicBezTo>
                        <a:cubicBezTo>
                          <a:pt x="0" y="94"/>
                          <a:pt x="1" y="96"/>
                          <a:pt x="2" y="97"/>
                        </a:cubicBezTo>
                        <a:cubicBezTo>
                          <a:pt x="4" y="99"/>
                          <a:pt x="6" y="99"/>
                          <a:pt x="8" y="99"/>
                        </a:cubicBezTo>
                        <a:cubicBezTo>
                          <a:pt x="10" y="99"/>
                          <a:pt x="12" y="99"/>
                          <a:pt x="13" y="97"/>
                        </a:cubicBezTo>
                        <a:cubicBezTo>
                          <a:pt x="15" y="96"/>
                          <a:pt x="16" y="94"/>
                          <a:pt x="16" y="91"/>
                        </a:cubicBezTo>
                        <a:cubicBezTo>
                          <a:pt x="16" y="89"/>
                          <a:pt x="15" y="87"/>
                          <a:pt x="13" y="86"/>
                        </a:cubicBezTo>
                        <a:cubicBezTo>
                          <a:pt x="10" y="83"/>
                          <a:pt x="5" y="83"/>
                          <a:pt x="2" y="86"/>
                        </a:cubicBezTo>
                        <a:close/>
                        <a:moveTo>
                          <a:pt x="44" y="44"/>
                        </a:moveTo>
                        <a:cubicBezTo>
                          <a:pt x="40" y="47"/>
                          <a:pt x="40" y="52"/>
                          <a:pt x="44" y="56"/>
                        </a:cubicBezTo>
                        <a:cubicBezTo>
                          <a:pt x="45" y="57"/>
                          <a:pt x="47" y="58"/>
                          <a:pt x="49" y="58"/>
                        </a:cubicBezTo>
                        <a:cubicBezTo>
                          <a:pt x="51" y="58"/>
                          <a:pt x="53" y="57"/>
                          <a:pt x="55" y="56"/>
                        </a:cubicBezTo>
                        <a:cubicBezTo>
                          <a:pt x="58" y="52"/>
                          <a:pt x="58" y="47"/>
                          <a:pt x="55" y="44"/>
                        </a:cubicBezTo>
                        <a:cubicBezTo>
                          <a:pt x="52" y="41"/>
                          <a:pt x="47" y="41"/>
                          <a:pt x="44" y="44"/>
                        </a:cubicBezTo>
                        <a:close/>
                        <a:moveTo>
                          <a:pt x="96" y="3"/>
                        </a:moveTo>
                        <a:cubicBezTo>
                          <a:pt x="93" y="0"/>
                          <a:pt x="88" y="0"/>
                          <a:pt x="85" y="3"/>
                        </a:cubicBezTo>
                        <a:cubicBezTo>
                          <a:pt x="84" y="4"/>
                          <a:pt x="83" y="6"/>
                          <a:pt x="83" y="8"/>
                        </a:cubicBezTo>
                        <a:cubicBezTo>
                          <a:pt x="83" y="10"/>
                          <a:pt x="84" y="13"/>
                          <a:pt x="85" y="14"/>
                        </a:cubicBezTo>
                        <a:cubicBezTo>
                          <a:pt x="87" y="15"/>
                          <a:pt x="89" y="16"/>
                          <a:pt x="91" y="16"/>
                        </a:cubicBezTo>
                        <a:cubicBezTo>
                          <a:pt x="93" y="16"/>
                          <a:pt x="95" y="15"/>
                          <a:pt x="96" y="14"/>
                        </a:cubicBezTo>
                        <a:cubicBezTo>
                          <a:pt x="98" y="13"/>
                          <a:pt x="99" y="10"/>
                          <a:pt x="99" y="8"/>
                        </a:cubicBezTo>
                        <a:cubicBezTo>
                          <a:pt x="99" y="6"/>
                          <a:pt x="98" y="4"/>
                          <a:pt x="96" y="3"/>
                        </a:cubicBezTo>
                        <a:close/>
                        <a:moveTo>
                          <a:pt x="64" y="23"/>
                        </a:moveTo>
                        <a:cubicBezTo>
                          <a:pt x="61" y="27"/>
                          <a:pt x="61" y="32"/>
                          <a:pt x="64" y="35"/>
                        </a:cubicBezTo>
                        <a:cubicBezTo>
                          <a:pt x="66" y="36"/>
                          <a:pt x="68" y="37"/>
                          <a:pt x="70" y="37"/>
                        </a:cubicBezTo>
                        <a:cubicBezTo>
                          <a:pt x="72" y="37"/>
                          <a:pt x="74" y="36"/>
                          <a:pt x="76" y="35"/>
                        </a:cubicBezTo>
                        <a:cubicBezTo>
                          <a:pt x="79" y="32"/>
                          <a:pt x="79" y="27"/>
                          <a:pt x="76" y="23"/>
                        </a:cubicBezTo>
                        <a:cubicBezTo>
                          <a:pt x="73" y="20"/>
                          <a:pt x="67" y="20"/>
                          <a:pt x="64" y="23"/>
                        </a:cubicBezTo>
                        <a:close/>
                      </a:path>
                    </a:pathLst>
                  </a:custGeom>
                  <a:solidFill>
                    <a:srgbClr val="70AD47">
                      <a:lumMod val="60000"/>
                      <a:lumOff val="40000"/>
                    </a:srgbClr>
                  </a:solidFill>
                  <a:ln>
                    <a:noFill/>
                  </a:ln>
                </p:spPr>
                <p:txBody>
                  <a:bodyPr vert="horz" wrap="square" lIns="91440" tIns="45720" rIns="91440" bIns="45720" numCol="1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marL="0" marR="0" lvl="0" indent="0" defTabSz="914400" eaLnBrk="1" fontAlgn="auto" latinLnBrk="0" hangingPunct="1">
                      <a:lnSpc>
                        <a:spcPct val="100000"/>
                      </a:lnSpc>
                      <a:spcBef>
                        <a:spcPts val="0"/>
                      </a:spcBef>
                      <a:spcAft>
                        <a:spcPts val="0"/>
                      </a:spcAft>
                      <a:buClrTx/>
                      <a:buSzTx/>
                      <a:buFontTx/>
                      <a:buNone/>
                      <a:tabLst/>
                      <a:defRPr/>
                    </a:pPr>
                    <a:endParaRPr kumimoji="0" lang="en-US" sz="2400" b="0" i="0" u="none" strike="noStrike" kern="0" cap="none" spc="-30" normalizeH="0" baseline="0" noProof="0">
                      <a:ln>
                        <a:noFill/>
                      </a:ln>
                      <a:solidFill>
                        <a:sysClr val="windowText" lastClr="000000"/>
                      </a:solidFill>
                      <a:effectLst/>
                      <a:uLnTx/>
                      <a:uFillTx/>
                      <a:latin typeface="Hacen Casablanca" panose="02000000000000000000" pitchFamily="2" charset="-78"/>
                      <a:cs typeface="Hacen Casablanca" panose="02000000000000000000" pitchFamily="2" charset="-78"/>
                    </a:endParaRPr>
                  </a:p>
                </p:txBody>
              </p:sp>
              <p:sp>
                <p:nvSpPr>
                  <p:cNvPr id="56" name="Oval 417">
                    <a:extLst>
                      <a:ext uri="{FF2B5EF4-FFF2-40B4-BE49-F238E27FC236}">
                        <a16:creationId xmlns:a16="http://schemas.microsoft.com/office/drawing/2014/main" id="{CC10E806-01A6-3A68-8FD9-83EE844255D1}"/>
                      </a:ext>
                    </a:extLst>
                  </p:cNvPr>
                  <p:cNvSpPr>
                    <a:spLocks noChangeArrowheads="1"/>
                  </p:cNvSpPr>
                  <p:nvPr/>
                </p:nvSpPr>
                <p:spPr bwMode="auto">
                  <a:xfrm>
                    <a:off x="5704206" y="2294151"/>
                    <a:ext cx="647700" cy="647700"/>
                  </a:xfrm>
                  <a:prstGeom prst="ellipse">
                    <a:avLst/>
                  </a:prstGeom>
                  <a:solidFill>
                    <a:sysClr val="window" lastClr="FFFFFF"/>
                  </a:solidFill>
                  <a:ln>
                    <a:noFill/>
                  </a:ln>
                </p:spPr>
                <p:txBody>
                  <a:bodyPr vert="horz" wrap="square" lIns="91440" tIns="45720" rIns="91440" bIns="45720" numCol="1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marL="0" marR="0" lvl="0" indent="0" defTabSz="914400" eaLnBrk="1" fontAlgn="auto" latinLnBrk="0" hangingPunct="1">
                      <a:lnSpc>
                        <a:spcPct val="100000"/>
                      </a:lnSpc>
                      <a:spcBef>
                        <a:spcPts val="0"/>
                      </a:spcBef>
                      <a:spcAft>
                        <a:spcPts val="0"/>
                      </a:spcAft>
                      <a:buClrTx/>
                      <a:buSzTx/>
                      <a:buFontTx/>
                      <a:buNone/>
                      <a:tabLst/>
                      <a:defRPr/>
                    </a:pPr>
                    <a:endParaRPr kumimoji="0" lang="en-US" sz="2400" b="0" i="0" u="none" strike="noStrike" kern="0" cap="none" spc="-30" normalizeH="0" baseline="0" noProof="0">
                      <a:ln>
                        <a:noFill/>
                      </a:ln>
                      <a:solidFill>
                        <a:sysClr val="windowText" lastClr="000000"/>
                      </a:solidFill>
                      <a:effectLst/>
                      <a:uLnTx/>
                      <a:uFillTx/>
                      <a:latin typeface="Hacen Casablanca" panose="02000000000000000000" pitchFamily="2" charset="-78"/>
                      <a:cs typeface="Hacen Casablanca" panose="02000000000000000000" pitchFamily="2" charset="-78"/>
                    </a:endParaRPr>
                  </a:p>
                </p:txBody>
              </p:sp>
              <p:sp>
                <p:nvSpPr>
                  <p:cNvPr id="57" name="Freeform 418">
                    <a:extLst>
                      <a:ext uri="{FF2B5EF4-FFF2-40B4-BE49-F238E27FC236}">
                        <a16:creationId xmlns:a16="http://schemas.microsoft.com/office/drawing/2014/main" id="{85CBD252-5777-1660-8CF3-181EB0725B5D}"/>
                      </a:ext>
                    </a:extLst>
                  </p:cNvPr>
                  <p:cNvSpPr>
                    <a:spLocks noEditPoints="1"/>
                  </p:cNvSpPr>
                  <p:nvPr/>
                </p:nvSpPr>
                <p:spPr bwMode="auto">
                  <a:xfrm>
                    <a:off x="5691506" y="2281451"/>
                    <a:ext cx="673100" cy="673100"/>
                  </a:xfrm>
                  <a:custGeom>
                    <a:avLst/>
                    <a:gdLst>
                      <a:gd name="T0" fmla="*/ 106 w 212"/>
                      <a:gd name="T1" fmla="*/ 212 h 212"/>
                      <a:gd name="T2" fmla="*/ 0 w 212"/>
                      <a:gd name="T3" fmla="*/ 106 h 212"/>
                      <a:gd name="T4" fmla="*/ 106 w 212"/>
                      <a:gd name="T5" fmla="*/ 0 h 212"/>
                      <a:gd name="T6" fmla="*/ 212 w 212"/>
                      <a:gd name="T7" fmla="*/ 106 h 212"/>
                      <a:gd name="T8" fmla="*/ 106 w 212"/>
                      <a:gd name="T9" fmla="*/ 212 h 212"/>
                      <a:gd name="T10" fmla="*/ 106 w 212"/>
                      <a:gd name="T11" fmla="*/ 8 h 212"/>
                      <a:gd name="T12" fmla="*/ 8 w 212"/>
                      <a:gd name="T13" fmla="*/ 106 h 212"/>
                      <a:gd name="T14" fmla="*/ 106 w 212"/>
                      <a:gd name="T15" fmla="*/ 204 h 212"/>
                      <a:gd name="T16" fmla="*/ 204 w 212"/>
                      <a:gd name="T17" fmla="*/ 106 h 212"/>
                      <a:gd name="T18" fmla="*/ 106 w 212"/>
                      <a:gd name="T19" fmla="*/ 8 h 212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  <a:cxn ang="0">
                        <a:pos x="T8" y="T9"/>
                      </a:cxn>
                      <a:cxn ang="0">
                        <a:pos x="T10" y="T11"/>
                      </a:cxn>
                      <a:cxn ang="0">
                        <a:pos x="T12" y="T13"/>
                      </a:cxn>
                      <a:cxn ang="0">
                        <a:pos x="T14" y="T15"/>
                      </a:cxn>
                      <a:cxn ang="0">
                        <a:pos x="T16" y="T17"/>
                      </a:cxn>
                      <a:cxn ang="0">
                        <a:pos x="T18" y="T19"/>
                      </a:cxn>
                    </a:cxnLst>
                    <a:rect l="0" t="0" r="r" b="b"/>
                    <a:pathLst>
                      <a:path w="212" h="212">
                        <a:moveTo>
                          <a:pt x="106" y="212"/>
                        </a:moveTo>
                        <a:cubicBezTo>
                          <a:pt x="47" y="212"/>
                          <a:pt x="0" y="165"/>
                          <a:pt x="0" y="106"/>
                        </a:cubicBezTo>
                        <a:cubicBezTo>
                          <a:pt x="0" y="48"/>
                          <a:pt x="47" y="0"/>
                          <a:pt x="106" y="0"/>
                        </a:cubicBezTo>
                        <a:cubicBezTo>
                          <a:pt x="164" y="0"/>
                          <a:pt x="212" y="48"/>
                          <a:pt x="212" y="106"/>
                        </a:cubicBezTo>
                        <a:cubicBezTo>
                          <a:pt x="212" y="165"/>
                          <a:pt x="164" y="212"/>
                          <a:pt x="106" y="212"/>
                        </a:cubicBezTo>
                        <a:close/>
                        <a:moveTo>
                          <a:pt x="106" y="8"/>
                        </a:moveTo>
                        <a:cubicBezTo>
                          <a:pt x="52" y="8"/>
                          <a:pt x="8" y="52"/>
                          <a:pt x="8" y="106"/>
                        </a:cubicBezTo>
                        <a:cubicBezTo>
                          <a:pt x="8" y="160"/>
                          <a:pt x="52" y="204"/>
                          <a:pt x="106" y="204"/>
                        </a:cubicBezTo>
                        <a:cubicBezTo>
                          <a:pt x="160" y="204"/>
                          <a:pt x="204" y="160"/>
                          <a:pt x="204" y="106"/>
                        </a:cubicBezTo>
                        <a:cubicBezTo>
                          <a:pt x="204" y="52"/>
                          <a:pt x="160" y="8"/>
                          <a:pt x="106" y="8"/>
                        </a:cubicBezTo>
                        <a:close/>
                      </a:path>
                    </a:pathLst>
                  </a:custGeom>
                  <a:solidFill>
                    <a:srgbClr val="70AD47">
                      <a:lumMod val="60000"/>
                      <a:lumOff val="40000"/>
                    </a:srgbClr>
                  </a:solidFill>
                  <a:ln>
                    <a:noFill/>
                  </a:ln>
                </p:spPr>
                <p:txBody>
                  <a:bodyPr vert="horz" wrap="square" lIns="91440" tIns="45720" rIns="91440" bIns="45720" numCol="1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marL="0" marR="0" lvl="0" indent="0" defTabSz="914400" eaLnBrk="1" fontAlgn="auto" latinLnBrk="0" hangingPunct="1">
                      <a:lnSpc>
                        <a:spcPct val="100000"/>
                      </a:lnSpc>
                      <a:spcBef>
                        <a:spcPts val="0"/>
                      </a:spcBef>
                      <a:spcAft>
                        <a:spcPts val="0"/>
                      </a:spcAft>
                      <a:buClrTx/>
                      <a:buSzTx/>
                      <a:buFontTx/>
                      <a:buNone/>
                      <a:tabLst/>
                      <a:defRPr/>
                    </a:pPr>
                    <a:endParaRPr kumimoji="0" lang="en-US" sz="2400" b="0" i="0" u="none" strike="noStrike" kern="0" cap="none" spc="-30" normalizeH="0" baseline="0" noProof="0">
                      <a:ln>
                        <a:noFill/>
                      </a:ln>
                      <a:solidFill>
                        <a:sysClr val="windowText" lastClr="000000"/>
                      </a:solidFill>
                      <a:effectLst/>
                      <a:uLnTx/>
                      <a:uFillTx/>
                      <a:latin typeface="Hacen Casablanca" panose="02000000000000000000" pitchFamily="2" charset="-78"/>
                      <a:cs typeface="Hacen Casablanca" panose="02000000000000000000" pitchFamily="2" charset="-78"/>
                    </a:endParaRPr>
                  </a:p>
                </p:txBody>
              </p:sp>
            </p:grpSp>
          </p:grpSp>
          <p:pic>
            <p:nvPicPr>
              <p:cNvPr id="7" name="صورة 1">
                <a:extLst>
                  <a:ext uri="{FF2B5EF4-FFF2-40B4-BE49-F238E27FC236}">
                    <a16:creationId xmlns:a16="http://schemas.microsoft.com/office/drawing/2014/main" id="{ECEB0911-547C-0121-F28E-CE333985C028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 cstate="print">
                <a:duotone>
                  <a:schemeClr val="accent5">
                    <a:shade val="45000"/>
                    <a:satMod val="135000"/>
                  </a:schemeClr>
                  <a:prstClr val="white"/>
                </a:duotone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3661694" y="1458472"/>
                <a:ext cx="272154" cy="368398"/>
              </a:xfrm>
              <a:prstGeom prst="rect">
                <a:avLst/>
              </a:prstGeom>
            </p:spPr>
          </p:pic>
          <p:pic>
            <p:nvPicPr>
              <p:cNvPr id="11" name="صورة 3">
                <a:extLst>
                  <a:ext uri="{FF2B5EF4-FFF2-40B4-BE49-F238E27FC236}">
                    <a16:creationId xmlns:a16="http://schemas.microsoft.com/office/drawing/2014/main" id="{18883346-C5CF-CD51-2363-0CAAC2B8C9CE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4" cstate="print">
                <a:clrChange>
                  <a:clrFrom>
                    <a:srgbClr val="FFFFFF"/>
                  </a:clrFrom>
                  <a:clrTo>
                    <a:srgbClr val="FFFFFF">
                      <a:alpha val="0"/>
                    </a:srgbClr>
                  </a:clrTo>
                </a:clrChange>
                <a:duotone>
                  <a:schemeClr val="accent5">
                    <a:shade val="45000"/>
                    <a:satMod val="135000"/>
                  </a:schemeClr>
                  <a:prstClr val="white"/>
                </a:duotone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1782054" y="3194066"/>
                <a:ext cx="426850" cy="426850"/>
              </a:xfrm>
              <a:prstGeom prst="rect">
                <a:avLst/>
              </a:prstGeom>
            </p:spPr>
          </p:pic>
          <p:pic>
            <p:nvPicPr>
              <p:cNvPr id="13" name="صورة 60">
                <a:extLst>
                  <a:ext uri="{FF2B5EF4-FFF2-40B4-BE49-F238E27FC236}">
                    <a16:creationId xmlns:a16="http://schemas.microsoft.com/office/drawing/2014/main" id="{AEB1CC23-FFD3-A704-CA10-1F2ECDFBAE6F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4" cstate="print">
                <a:clrChange>
                  <a:clrFrom>
                    <a:srgbClr val="FFFFFF"/>
                  </a:clrFrom>
                  <a:clrTo>
                    <a:srgbClr val="FFFFFF">
                      <a:alpha val="0"/>
                    </a:srgbClr>
                  </a:clrTo>
                </a:clrChange>
                <a:duotone>
                  <a:schemeClr val="accent5">
                    <a:shade val="45000"/>
                    <a:satMod val="135000"/>
                  </a:schemeClr>
                  <a:prstClr val="white"/>
                </a:duotone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1784155" y="1368386"/>
                <a:ext cx="426850" cy="426850"/>
              </a:xfrm>
              <a:prstGeom prst="rect">
                <a:avLst/>
              </a:prstGeom>
            </p:spPr>
          </p:pic>
          <p:pic>
            <p:nvPicPr>
              <p:cNvPr id="14" name="صورة 61">
                <a:extLst>
                  <a:ext uri="{FF2B5EF4-FFF2-40B4-BE49-F238E27FC236}">
                    <a16:creationId xmlns:a16="http://schemas.microsoft.com/office/drawing/2014/main" id="{5959B879-5FF5-1C36-7A78-B659631C1026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4" cstate="print">
                <a:clrChange>
                  <a:clrFrom>
                    <a:srgbClr val="FFFFFF"/>
                  </a:clrFrom>
                  <a:clrTo>
                    <a:srgbClr val="FFFFFF">
                      <a:alpha val="0"/>
                    </a:srgbClr>
                  </a:clrTo>
                </a:clrChange>
                <a:duotone>
                  <a:schemeClr val="accent5">
                    <a:shade val="45000"/>
                    <a:satMod val="135000"/>
                  </a:schemeClr>
                  <a:prstClr val="white"/>
                </a:duotone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3580980" y="3206776"/>
                <a:ext cx="426850" cy="426850"/>
              </a:xfrm>
              <a:prstGeom prst="rect">
                <a:avLst/>
              </a:prstGeom>
            </p:spPr>
          </p:pic>
        </p:grpSp>
      </p:grpSp>
      <p:sp>
        <p:nvSpPr>
          <p:cNvPr id="73" name="Text Placeholder 1">
            <a:extLst>
              <a:ext uri="{FF2B5EF4-FFF2-40B4-BE49-F238E27FC236}">
                <a16:creationId xmlns:a16="http://schemas.microsoft.com/office/drawing/2014/main" id="{9ADF65C9-7A78-C42D-B55D-0B12CF9A71F1}"/>
              </a:ext>
            </a:extLst>
          </p:cNvPr>
          <p:cNvSpPr txBox="1">
            <a:spLocks/>
          </p:cNvSpPr>
          <p:nvPr/>
        </p:nvSpPr>
        <p:spPr>
          <a:xfrm>
            <a:off x="6858919" y="583958"/>
            <a:ext cx="5083551" cy="504304"/>
          </a:xfrm>
          <a:prstGeom prst="rect">
            <a:avLst/>
          </a:prstGeom>
          <a:solidFill>
            <a:srgbClr val="114E7A"/>
          </a:solidFill>
        </p:spPr>
        <p:txBody>
          <a:bodyPr anchor="ctr"/>
          <a:lstStyle>
            <a:lvl1pPr marL="342900" indent="-3429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1" hangingPunct="1">
              <a:spcBef>
                <a:spcPct val="20000"/>
              </a:spcBef>
              <a:buFont typeface="Arial" pitchFamily="34" charset="0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ctr" defTabSz="914400" rtl="1" eaLnBrk="1" fontAlgn="auto" latinLnBrk="1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r>
              <a:rPr lang="ar-SA" altLang="ko-KR" sz="2000" dirty="0">
                <a:solidFill>
                  <a:prstClr val="white"/>
                </a:solidFill>
                <a:latin typeface="GE SS Two Medium" panose="020A0503020102020204" pitchFamily="18" charset="-78"/>
                <a:ea typeface="GE SS Two Medium" panose="020A0503020102020204" pitchFamily="18" charset="-78"/>
                <a:cs typeface="GE SS Two Medium" panose="020A0503020102020204" pitchFamily="18" charset="-78"/>
              </a:rPr>
              <a:t>منطقة الحدود الشمالية</a:t>
            </a:r>
            <a:endParaRPr kumimoji="0" lang="en-US" altLang="ko-KR" sz="200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GE SS Two Medium" panose="020A0503020102020204" pitchFamily="18" charset="-78"/>
              <a:ea typeface="GE SS Two Medium" panose="020A0503020102020204" pitchFamily="18" charset="-78"/>
              <a:cs typeface="GE SS Two Medium" panose="020A0503020102020204" pitchFamily="18" charset="-78"/>
            </a:endParaRPr>
          </a:p>
        </p:txBody>
      </p:sp>
      <p:sp>
        <p:nvSpPr>
          <p:cNvPr id="4" name="مربع نص 3">
            <a:extLst>
              <a:ext uri="{FF2B5EF4-FFF2-40B4-BE49-F238E27FC236}">
                <a16:creationId xmlns:a16="http://schemas.microsoft.com/office/drawing/2014/main" id="{6FC2253D-8F40-C357-D5E6-E3A568B79B5A}"/>
              </a:ext>
            </a:extLst>
          </p:cNvPr>
          <p:cNvSpPr txBox="1"/>
          <p:nvPr/>
        </p:nvSpPr>
        <p:spPr>
          <a:xfrm>
            <a:off x="6431280" y="49105"/>
            <a:ext cx="5555678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 rtl="1">
              <a:defRPr sz="2400">
                <a:solidFill>
                  <a:schemeClr val="accent5">
                    <a:lumMod val="50000"/>
                  </a:schemeClr>
                </a:solidFill>
                <a:latin typeface="GE SS Two Bold" panose="020A0503020102020204" pitchFamily="18" charset="-78"/>
                <a:ea typeface="GE SS Two Bold" panose="020A0503020102020204" pitchFamily="18" charset="-78"/>
                <a:cs typeface="GE SS Two Bold" panose="020A0503020102020204" pitchFamily="18" charset="-78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/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/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5pPr>
            <a:lvl6pPr marL="25146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6pPr>
            <a:lvl7pPr marL="2971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7pPr>
            <a:lvl8pPr marL="3429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8pPr>
            <a:lvl9pPr marL="3886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9pPr>
          </a:lstStyle>
          <a:p>
            <a:r>
              <a:rPr lang="ar-SA" altLang="ko-KR" dirty="0"/>
              <a:t>مصادر المياه بمنطقة الحدود الشمالية </a:t>
            </a:r>
            <a:endParaRPr lang="en-US" altLang="ko-KR" dirty="0"/>
          </a:p>
        </p:txBody>
      </p:sp>
      <p:sp>
        <p:nvSpPr>
          <p:cNvPr id="70" name="Text Placeholder 1">
            <a:extLst>
              <a:ext uri="{FF2B5EF4-FFF2-40B4-BE49-F238E27FC236}">
                <a16:creationId xmlns:a16="http://schemas.microsoft.com/office/drawing/2014/main" id="{183CF006-1D21-4C29-A920-8CAC42403C9C}"/>
              </a:ext>
            </a:extLst>
          </p:cNvPr>
          <p:cNvSpPr txBox="1">
            <a:spLocks/>
          </p:cNvSpPr>
          <p:nvPr/>
        </p:nvSpPr>
        <p:spPr>
          <a:xfrm>
            <a:off x="10396739" y="1408850"/>
            <a:ext cx="1545731" cy="504304"/>
          </a:xfrm>
          <a:prstGeom prst="rect">
            <a:avLst/>
          </a:prstGeom>
          <a:solidFill>
            <a:srgbClr val="114E7A"/>
          </a:solidFill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anchor="ctr"/>
          <a:lstStyle>
            <a:lvl1pPr marL="342900" indent="-3429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1" hangingPunct="1">
              <a:spcBef>
                <a:spcPct val="20000"/>
              </a:spcBef>
              <a:buFont typeface="Arial" pitchFamily="34" charset="0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ctr" defTabSz="914400" rtl="1" eaLnBrk="1" fontAlgn="auto" latinLnBrk="1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r>
              <a:rPr lang="ar-SA" altLang="ko-KR" sz="1400" dirty="0">
                <a:solidFill>
                  <a:prstClr val="white"/>
                </a:solidFill>
                <a:latin typeface="GE SS Two Bold" panose="020A0503020102020204" pitchFamily="18" charset="-78"/>
                <a:ea typeface="GE SS Two Bold" panose="020A0503020102020204" pitchFamily="18" charset="-78"/>
                <a:cs typeface="GE SS Two Bold" panose="020A0503020102020204" pitchFamily="18" charset="-78"/>
              </a:rPr>
              <a:t>مساحة</a:t>
            </a:r>
            <a:endParaRPr kumimoji="0" lang="en-US" altLang="ko-KR" sz="140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GE SS Two Bold" panose="020A0503020102020204" pitchFamily="18" charset="-78"/>
              <a:ea typeface="GE SS Two Bold" panose="020A0503020102020204" pitchFamily="18" charset="-78"/>
              <a:cs typeface="GE SS Two Bold" panose="020A0503020102020204" pitchFamily="18" charset="-78"/>
            </a:endParaRPr>
          </a:p>
        </p:txBody>
      </p:sp>
      <p:sp>
        <p:nvSpPr>
          <p:cNvPr id="71" name="Text Placeholder 1">
            <a:extLst>
              <a:ext uri="{FF2B5EF4-FFF2-40B4-BE49-F238E27FC236}">
                <a16:creationId xmlns:a16="http://schemas.microsoft.com/office/drawing/2014/main" id="{FD22A7F6-4091-4E3B-AE0F-195D609C02D0}"/>
              </a:ext>
            </a:extLst>
          </p:cNvPr>
          <p:cNvSpPr txBox="1">
            <a:spLocks/>
          </p:cNvSpPr>
          <p:nvPr/>
        </p:nvSpPr>
        <p:spPr>
          <a:xfrm>
            <a:off x="10396739" y="1958678"/>
            <a:ext cx="1545731" cy="504304"/>
          </a:xfrm>
          <a:prstGeom prst="rect">
            <a:avLst/>
          </a:prstGeom>
          <a:solidFill>
            <a:srgbClr val="114E7A"/>
          </a:solidFill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anchor="ctr"/>
          <a:lstStyle>
            <a:lvl1pPr marL="342900" indent="-3429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1" hangingPunct="1">
              <a:spcBef>
                <a:spcPct val="20000"/>
              </a:spcBef>
              <a:buFont typeface="Arial" pitchFamily="34" charset="0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ctr" defTabSz="914400" rtl="1" eaLnBrk="1" fontAlgn="auto" latinLnBrk="1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r>
              <a:rPr lang="ar-SA" altLang="ko-KR" sz="1400" dirty="0">
                <a:solidFill>
                  <a:prstClr val="white"/>
                </a:solidFill>
                <a:latin typeface="GE SS Two Bold" panose="020A0503020102020204" pitchFamily="18" charset="-78"/>
                <a:ea typeface="GE SS Two Bold" panose="020A0503020102020204" pitchFamily="18" charset="-78"/>
                <a:cs typeface="GE SS Two Bold" panose="020A0503020102020204" pitchFamily="18" charset="-78"/>
              </a:rPr>
              <a:t>عدد السكان</a:t>
            </a:r>
            <a:endParaRPr kumimoji="0" lang="en-US" altLang="ko-KR" sz="140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GE SS Two Bold" panose="020A0503020102020204" pitchFamily="18" charset="-78"/>
              <a:ea typeface="GE SS Two Bold" panose="020A0503020102020204" pitchFamily="18" charset="-78"/>
              <a:cs typeface="GE SS Two Bold" panose="020A0503020102020204" pitchFamily="18" charset="-78"/>
            </a:endParaRPr>
          </a:p>
        </p:txBody>
      </p:sp>
      <p:sp>
        <p:nvSpPr>
          <p:cNvPr id="72" name="Text Placeholder 1">
            <a:extLst>
              <a:ext uri="{FF2B5EF4-FFF2-40B4-BE49-F238E27FC236}">
                <a16:creationId xmlns:a16="http://schemas.microsoft.com/office/drawing/2014/main" id="{255891DA-4875-4CBA-A5D1-583C4C42A8F5}"/>
              </a:ext>
            </a:extLst>
          </p:cNvPr>
          <p:cNvSpPr txBox="1">
            <a:spLocks/>
          </p:cNvSpPr>
          <p:nvPr/>
        </p:nvSpPr>
        <p:spPr>
          <a:xfrm>
            <a:off x="10396739" y="2488567"/>
            <a:ext cx="1545731" cy="1877486"/>
          </a:xfrm>
          <a:prstGeom prst="rect">
            <a:avLst/>
          </a:prstGeom>
          <a:solidFill>
            <a:srgbClr val="114E7A"/>
          </a:solidFill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anchor="ctr"/>
          <a:lstStyle>
            <a:lvl1pPr marL="342900" indent="-3429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1" hangingPunct="1">
              <a:spcBef>
                <a:spcPct val="20000"/>
              </a:spcBef>
              <a:buFont typeface="Arial" pitchFamily="34" charset="0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ctr" defTabSz="914400" rtl="1" eaLnBrk="1" fontAlgn="auto" latinLnBrk="1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r>
              <a:rPr lang="ar-SA" altLang="ko-KR" sz="1400" dirty="0">
                <a:solidFill>
                  <a:prstClr val="white"/>
                </a:solidFill>
                <a:latin typeface="GE SS Two Bold" panose="020A0503020102020204" pitchFamily="18" charset="-78"/>
                <a:ea typeface="GE SS Two Bold" panose="020A0503020102020204" pitchFamily="18" charset="-78"/>
                <a:cs typeface="GE SS Two Bold" panose="020A0503020102020204" pitchFamily="18" charset="-78"/>
              </a:rPr>
              <a:t>مدن / محافظات المنطقة</a:t>
            </a:r>
            <a:endParaRPr kumimoji="0" lang="en-US" altLang="ko-KR" sz="140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GE SS Two Bold" panose="020A0503020102020204" pitchFamily="18" charset="-78"/>
              <a:ea typeface="GE SS Two Bold" panose="020A0503020102020204" pitchFamily="18" charset="-78"/>
              <a:cs typeface="GE SS Two Bold" panose="020A0503020102020204" pitchFamily="18" charset="-78"/>
            </a:endParaRPr>
          </a:p>
        </p:txBody>
      </p:sp>
      <p:sp>
        <p:nvSpPr>
          <p:cNvPr id="74" name="Text Placeholder 1">
            <a:extLst>
              <a:ext uri="{FF2B5EF4-FFF2-40B4-BE49-F238E27FC236}">
                <a16:creationId xmlns:a16="http://schemas.microsoft.com/office/drawing/2014/main" id="{28373F81-3A9F-4E9A-81F4-41C515E537B6}"/>
              </a:ext>
            </a:extLst>
          </p:cNvPr>
          <p:cNvSpPr txBox="1">
            <a:spLocks/>
          </p:cNvSpPr>
          <p:nvPr/>
        </p:nvSpPr>
        <p:spPr>
          <a:xfrm>
            <a:off x="6858919" y="1411410"/>
            <a:ext cx="3481408" cy="504304"/>
          </a:xfrm>
          <a:prstGeom prst="rect">
            <a:avLst/>
          </a:prstGeom>
          <a:solidFill>
            <a:srgbClr val="F5F7F7">
              <a:alpha val="70000"/>
            </a:srgbClr>
          </a:solidFill>
          <a:ln>
            <a:solidFill>
              <a:srgbClr val="4784A1"/>
            </a:solidFill>
          </a:ln>
          <a:effectLst/>
        </p:spPr>
        <p:txBody>
          <a:bodyPr anchor="ctr"/>
          <a:lstStyle>
            <a:defPPr>
              <a:defRPr lang="en-US"/>
            </a:defPPr>
            <a:lvl1pPr lvl="0" indent="0" algn="ctr" rtl="1" latinLnBrk="1">
              <a:spcBef>
                <a:spcPct val="20000"/>
              </a:spcBef>
              <a:buFont typeface="Arial" pitchFamily="34" charset="0"/>
              <a:buNone/>
              <a:defRPr sz="1600">
                <a:solidFill>
                  <a:schemeClr val="accent5">
                    <a:lumMod val="75000"/>
                  </a:schemeClr>
                </a:solidFill>
                <a:latin typeface="GEDinarOne-Medium" panose="020A0503020102020204" pitchFamily="18" charset="-78"/>
                <a:ea typeface="GEDinarOne-Medium" panose="020A0503020102020204" pitchFamily="18" charset="-78"/>
                <a:cs typeface="GEDinarOne-Medium" panose="020A0503020102020204" pitchFamily="18" charset="-78"/>
              </a:defRPr>
            </a:lvl1pPr>
            <a:lvl2pPr marL="742950" indent="-285750" latinLnBrk="1">
              <a:spcBef>
                <a:spcPct val="20000"/>
              </a:spcBef>
              <a:buFont typeface="Arial" pitchFamily="34" charset="0"/>
              <a:buChar char="–"/>
              <a:defRPr sz="2800"/>
            </a:lvl2pPr>
            <a:lvl3pPr marL="1143000" indent="-228600" latinLnBrk="1">
              <a:spcBef>
                <a:spcPct val="20000"/>
              </a:spcBef>
              <a:buFont typeface="Arial" pitchFamily="34" charset="0"/>
              <a:buChar char="•"/>
              <a:defRPr sz="2400"/>
            </a:lvl3pPr>
            <a:lvl4pPr marL="1600200" indent="-228600" latinLnBrk="1">
              <a:spcBef>
                <a:spcPct val="20000"/>
              </a:spcBef>
              <a:buFont typeface="Arial" pitchFamily="34" charset="0"/>
              <a:buChar char="–"/>
              <a:defRPr sz="2000"/>
            </a:lvl4pPr>
            <a:lvl5pPr marL="2057400" indent="-228600" latinLnBrk="1">
              <a:spcBef>
                <a:spcPct val="20000"/>
              </a:spcBef>
              <a:buFont typeface="Arial" pitchFamily="34" charset="0"/>
              <a:buChar char="»"/>
              <a:defRPr sz="2000"/>
            </a:lvl5pPr>
            <a:lvl6pPr marL="2514600" indent="-228600" latinLnBrk="1">
              <a:spcBef>
                <a:spcPct val="20000"/>
              </a:spcBef>
              <a:buFont typeface="Arial" pitchFamily="34" charset="0"/>
              <a:buChar char="•"/>
              <a:defRPr sz="2000"/>
            </a:lvl6pPr>
            <a:lvl7pPr marL="2971800" indent="-228600" latinLnBrk="1">
              <a:spcBef>
                <a:spcPct val="20000"/>
              </a:spcBef>
              <a:buFont typeface="Arial" pitchFamily="34" charset="0"/>
              <a:buChar char="•"/>
              <a:defRPr sz="2000"/>
            </a:lvl7pPr>
            <a:lvl8pPr marL="3429000" indent="-228600" latinLnBrk="1">
              <a:spcBef>
                <a:spcPct val="20000"/>
              </a:spcBef>
              <a:buFont typeface="Arial" pitchFamily="34" charset="0"/>
              <a:buChar char="•"/>
              <a:defRPr sz="2000"/>
            </a:lvl8pPr>
            <a:lvl9pPr marL="3886200" indent="-228600" latinLnBrk="1">
              <a:spcBef>
                <a:spcPct val="20000"/>
              </a:spcBef>
              <a:buFont typeface="Arial" pitchFamily="34" charset="0"/>
              <a:buChar char="•"/>
              <a:defRPr sz="2000"/>
            </a:lvl9pPr>
          </a:lstStyle>
          <a:p>
            <a:r>
              <a:rPr lang="en-GB" altLang="ko-KR" dirty="0">
                <a:solidFill>
                  <a:srgbClr val="002570"/>
                </a:solidFill>
                <a:latin typeface="Bahnschrift SemiBold" panose="020B0502040204020203" pitchFamily="34" charset="0"/>
                <a:ea typeface="GE SS Two Light" panose="020A0503020102020204" pitchFamily="18" charset="-78"/>
                <a:cs typeface="GE SS Two Light" panose="020A0503020102020204" pitchFamily="18" charset="-78"/>
              </a:rPr>
              <a:t>104,000 </a:t>
            </a:r>
            <a:r>
              <a:rPr lang="ar-SA" altLang="ko-KR" dirty="0">
                <a:solidFill>
                  <a:srgbClr val="002570"/>
                </a:solidFill>
                <a:latin typeface="Bahnschrift SemiBold" panose="020B0502040204020203" pitchFamily="34" charset="0"/>
                <a:ea typeface="GE SS Two Light" panose="020A0503020102020204" pitchFamily="18" charset="-78"/>
                <a:cs typeface="GE SS Two Light" panose="020A0503020102020204" pitchFamily="18" charset="-78"/>
              </a:rPr>
              <a:t> كم</a:t>
            </a:r>
            <a:endParaRPr lang="en-US" altLang="ko-KR" dirty="0">
              <a:solidFill>
                <a:srgbClr val="002570"/>
              </a:solidFill>
              <a:latin typeface="Bahnschrift SemiBold" panose="020B0502040204020203" pitchFamily="34" charset="0"/>
              <a:ea typeface="GE SS Two Light" panose="020A0503020102020204" pitchFamily="18" charset="-78"/>
              <a:cs typeface="GE SS Two Light" panose="020A0503020102020204" pitchFamily="18" charset="-78"/>
            </a:endParaRPr>
          </a:p>
        </p:txBody>
      </p:sp>
      <p:sp>
        <p:nvSpPr>
          <p:cNvPr id="78" name="Text Placeholder 1">
            <a:extLst>
              <a:ext uri="{FF2B5EF4-FFF2-40B4-BE49-F238E27FC236}">
                <a16:creationId xmlns:a16="http://schemas.microsoft.com/office/drawing/2014/main" id="{D1EEA5D6-8DEE-4E20-9911-7E8C0EC3577B}"/>
              </a:ext>
            </a:extLst>
          </p:cNvPr>
          <p:cNvSpPr txBox="1">
            <a:spLocks/>
          </p:cNvSpPr>
          <p:nvPr/>
        </p:nvSpPr>
        <p:spPr>
          <a:xfrm>
            <a:off x="6858919" y="1950281"/>
            <a:ext cx="3481408" cy="504304"/>
          </a:xfrm>
          <a:prstGeom prst="rect">
            <a:avLst/>
          </a:prstGeom>
          <a:solidFill>
            <a:srgbClr val="F5F7F7">
              <a:alpha val="70000"/>
            </a:srgbClr>
          </a:solidFill>
          <a:ln>
            <a:solidFill>
              <a:srgbClr val="4784A1"/>
            </a:solidFill>
          </a:ln>
          <a:effectLst/>
        </p:spPr>
        <p:txBody>
          <a:bodyPr anchor="ctr"/>
          <a:lstStyle>
            <a:lvl1pPr marL="342900" indent="-3429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1" hangingPunct="1">
              <a:spcBef>
                <a:spcPct val="20000"/>
              </a:spcBef>
              <a:buFont typeface="Arial" pitchFamily="34" charset="0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lvl="0" indent="0" algn="ctr" rtl="1">
              <a:buNone/>
            </a:pPr>
            <a:r>
              <a:rPr lang="en-US" altLang="ko-KR" sz="1600" dirty="0">
                <a:solidFill>
                  <a:srgbClr val="002570"/>
                </a:solidFill>
                <a:latin typeface="Bahnschrift SemiBold" panose="020B0502040204020203" pitchFamily="34" charset="0"/>
                <a:ea typeface="GE SS Two Light" panose="020A0503020102020204" pitchFamily="18" charset="-78"/>
                <a:cs typeface="GE SS Two Light" panose="020A0503020102020204" pitchFamily="18" charset="-78"/>
              </a:rPr>
              <a:t>373,577</a:t>
            </a:r>
            <a:r>
              <a:rPr lang="ar-SA" altLang="ko-KR" sz="1600" dirty="0">
                <a:solidFill>
                  <a:srgbClr val="002570"/>
                </a:solidFill>
                <a:latin typeface="Bahnschrift SemiBold" panose="020B0502040204020203" pitchFamily="34" charset="0"/>
                <a:ea typeface="GE SS Two Light" panose="020A0503020102020204" pitchFamily="18" charset="-78"/>
                <a:cs typeface="GE SS Two Light" panose="020A0503020102020204" pitchFamily="18" charset="-78"/>
              </a:rPr>
              <a:t>  نسمة لعـام (</a:t>
            </a:r>
            <a:r>
              <a:rPr lang="en-US" altLang="ko-KR" sz="1600" dirty="0">
                <a:solidFill>
                  <a:srgbClr val="002570"/>
                </a:solidFill>
                <a:latin typeface="Bahnschrift SemiBold" panose="020B0502040204020203" pitchFamily="34" charset="0"/>
                <a:ea typeface="GE SS Two Light" panose="020A0503020102020204" pitchFamily="18" charset="-78"/>
                <a:cs typeface="GE SS Two Light" panose="020A0503020102020204" pitchFamily="18" charset="-78"/>
              </a:rPr>
              <a:t>2022</a:t>
            </a:r>
            <a:r>
              <a:rPr lang="ar-SA" altLang="ko-KR" sz="1600" dirty="0">
                <a:solidFill>
                  <a:srgbClr val="002570"/>
                </a:solidFill>
                <a:latin typeface="Bahnschrift SemiBold" panose="020B0502040204020203" pitchFamily="34" charset="0"/>
                <a:ea typeface="GE SS Two Light" panose="020A0503020102020204" pitchFamily="18" charset="-78"/>
                <a:cs typeface="GE SS Two Light" panose="020A0503020102020204" pitchFamily="18" charset="-78"/>
              </a:rPr>
              <a:t>) م</a:t>
            </a:r>
          </a:p>
        </p:txBody>
      </p:sp>
      <p:sp>
        <p:nvSpPr>
          <p:cNvPr id="84" name="Text Placeholder 1">
            <a:extLst>
              <a:ext uri="{FF2B5EF4-FFF2-40B4-BE49-F238E27FC236}">
                <a16:creationId xmlns:a16="http://schemas.microsoft.com/office/drawing/2014/main" id="{FF48DF6F-1B37-4E4B-8BE8-AFA225174CF4}"/>
              </a:ext>
            </a:extLst>
          </p:cNvPr>
          <p:cNvSpPr txBox="1">
            <a:spLocks/>
          </p:cNvSpPr>
          <p:nvPr/>
        </p:nvSpPr>
        <p:spPr>
          <a:xfrm>
            <a:off x="6861036" y="2532680"/>
            <a:ext cx="3481408" cy="1848872"/>
          </a:xfrm>
          <a:prstGeom prst="rect">
            <a:avLst/>
          </a:prstGeom>
          <a:solidFill>
            <a:srgbClr val="F5F7F7">
              <a:alpha val="70000"/>
            </a:srgbClr>
          </a:solidFill>
          <a:ln>
            <a:solidFill>
              <a:srgbClr val="4784A1"/>
            </a:solidFill>
          </a:ln>
          <a:effectLst/>
        </p:spPr>
        <p:txBody>
          <a:bodyPr anchor="ctr"/>
          <a:lstStyle>
            <a:lvl1pPr marL="342900" indent="-3429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1" hangingPunct="1">
              <a:spcBef>
                <a:spcPct val="20000"/>
              </a:spcBef>
              <a:buFont typeface="Arial" pitchFamily="34" charset="0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1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lvl="0" indent="0" algn="r" rtl="1">
              <a:lnSpc>
                <a:spcPct val="150000"/>
              </a:lnSpc>
              <a:buNone/>
            </a:pPr>
            <a:r>
              <a:rPr lang="en-US" altLang="ko-KR" sz="1600" dirty="0">
                <a:solidFill>
                  <a:srgbClr val="002570"/>
                </a:solidFill>
                <a:latin typeface="Bahnschrift SemiBold" panose="020B0502040204020203" pitchFamily="34" charset="0"/>
                <a:ea typeface="GE SS Two Light" panose="020A0503020102020204" pitchFamily="18" charset="-78"/>
                <a:cs typeface="GE SS Two Light" panose="020A0503020102020204" pitchFamily="18" charset="-78"/>
              </a:rPr>
              <a:t>1</a:t>
            </a:r>
            <a:r>
              <a:rPr lang="ar-SA" altLang="ko-KR" sz="1600" dirty="0">
                <a:solidFill>
                  <a:srgbClr val="002570"/>
                </a:solidFill>
                <a:latin typeface="Bahnschrift SemiBold" panose="020B0502040204020203" pitchFamily="34" charset="0"/>
                <a:ea typeface="GE SS Two Light" panose="020A0503020102020204" pitchFamily="18" charset="-78"/>
                <a:cs typeface="GE SS Two Light" panose="020A0503020102020204" pitchFamily="18" charset="-78"/>
              </a:rPr>
              <a:t>- مدينة عرعر </a:t>
            </a:r>
          </a:p>
          <a:p>
            <a:pPr marL="0" lvl="0" indent="0" algn="r" rtl="1">
              <a:lnSpc>
                <a:spcPct val="150000"/>
              </a:lnSpc>
              <a:buNone/>
            </a:pPr>
            <a:r>
              <a:rPr lang="en-US" altLang="ko-KR" sz="1600" dirty="0">
                <a:solidFill>
                  <a:srgbClr val="002570"/>
                </a:solidFill>
                <a:latin typeface="Bahnschrift SemiBold" panose="020B0502040204020203" pitchFamily="34" charset="0"/>
                <a:ea typeface="GE SS Two Light" panose="020A0503020102020204" pitchFamily="18" charset="-78"/>
                <a:cs typeface="GE SS Two Light" panose="020A0503020102020204" pitchFamily="18" charset="-78"/>
              </a:rPr>
              <a:t>2</a:t>
            </a:r>
            <a:r>
              <a:rPr lang="ar-SA" altLang="ko-KR" sz="1600" dirty="0">
                <a:solidFill>
                  <a:srgbClr val="002570"/>
                </a:solidFill>
                <a:latin typeface="Bahnschrift SemiBold" panose="020B0502040204020203" pitchFamily="34" charset="0"/>
                <a:ea typeface="GE SS Two Light" panose="020A0503020102020204" pitchFamily="18" charset="-78"/>
                <a:cs typeface="GE SS Two Light" panose="020A0503020102020204" pitchFamily="18" charset="-78"/>
              </a:rPr>
              <a:t>- محافظة رفحاء </a:t>
            </a:r>
          </a:p>
          <a:p>
            <a:pPr marL="0" lvl="0" indent="0" algn="r" rtl="1">
              <a:lnSpc>
                <a:spcPct val="150000"/>
              </a:lnSpc>
              <a:buNone/>
            </a:pPr>
            <a:r>
              <a:rPr lang="en-US" altLang="ko-KR" sz="1600" dirty="0">
                <a:solidFill>
                  <a:srgbClr val="002570"/>
                </a:solidFill>
                <a:latin typeface="Bahnschrift SemiBold" panose="020B0502040204020203" pitchFamily="34" charset="0"/>
                <a:ea typeface="GE SS Two Light" panose="020A0503020102020204" pitchFamily="18" charset="-78"/>
                <a:cs typeface="GE SS Two Light" panose="020A0503020102020204" pitchFamily="18" charset="-78"/>
              </a:rPr>
              <a:t>3</a:t>
            </a:r>
            <a:r>
              <a:rPr lang="ar-SA" altLang="ko-KR" sz="1600" dirty="0">
                <a:solidFill>
                  <a:srgbClr val="002570"/>
                </a:solidFill>
                <a:latin typeface="Bahnschrift SemiBold" panose="020B0502040204020203" pitchFamily="34" charset="0"/>
                <a:ea typeface="GE SS Two Light" panose="020A0503020102020204" pitchFamily="18" charset="-78"/>
                <a:cs typeface="GE SS Two Light" panose="020A0503020102020204" pitchFamily="18" charset="-78"/>
              </a:rPr>
              <a:t>- محافظة طريف </a:t>
            </a:r>
          </a:p>
          <a:p>
            <a:pPr marL="0" lvl="0" indent="0" algn="r" rtl="1">
              <a:lnSpc>
                <a:spcPct val="150000"/>
              </a:lnSpc>
              <a:buNone/>
            </a:pPr>
            <a:r>
              <a:rPr lang="en-US" altLang="ko-KR" sz="1600" dirty="0">
                <a:solidFill>
                  <a:srgbClr val="002570"/>
                </a:solidFill>
                <a:latin typeface="Bahnschrift SemiBold" panose="020B0502040204020203" pitchFamily="34" charset="0"/>
                <a:ea typeface="GE SS Two Light" panose="020A0503020102020204" pitchFamily="18" charset="-78"/>
                <a:cs typeface="GE SS Two Light" panose="020A0503020102020204" pitchFamily="18" charset="-78"/>
              </a:rPr>
              <a:t>4</a:t>
            </a:r>
            <a:r>
              <a:rPr lang="ar-SA" altLang="ko-KR" sz="1600" dirty="0">
                <a:solidFill>
                  <a:srgbClr val="002570"/>
                </a:solidFill>
                <a:latin typeface="Bahnschrift SemiBold" panose="020B0502040204020203" pitchFamily="34" charset="0"/>
                <a:ea typeface="GE SS Two Light" panose="020A0503020102020204" pitchFamily="18" charset="-78"/>
                <a:cs typeface="GE SS Two Light" panose="020A0503020102020204" pitchFamily="18" charset="-78"/>
              </a:rPr>
              <a:t>- محافظة العويقيلة </a:t>
            </a:r>
          </a:p>
        </p:txBody>
      </p:sp>
      <p:grpSp>
        <p:nvGrpSpPr>
          <p:cNvPr id="28" name="Group 27">
            <a:extLst>
              <a:ext uri="{FF2B5EF4-FFF2-40B4-BE49-F238E27FC236}">
                <a16:creationId xmlns:a16="http://schemas.microsoft.com/office/drawing/2014/main" id="{E3558D5A-464B-5B91-E54F-855549D580E0}"/>
              </a:ext>
            </a:extLst>
          </p:cNvPr>
          <p:cNvGrpSpPr/>
          <p:nvPr/>
        </p:nvGrpSpPr>
        <p:grpSpPr>
          <a:xfrm>
            <a:off x="7287846" y="4529998"/>
            <a:ext cx="4242783" cy="2020255"/>
            <a:chOff x="7038359" y="4460148"/>
            <a:chExt cx="4491617" cy="2138741"/>
          </a:xfrm>
        </p:grpSpPr>
        <p:grpSp>
          <p:nvGrpSpPr>
            <p:cNvPr id="17" name="Group 16">
              <a:extLst>
                <a:ext uri="{FF2B5EF4-FFF2-40B4-BE49-F238E27FC236}">
                  <a16:creationId xmlns:a16="http://schemas.microsoft.com/office/drawing/2014/main" id="{19B86D48-8948-4070-749D-B691AE844A65}"/>
                </a:ext>
              </a:extLst>
            </p:cNvPr>
            <p:cNvGrpSpPr/>
            <p:nvPr/>
          </p:nvGrpSpPr>
          <p:grpSpPr>
            <a:xfrm>
              <a:off x="9708952" y="4461991"/>
              <a:ext cx="1776536" cy="1585894"/>
              <a:chOff x="10165934" y="4553338"/>
              <a:chExt cx="1776536" cy="1585894"/>
            </a:xfrm>
          </p:grpSpPr>
          <p:sp>
            <p:nvSpPr>
              <p:cNvPr id="86" name="شكل بيضاوي 85">
                <a:extLst>
                  <a:ext uri="{FF2B5EF4-FFF2-40B4-BE49-F238E27FC236}">
                    <a16:creationId xmlns:a16="http://schemas.microsoft.com/office/drawing/2014/main" id="{B2CB17E6-4858-E747-666B-BC9A94B19B12}"/>
                  </a:ext>
                </a:extLst>
              </p:cNvPr>
              <p:cNvSpPr/>
              <p:nvPr/>
            </p:nvSpPr>
            <p:spPr>
              <a:xfrm>
                <a:off x="10247636" y="4553338"/>
                <a:ext cx="1613132" cy="1585894"/>
              </a:xfrm>
              <a:prstGeom prst="ellipse">
                <a:avLst/>
              </a:prstGeom>
              <a:solidFill>
                <a:srgbClr val="114E7A"/>
              </a:solidFill>
              <a:ln w="57150"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ar-SA" sz="1600" dirty="0">
                  <a:latin typeface="Bahnschrift Light" panose="020B0502040204020203" pitchFamily="34" charset="0"/>
                  <a:cs typeface="Hacen Casablanca" panose="02000000000000000000" pitchFamily="2" charset="-78"/>
                </a:endParaRPr>
              </a:p>
            </p:txBody>
          </p:sp>
          <p:sp>
            <p:nvSpPr>
              <p:cNvPr id="88" name="مربع نص 87">
                <a:extLst>
                  <a:ext uri="{FF2B5EF4-FFF2-40B4-BE49-F238E27FC236}">
                    <a16:creationId xmlns:a16="http://schemas.microsoft.com/office/drawing/2014/main" id="{52F0DD0C-55BD-62D4-7E13-907AC7EEC3C2}"/>
                  </a:ext>
                </a:extLst>
              </p:cNvPr>
              <p:cNvSpPr txBox="1"/>
              <p:nvPr/>
            </p:nvSpPr>
            <p:spPr>
              <a:xfrm>
                <a:off x="10165934" y="4981523"/>
                <a:ext cx="1776536" cy="619071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algn="ctr"/>
                <a:r>
                  <a:rPr lang="en-US" sz="3200" dirty="0">
                    <a:solidFill>
                      <a:schemeClr val="bg1"/>
                    </a:solidFill>
                    <a:latin typeface="Bahnschrift SemiBold" panose="020B0502040204020203" pitchFamily="34" charset="0"/>
                    <a:cs typeface="Hacen Casablanca" panose="02000000000000000000" pitchFamily="2" charset="-78"/>
                  </a:rPr>
                  <a:t>78,588</a:t>
                </a:r>
                <a:endParaRPr lang="ar-SA" dirty="0">
                  <a:latin typeface="Bahnschrift SemiBold" panose="020B0502040204020203" pitchFamily="34" charset="0"/>
                  <a:cs typeface="Hacen Casablanca" panose="02000000000000000000" pitchFamily="2" charset="-78"/>
                </a:endParaRPr>
              </a:p>
            </p:txBody>
          </p:sp>
          <p:sp>
            <p:nvSpPr>
              <p:cNvPr id="89" name="مربع نص 88">
                <a:extLst>
                  <a:ext uri="{FF2B5EF4-FFF2-40B4-BE49-F238E27FC236}">
                    <a16:creationId xmlns:a16="http://schemas.microsoft.com/office/drawing/2014/main" id="{15EBC0F2-D285-9734-FEB2-7B8BBAF7BD21}"/>
                  </a:ext>
                </a:extLst>
              </p:cNvPr>
              <p:cNvSpPr txBox="1"/>
              <p:nvPr/>
            </p:nvSpPr>
            <p:spPr>
              <a:xfrm>
                <a:off x="10271665" y="5566298"/>
                <a:ext cx="1515251" cy="276999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algn="ctr"/>
                <a:r>
                  <a:rPr lang="ar-SA" sz="1200" dirty="0">
                    <a:solidFill>
                      <a:schemeClr val="bg1"/>
                    </a:solidFill>
                    <a:latin typeface="GE SS Two Light" panose="020A0503020102020204" pitchFamily="18" charset="-78"/>
                    <a:ea typeface="GE SS Two Light" panose="020A0503020102020204" pitchFamily="18" charset="-78"/>
                    <a:cs typeface="GE SS Two Light" panose="020A0503020102020204" pitchFamily="18" charset="-78"/>
                  </a:rPr>
                  <a:t>متر مكعب</a:t>
                </a:r>
                <a:endParaRPr lang="ar-SA" sz="900" dirty="0">
                  <a:latin typeface="GE SS Two Light" panose="020A0503020102020204" pitchFamily="18" charset="-78"/>
                  <a:ea typeface="GE SS Two Light" panose="020A0503020102020204" pitchFamily="18" charset="-78"/>
                  <a:cs typeface="GE SS Two Light" panose="020A0503020102020204" pitchFamily="18" charset="-78"/>
                </a:endParaRPr>
              </a:p>
            </p:txBody>
          </p:sp>
        </p:grpSp>
        <p:grpSp>
          <p:nvGrpSpPr>
            <p:cNvPr id="15" name="Group 14">
              <a:extLst>
                <a:ext uri="{FF2B5EF4-FFF2-40B4-BE49-F238E27FC236}">
                  <a16:creationId xmlns:a16="http://schemas.microsoft.com/office/drawing/2014/main" id="{FB44C8CB-AA14-678B-50EF-908160E5D744}"/>
                </a:ext>
              </a:extLst>
            </p:cNvPr>
            <p:cNvGrpSpPr/>
            <p:nvPr/>
          </p:nvGrpSpPr>
          <p:grpSpPr>
            <a:xfrm>
              <a:off x="7219935" y="4460148"/>
              <a:ext cx="1776536" cy="1585894"/>
              <a:chOff x="7390239" y="4551495"/>
              <a:chExt cx="1776536" cy="1585894"/>
            </a:xfrm>
          </p:grpSpPr>
          <p:sp>
            <p:nvSpPr>
              <p:cNvPr id="91" name="شكل بيضاوي 90">
                <a:extLst>
                  <a:ext uri="{FF2B5EF4-FFF2-40B4-BE49-F238E27FC236}">
                    <a16:creationId xmlns:a16="http://schemas.microsoft.com/office/drawing/2014/main" id="{464D8C34-6493-F3C7-124E-E132CD850367}"/>
                  </a:ext>
                </a:extLst>
              </p:cNvPr>
              <p:cNvSpPr/>
              <p:nvPr/>
            </p:nvSpPr>
            <p:spPr>
              <a:xfrm>
                <a:off x="7432751" y="4551495"/>
                <a:ext cx="1613132" cy="1585894"/>
              </a:xfrm>
              <a:prstGeom prst="ellipse">
                <a:avLst/>
              </a:prstGeom>
              <a:solidFill>
                <a:srgbClr val="114E7A"/>
              </a:solidFill>
              <a:ln w="57150"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ar-SA" sz="1600" dirty="0">
                  <a:latin typeface="Bahnschrift Light" panose="020B0502040204020203" pitchFamily="34" charset="0"/>
                  <a:cs typeface="Hacen Casablanca" panose="02000000000000000000" pitchFamily="2" charset="-78"/>
                </a:endParaRPr>
              </a:p>
            </p:txBody>
          </p:sp>
          <p:sp>
            <p:nvSpPr>
              <p:cNvPr id="92" name="مربع نص 91">
                <a:extLst>
                  <a:ext uri="{FF2B5EF4-FFF2-40B4-BE49-F238E27FC236}">
                    <a16:creationId xmlns:a16="http://schemas.microsoft.com/office/drawing/2014/main" id="{35406F0F-4927-11E2-836F-00498D5FC2A1}"/>
                  </a:ext>
                </a:extLst>
              </p:cNvPr>
              <p:cNvSpPr txBox="1"/>
              <p:nvPr/>
            </p:nvSpPr>
            <p:spPr>
              <a:xfrm>
                <a:off x="7390239" y="5045321"/>
                <a:ext cx="1776536" cy="619071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algn="ctr"/>
                <a:r>
                  <a:rPr lang="en-US" sz="3200" dirty="0">
                    <a:solidFill>
                      <a:schemeClr val="bg1"/>
                    </a:solidFill>
                    <a:latin typeface="Bahnschrift SemiBold" panose="020B0502040204020203" pitchFamily="34" charset="0"/>
                    <a:cs typeface="Hacen Casablanca" panose="02000000000000000000" pitchFamily="2" charset="-78"/>
                  </a:rPr>
                  <a:t>5,837</a:t>
                </a:r>
                <a:endParaRPr lang="ar-SA" sz="3200" dirty="0">
                  <a:solidFill>
                    <a:schemeClr val="bg1"/>
                  </a:solidFill>
                  <a:latin typeface="Bahnschrift SemiBold" panose="020B0502040204020203" pitchFamily="34" charset="0"/>
                  <a:cs typeface="Hacen Casablanca" panose="02000000000000000000" pitchFamily="2" charset="-78"/>
                </a:endParaRPr>
              </a:p>
            </p:txBody>
          </p:sp>
          <p:sp>
            <p:nvSpPr>
              <p:cNvPr id="93" name="مربع نص 92">
                <a:extLst>
                  <a:ext uri="{FF2B5EF4-FFF2-40B4-BE49-F238E27FC236}">
                    <a16:creationId xmlns:a16="http://schemas.microsoft.com/office/drawing/2014/main" id="{CF5AEC32-052F-E78F-25AD-BFA4BEF3A8D3}"/>
                  </a:ext>
                </a:extLst>
              </p:cNvPr>
              <p:cNvSpPr txBox="1"/>
              <p:nvPr/>
            </p:nvSpPr>
            <p:spPr>
              <a:xfrm>
                <a:off x="7506603" y="5566298"/>
                <a:ext cx="1515251" cy="276999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algn="ctr"/>
                <a:r>
                  <a:rPr lang="ar-SA" sz="1200" dirty="0">
                    <a:solidFill>
                      <a:schemeClr val="bg1"/>
                    </a:solidFill>
                    <a:latin typeface="GE SS Two Light" panose="020A0503020102020204" pitchFamily="18" charset="-78"/>
                    <a:ea typeface="GE SS Two Light" panose="020A0503020102020204" pitchFamily="18" charset="-78"/>
                    <a:cs typeface="GE SS Two Light" panose="020A0503020102020204" pitchFamily="18" charset="-78"/>
                  </a:rPr>
                  <a:t>متر مكعب</a:t>
                </a:r>
                <a:endParaRPr lang="ar-SA" sz="900" dirty="0">
                  <a:latin typeface="GE SS Two Light" panose="020A0503020102020204" pitchFamily="18" charset="-78"/>
                  <a:ea typeface="GE SS Two Light" panose="020A0503020102020204" pitchFamily="18" charset="-78"/>
                  <a:cs typeface="GE SS Two Light" panose="020A0503020102020204" pitchFamily="18" charset="-78"/>
                </a:endParaRPr>
              </a:p>
            </p:txBody>
          </p:sp>
        </p:grpSp>
        <p:sp>
          <p:nvSpPr>
            <p:cNvPr id="10" name="مربع نص 82">
              <a:extLst>
                <a:ext uri="{FF2B5EF4-FFF2-40B4-BE49-F238E27FC236}">
                  <a16:creationId xmlns:a16="http://schemas.microsoft.com/office/drawing/2014/main" id="{EA40D97A-71D9-BF96-AA21-46607ABB3499}"/>
                </a:ext>
              </a:extLst>
            </p:cNvPr>
            <p:cNvSpPr txBox="1"/>
            <p:nvPr/>
          </p:nvSpPr>
          <p:spPr>
            <a:xfrm>
              <a:off x="9664464" y="6168002"/>
              <a:ext cx="1865512" cy="430887"/>
            </a:xfrm>
            <a:prstGeom prst="rect">
              <a:avLst/>
            </a:prstGeom>
            <a:solidFill>
              <a:srgbClr val="F3FAFF"/>
            </a:solidFill>
          </p:spPr>
          <p:txBody>
            <a:bodyPr wrap="square">
              <a:spAutoFit/>
            </a:bodyPr>
            <a:lstStyle>
              <a:defPPr>
                <a:defRPr lang="en-US"/>
              </a:defPPr>
              <a:lvl1pPr marL="114300" algn="ctr" defTabSz="914370" rtl="1">
                <a:spcBef>
                  <a:spcPts val="600"/>
                </a:spcBef>
                <a:defRPr sz="1100" b="1" kern="0">
                  <a:solidFill>
                    <a:srgbClr val="0071A3"/>
                  </a:solidFill>
                  <a:latin typeface="Dubai" panose="020B0503030403030204" pitchFamily="34" charset="-78"/>
                  <a:ea typeface="GE SS Two Medium" panose="020A0503020102020204" pitchFamily="18" charset="-78"/>
                  <a:cs typeface="Dubai" panose="020B0503030403030204" pitchFamily="34" charset="-78"/>
                </a:defRPr>
              </a:lvl1pPr>
              <a:lvl2pPr marL="6858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400"/>
              </a:lvl2pPr>
              <a:lvl3pPr marL="11430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000"/>
              </a:lvl3pPr>
              <a:lvl4pPr marL="16002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4pPr>
              <a:lvl5pPr marL="20574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5pPr>
              <a:lvl6pPr marL="25146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6pPr>
              <a:lvl7pPr marL="29718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7pPr>
              <a:lvl8pPr marL="34290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8pPr>
              <a:lvl9pPr marL="38862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9pPr>
            </a:lstStyle>
            <a:p>
              <a:r>
                <a:rPr lang="ar-SA" dirty="0">
                  <a:solidFill>
                    <a:srgbClr val="114E7A"/>
                  </a:solidFill>
                  <a:latin typeface="GE SS Two Medium" panose="020A0503020102020204" pitchFamily="18" charset="-78"/>
                  <a:cs typeface="GE SS Two Medium" panose="020A0503020102020204" pitchFamily="18" charset="-78"/>
                </a:rPr>
                <a:t>متوسط كميات المياه الموزعة يومياً</a:t>
              </a:r>
              <a:endParaRPr lang="en-US" dirty="0">
                <a:solidFill>
                  <a:srgbClr val="114E7A"/>
                </a:solidFill>
                <a:latin typeface="GE SS Two Medium" panose="020A0503020102020204" pitchFamily="18" charset="-78"/>
                <a:cs typeface="GE SS Two Medium" panose="020A0503020102020204" pitchFamily="18" charset="-78"/>
              </a:endParaRPr>
            </a:p>
          </p:txBody>
        </p:sp>
        <p:sp>
          <p:nvSpPr>
            <p:cNvPr id="12" name="مربع نص 89">
              <a:extLst>
                <a:ext uri="{FF2B5EF4-FFF2-40B4-BE49-F238E27FC236}">
                  <a16:creationId xmlns:a16="http://schemas.microsoft.com/office/drawing/2014/main" id="{80033F57-89B0-2279-DAF7-F754B6490DF9}"/>
                </a:ext>
              </a:extLst>
            </p:cNvPr>
            <p:cNvSpPr txBox="1"/>
            <p:nvPr/>
          </p:nvSpPr>
          <p:spPr>
            <a:xfrm>
              <a:off x="7038359" y="6160325"/>
              <a:ext cx="2139688" cy="430887"/>
            </a:xfrm>
            <a:prstGeom prst="rect">
              <a:avLst/>
            </a:prstGeom>
            <a:solidFill>
              <a:srgbClr val="F3FAFF"/>
            </a:solidFill>
          </p:spPr>
          <p:txBody>
            <a:bodyPr wrap="square">
              <a:spAutoFit/>
            </a:bodyPr>
            <a:lstStyle>
              <a:defPPr>
                <a:defRPr lang="en-US"/>
              </a:defPPr>
              <a:lvl1pPr marL="114300" algn="ctr" defTabSz="914370" rtl="1">
                <a:spcBef>
                  <a:spcPts val="600"/>
                </a:spcBef>
                <a:defRPr sz="1100" b="1" kern="0">
                  <a:solidFill>
                    <a:srgbClr val="114E7A"/>
                  </a:solidFill>
                  <a:latin typeface="GE SS Two Medium" panose="020A0503020102020204" pitchFamily="18" charset="-78"/>
                  <a:ea typeface="GE SS Two Medium" panose="020A0503020102020204" pitchFamily="18" charset="-78"/>
                  <a:cs typeface="GE SS Two Medium" panose="020A0503020102020204" pitchFamily="18" charset="-78"/>
                </a:defRPr>
              </a:lvl1pPr>
              <a:lvl2pPr marL="6858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400"/>
              </a:lvl2pPr>
              <a:lvl3pPr marL="11430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000"/>
              </a:lvl3pPr>
              <a:lvl4pPr marL="16002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4pPr>
              <a:lvl5pPr marL="20574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5pPr>
              <a:lvl6pPr marL="25146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6pPr>
              <a:lvl7pPr marL="29718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7pPr>
              <a:lvl8pPr marL="34290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8pPr>
              <a:lvl9pPr marL="38862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</a:lvl9pPr>
            </a:lstStyle>
            <a:p>
              <a:r>
                <a:rPr lang="ar-SA" dirty="0"/>
                <a:t>متوسط كميات الاشياب الموزعة يومياً</a:t>
              </a:r>
              <a:endParaRPr lang="en-US" dirty="0"/>
            </a:p>
          </p:txBody>
        </p:sp>
      </p:grpSp>
      <p:sp>
        <p:nvSpPr>
          <p:cNvPr id="30" name="TextBox 16">
            <a:extLst>
              <a:ext uri="{FF2B5EF4-FFF2-40B4-BE49-F238E27FC236}">
                <a16:creationId xmlns:a16="http://schemas.microsoft.com/office/drawing/2014/main" id="{A362D401-DD24-D74B-B5DD-67442E4F79CA}"/>
              </a:ext>
            </a:extLst>
          </p:cNvPr>
          <p:cNvSpPr txBox="1">
            <a:spLocks/>
          </p:cNvSpPr>
          <p:nvPr/>
        </p:nvSpPr>
        <p:spPr>
          <a:xfrm>
            <a:off x="2290619" y="5566682"/>
            <a:ext cx="2160623" cy="43088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400" b="0" i="0" u="none" strike="noStrike" kern="0" cap="none" spc="0" normalizeH="0" baseline="0">
                <a:ln/>
                <a:solidFill>
                  <a:srgbClr val="005C90"/>
                </a:solidFill>
                <a:effectLst/>
                <a:uLnTx/>
                <a:uFillTx/>
                <a:latin typeface="GE SS Two Medium" panose="020A0503020102020204" pitchFamily="18" charset="-78"/>
                <a:ea typeface="GE SS Two Medium" panose="020A0503020102020204" pitchFamily="18" charset="-78"/>
                <a:cs typeface="GE SS Two Medium" panose="020A0503020102020204" pitchFamily="18" charset="-78"/>
              </a:defRPr>
            </a:lvl1pPr>
          </a:lstStyle>
          <a:p>
            <a:r>
              <a:rPr lang="ar-SA" u="sng" dirty="0"/>
              <a:t>لا توجد نقاط اتصال للمياه المحلاة في المنطقة </a:t>
            </a:r>
          </a:p>
        </p:txBody>
      </p:sp>
    </p:spTree>
    <p:extLst>
      <p:ext uri="{BB962C8B-B14F-4D97-AF65-F5344CB8AC3E}">
        <p14:creationId xmlns:p14="http://schemas.microsoft.com/office/powerpoint/2010/main" val="339271455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ounded Rectangle 58">
            <a:extLst>
              <a:ext uri="{FF2B5EF4-FFF2-40B4-BE49-F238E27FC236}">
                <a16:creationId xmlns:a16="http://schemas.microsoft.com/office/drawing/2014/main" id="{CA4F52EC-18B9-6A77-C163-91D08A2C1BC3}"/>
              </a:ext>
            </a:extLst>
          </p:cNvPr>
          <p:cNvSpPr/>
          <p:nvPr/>
        </p:nvSpPr>
        <p:spPr>
          <a:xfrm>
            <a:off x="7164126" y="9875"/>
            <a:ext cx="4959570" cy="408623"/>
          </a:xfrm>
          <a:prstGeom prst="roundRect">
            <a:avLst/>
          </a:prstGeom>
          <a:noFill/>
        </p:spPr>
        <p:txBody>
          <a:bodyPr wrap="square">
            <a:spAutoFit/>
          </a:bodyPr>
          <a:lstStyle/>
          <a:p>
            <a:pPr algn="r"/>
            <a:r>
              <a:rPr lang="ar-SA" dirty="0">
                <a:solidFill>
                  <a:srgbClr val="002060"/>
                </a:solidFill>
                <a:latin typeface="Hacen Casablanca" panose="02000000000000000000" pitchFamily="2" charset="-78"/>
                <a:cs typeface="Hacen Casablanca" panose="02000000000000000000" pitchFamily="2" charset="-78"/>
              </a:rPr>
              <a:t>فاقد المياه بمنطقة الحدود الشمالية 2024 م </a:t>
            </a:r>
          </a:p>
        </p:txBody>
      </p:sp>
      <p:graphicFrame>
        <p:nvGraphicFramePr>
          <p:cNvPr id="2" name="جدول 1">
            <a:extLst>
              <a:ext uri="{FF2B5EF4-FFF2-40B4-BE49-F238E27FC236}">
                <a16:creationId xmlns:a16="http://schemas.microsoft.com/office/drawing/2014/main" id="{40B2429E-C81C-4914-8BD0-2F829AEBCE5A}"/>
              </a:ext>
            </a:extLst>
          </p:cNvPr>
          <p:cNvGraphicFramePr>
            <a:graphicFrameLocks noGrp="1"/>
          </p:cNvGraphicFramePr>
          <p:nvPr>
            <p:extLst/>
          </p:nvPr>
        </p:nvGraphicFramePr>
        <p:xfrm>
          <a:off x="-81023" y="1058356"/>
          <a:ext cx="12083971" cy="2020510"/>
        </p:xfrm>
        <a:graphic>
          <a:graphicData uri="http://schemas.openxmlformats.org/drawingml/2006/table">
            <a:tbl>
              <a:tblPr/>
              <a:tblGrid>
                <a:gridCol w="1759352">
                  <a:extLst>
                    <a:ext uri="{9D8B030D-6E8A-4147-A177-3AD203B41FA5}">
                      <a16:colId xmlns:a16="http://schemas.microsoft.com/office/drawing/2014/main" val="3157241976"/>
                    </a:ext>
                  </a:extLst>
                </a:gridCol>
                <a:gridCol w="798653">
                  <a:extLst>
                    <a:ext uri="{9D8B030D-6E8A-4147-A177-3AD203B41FA5}">
                      <a16:colId xmlns:a16="http://schemas.microsoft.com/office/drawing/2014/main" val="2666047688"/>
                    </a:ext>
                  </a:extLst>
                </a:gridCol>
                <a:gridCol w="879676">
                  <a:extLst>
                    <a:ext uri="{9D8B030D-6E8A-4147-A177-3AD203B41FA5}">
                      <a16:colId xmlns:a16="http://schemas.microsoft.com/office/drawing/2014/main" val="3847269955"/>
                    </a:ext>
                  </a:extLst>
                </a:gridCol>
                <a:gridCol w="902826">
                  <a:extLst>
                    <a:ext uri="{9D8B030D-6E8A-4147-A177-3AD203B41FA5}">
                      <a16:colId xmlns:a16="http://schemas.microsoft.com/office/drawing/2014/main" val="2187081432"/>
                    </a:ext>
                  </a:extLst>
                </a:gridCol>
                <a:gridCol w="844951">
                  <a:extLst>
                    <a:ext uri="{9D8B030D-6E8A-4147-A177-3AD203B41FA5}">
                      <a16:colId xmlns:a16="http://schemas.microsoft.com/office/drawing/2014/main" val="1918002146"/>
                    </a:ext>
                  </a:extLst>
                </a:gridCol>
                <a:gridCol w="902826">
                  <a:extLst>
                    <a:ext uri="{9D8B030D-6E8A-4147-A177-3AD203B41FA5}">
                      <a16:colId xmlns:a16="http://schemas.microsoft.com/office/drawing/2014/main" val="689061490"/>
                    </a:ext>
                  </a:extLst>
                </a:gridCol>
                <a:gridCol w="902825">
                  <a:extLst>
                    <a:ext uri="{9D8B030D-6E8A-4147-A177-3AD203B41FA5}">
                      <a16:colId xmlns:a16="http://schemas.microsoft.com/office/drawing/2014/main" val="2689568464"/>
                    </a:ext>
                  </a:extLst>
                </a:gridCol>
                <a:gridCol w="821803">
                  <a:extLst>
                    <a:ext uri="{9D8B030D-6E8A-4147-A177-3AD203B41FA5}">
                      <a16:colId xmlns:a16="http://schemas.microsoft.com/office/drawing/2014/main" val="2014810781"/>
                    </a:ext>
                  </a:extLst>
                </a:gridCol>
                <a:gridCol w="949124">
                  <a:extLst>
                    <a:ext uri="{9D8B030D-6E8A-4147-A177-3AD203B41FA5}">
                      <a16:colId xmlns:a16="http://schemas.microsoft.com/office/drawing/2014/main" val="3024098503"/>
                    </a:ext>
                  </a:extLst>
                </a:gridCol>
                <a:gridCol w="891250">
                  <a:extLst>
                    <a:ext uri="{9D8B030D-6E8A-4147-A177-3AD203B41FA5}">
                      <a16:colId xmlns:a16="http://schemas.microsoft.com/office/drawing/2014/main" val="2415129739"/>
                    </a:ext>
                  </a:extLst>
                </a:gridCol>
                <a:gridCol w="879676">
                  <a:extLst>
                    <a:ext uri="{9D8B030D-6E8A-4147-A177-3AD203B41FA5}">
                      <a16:colId xmlns:a16="http://schemas.microsoft.com/office/drawing/2014/main" val="3632770062"/>
                    </a:ext>
                  </a:extLst>
                </a:gridCol>
                <a:gridCol w="798653">
                  <a:extLst>
                    <a:ext uri="{9D8B030D-6E8A-4147-A177-3AD203B41FA5}">
                      <a16:colId xmlns:a16="http://schemas.microsoft.com/office/drawing/2014/main" val="434542792"/>
                    </a:ext>
                  </a:extLst>
                </a:gridCol>
                <a:gridCol w="752356">
                  <a:extLst>
                    <a:ext uri="{9D8B030D-6E8A-4147-A177-3AD203B41FA5}">
                      <a16:colId xmlns:a16="http://schemas.microsoft.com/office/drawing/2014/main" val="3725267344"/>
                    </a:ext>
                  </a:extLst>
                </a:gridCol>
              </a:tblGrid>
              <a:tr h="1010255"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300" b="1" i="0" u="none" strike="noStrike">
                          <a:solidFill>
                            <a:srgbClr val="FFFFFF"/>
                          </a:solidFill>
                          <a:effectLst/>
                          <a:latin typeface="Sakkal Majalla" panose="02000000000000000000" pitchFamily="2" charset="-78"/>
                          <a:cs typeface="Sakkal Majalla" panose="02000000000000000000" pitchFamily="2" charset="-78"/>
                        </a:rPr>
                        <a:t>Item</a:t>
                      </a:r>
                    </a:p>
                  </a:txBody>
                  <a:tcPr marL="7112" marR="7112" marT="7112" marB="0" anchor="ctr">
                    <a:lnL>
                      <a:noFill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05496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300" b="1" i="0" u="none" strike="noStrike">
                          <a:solidFill>
                            <a:srgbClr val="FFFFFF"/>
                          </a:solidFill>
                          <a:effectLst/>
                          <a:latin typeface="Sakkal Majalla" panose="02000000000000000000" pitchFamily="2" charset="-78"/>
                          <a:cs typeface="Sakkal Majalla" panose="02000000000000000000" pitchFamily="2" charset="-78"/>
                        </a:rPr>
                        <a:t>Jan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05496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300" b="1" i="0" u="none" strike="noStrike">
                          <a:solidFill>
                            <a:srgbClr val="FFFFFF"/>
                          </a:solidFill>
                          <a:effectLst/>
                          <a:latin typeface="Sakkal Majalla" panose="02000000000000000000" pitchFamily="2" charset="-78"/>
                          <a:cs typeface="Sakkal Majalla" panose="02000000000000000000" pitchFamily="2" charset="-78"/>
                        </a:rPr>
                        <a:t>Feb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05496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300" b="1" i="0" u="none" strike="noStrike">
                          <a:solidFill>
                            <a:srgbClr val="FFFFFF"/>
                          </a:solidFill>
                          <a:effectLst/>
                          <a:latin typeface="Sakkal Majalla" panose="02000000000000000000" pitchFamily="2" charset="-78"/>
                          <a:cs typeface="Sakkal Majalla" panose="02000000000000000000" pitchFamily="2" charset="-78"/>
                        </a:rPr>
                        <a:t>Mar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05496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300" b="1" i="0" u="none" strike="noStrike">
                          <a:solidFill>
                            <a:srgbClr val="FFFFFF"/>
                          </a:solidFill>
                          <a:effectLst/>
                          <a:latin typeface="Sakkal Majalla" panose="02000000000000000000" pitchFamily="2" charset="-78"/>
                          <a:cs typeface="Sakkal Majalla" panose="02000000000000000000" pitchFamily="2" charset="-78"/>
                        </a:rPr>
                        <a:t>Apr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05496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300" b="1" i="0" u="none" strike="noStrike">
                          <a:solidFill>
                            <a:srgbClr val="FFFFFF"/>
                          </a:solidFill>
                          <a:effectLst/>
                          <a:latin typeface="Sakkal Majalla" panose="02000000000000000000" pitchFamily="2" charset="-78"/>
                          <a:cs typeface="Sakkal Majalla" panose="02000000000000000000" pitchFamily="2" charset="-78"/>
                        </a:rPr>
                        <a:t>May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05496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300" b="1" i="0" u="none" strike="noStrike">
                          <a:solidFill>
                            <a:srgbClr val="FFFFFF"/>
                          </a:solidFill>
                          <a:effectLst/>
                          <a:latin typeface="Sakkal Majalla" panose="02000000000000000000" pitchFamily="2" charset="-78"/>
                          <a:cs typeface="Sakkal Majalla" panose="02000000000000000000" pitchFamily="2" charset="-78"/>
                        </a:rPr>
                        <a:t>Jun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05496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300" b="1" i="0" u="none" strike="noStrike">
                          <a:solidFill>
                            <a:srgbClr val="FFFFFF"/>
                          </a:solidFill>
                          <a:effectLst/>
                          <a:latin typeface="Sakkal Majalla" panose="02000000000000000000" pitchFamily="2" charset="-78"/>
                          <a:cs typeface="Sakkal Majalla" panose="02000000000000000000" pitchFamily="2" charset="-78"/>
                        </a:rPr>
                        <a:t>Jul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05496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300" b="1" i="0" u="none" strike="noStrike">
                          <a:solidFill>
                            <a:srgbClr val="FFFFFF"/>
                          </a:solidFill>
                          <a:effectLst/>
                          <a:latin typeface="Sakkal Majalla" panose="02000000000000000000" pitchFamily="2" charset="-78"/>
                          <a:cs typeface="Sakkal Majalla" panose="02000000000000000000" pitchFamily="2" charset="-78"/>
                        </a:rPr>
                        <a:t>Aug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05496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300" b="1" i="0" u="none" strike="noStrike">
                          <a:solidFill>
                            <a:srgbClr val="FFFFFF"/>
                          </a:solidFill>
                          <a:effectLst/>
                          <a:latin typeface="Sakkal Majalla" panose="02000000000000000000" pitchFamily="2" charset="-78"/>
                          <a:cs typeface="Sakkal Majalla" panose="02000000000000000000" pitchFamily="2" charset="-78"/>
                        </a:rPr>
                        <a:t>Sep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05496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300" b="1" i="0" u="none" strike="noStrike">
                          <a:solidFill>
                            <a:srgbClr val="FFFFFF"/>
                          </a:solidFill>
                          <a:effectLst/>
                          <a:latin typeface="Sakkal Majalla" panose="02000000000000000000" pitchFamily="2" charset="-78"/>
                          <a:cs typeface="Sakkal Majalla" panose="02000000000000000000" pitchFamily="2" charset="-78"/>
                        </a:rPr>
                        <a:t>Oct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05496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300" b="1" i="0" u="none" strike="noStrike">
                          <a:solidFill>
                            <a:srgbClr val="FFFFFF"/>
                          </a:solidFill>
                          <a:effectLst/>
                          <a:latin typeface="Sakkal Majalla" panose="02000000000000000000" pitchFamily="2" charset="-78"/>
                          <a:cs typeface="Sakkal Majalla" panose="02000000000000000000" pitchFamily="2" charset="-78"/>
                        </a:rPr>
                        <a:t>Nov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05496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300" b="1" i="0" u="none" strike="noStrike">
                          <a:solidFill>
                            <a:srgbClr val="FFFFFF"/>
                          </a:solidFill>
                          <a:effectLst/>
                          <a:latin typeface="Sakkal Majalla" panose="02000000000000000000" pitchFamily="2" charset="-78"/>
                          <a:cs typeface="Sakkal Majalla" panose="02000000000000000000" pitchFamily="2" charset="-78"/>
                        </a:rPr>
                        <a:t>Dec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05496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503017584"/>
                  </a:ext>
                </a:extLst>
              </a:tr>
              <a:tr h="1010255"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NRW Direct calculation ( % )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E1F2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05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35.20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E1F2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05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29.90</a:t>
                      </a:r>
                      <a:r>
                        <a:rPr lang="ar-SA" sz="105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 </a:t>
                      </a:r>
                      <a:endParaRPr lang="en-US" sz="1050" b="1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E1F2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05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28.50</a:t>
                      </a:r>
                      <a:r>
                        <a:rPr lang="ar-SA" sz="105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 </a:t>
                      </a:r>
                      <a:endParaRPr lang="en-US" sz="1050" b="1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E1F2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05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28.50</a:t>
                      </a:r>
                      <a:r>
                        <a:rPr lang="ar-SA" sz="105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 </a:t>
                      </a:r>
                      <a:endParaRPr lang="en-US" sz="1050" b="1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E1F2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05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31.50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E1F2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05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29.40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E1F2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05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28.50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E1F2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05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25.60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E1F2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05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30.40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E1F2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05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31.20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E1F2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05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30.20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E1F2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05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29.50</a:t>
                      </a:r>
                    </a:p>
                  </a:txBody>
                  <a:tcPr marL="7112" marR="7112" marT="711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E1F2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17266360"/>
                  </a:ext>
                </a:extLst>
              </a:tr>
            </a:tbl>
          </a:graphicData>
        </a:graphic>
      </p:graphicFrame>
      <p:graphicFrame>
        <p:nvGraphicFramePr>
          <p:cNvPr id="26" name="مخطط 25">
            <a:extLst>
              <a:ext uri="{FF2B5EF4-FFF2-40B4-BE49-F238E27FC236}">
                <a16:creationId xmlns:a16="http://schemas.microsoft.com/office/drawing/2014/main" id="{C1998C18-17D7-45C3-8316-3168D4162204}"/>
              </a:ext>
            </a:extLst>
          </p:cNvPr>
          <p:cNvGraphicFramePr>
            <a:graphicFrameLocks/>
          </p:cNvGraphicFramePr>
          <p:nvPr>
            <p:extLst/>
          </p:nvPr>
        </p:nvGraphicFramePr>
        <p:xfrm>
          <a:off x="-81023" y="3232229"/>
          <a:ext cx="12083971" cy="3423213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114964248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: Rounded Corners 3">
            <a:extLst>
              <a:ext uri="{FF2B5EF4-FFF2-40B4-BE49-F238E27FC236}">
                <a16:creationId xmlns:a16="http://schemas.microsoft.com/office/drawing/2014/main" id="{F9CF88E5-5F1B-239D-2BE7-7CA4A72EAC0C}"/>
              </a:ext>
            </a:extLst>
          </p:cNvPr>
          <p:cNvSpPr/>
          <p:nvPr/>
        </p:nvSpPr>
        <p:spPr>
          <a:xfrm>
            <a:off x="89329" y="654829"/>
            <a:ext cx="7937805" cy="5423197"/>
          </a:xfrm>
          <a:prstGeom prst="roundRect">
            <a:avLst>
              <a:gd name="adj" fmla="val 2942"/>
            </a:avLst>
          </a:prstGeom>
          <a:solidFill>
            <a:schemeClr val="bg1"/>
          </a:solidFill>
          <a:ln>
            <a:noFill/>
          </a:ln>
          <a:effectLst>
            <a:outerShdw blurRad="50800" dist="38100" dir="2700000" algn="tl" rotWithShape="0">
              <a:prstClr val="black">
                <a:alpha val="1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1828434"/>
            <a:endParaRPr lang="en-US" sz="3600" dirty="0"/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0A21551A-4432-7C46-BCA3-5210D3CBFB0D}"/>
              </a:ext>
            </a:extLst>
          </p:cNvPr>
          <p:cNvSpPr/>
          <p:nvPr/>
        </p:nvSpPr>
        <p:spPr>
          <a:xfrm>
            <a:off x="8100367" y="3733797"/>
            <a:ext cx="4030372" cy="307777"/>
          </a:xfrm>
          <a:prstGeom prst="rect">
            <a:avLst/>
          </a:prstGeom>
          <a:solidFill>
            <a:srgbClr val="114E7A"/>
          </a:solidFill>
        </p:spPr>
        <p:txBody>
          <a:bodyPr wrap="square">
            <a:spAutoFit/>
          </a:bodyPr>
          <a:lstStyle/>
          <a:p>
            <a:pPr marL="0" marR="0" lvl="0" indent="0" algn="ctr" defTabSz="914400" rtl="1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>
                <a:srgbClr val="7030A0"/>
              </a:buClr>
              <a:buSzPct val="120000"/>
              <a:buFontTx/>
              <a:buNone/>
              <a:tabLst/>
              <a:defRPr/>
            </a:pPr>
            <a:r>
              <a:rPr kumimoji="0" lang="ar-SA" sz="1400" i="0" u="none" strike="noStrike" kern="120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GE SS Two Medium" panose="020A0503020102020204" pitchFamily="18" charset="-78"/>
                <a:ea typeface="GE SS Two Medium" panose="020A0503020102020204" pitchFamily="18" charset="-78"/>
                <a:cs typeface="GE SS Two Medium" panose="020A0503020102020204" pitchFamily="18" charset="-78"/>
              </a:rPr>
              <a:t>نطاق العقد الموحد بمنطقة الحدود الشمالية </a:t>
            </a:r>
          </a:p>
        </p:txBody>
      </p:sp>
      <p:graphicFrame>
        <p:nvGraphicFramePr>
          <p:cNvPr id="123" name="جدول 122">
            <a:extLst>
              <a:ext uri="{FF2B5EF4-FFF2-40B4-BE49-F238E27FC236}">
                <a16:creationId xmlns:a16="http://schemas.microsoft.com/office/drawing/2014/main" id="{60B9ED5E-D77B-472D-697C-CD4677378B9A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59740890"/>
              </p:ext>
            </p:extLst>
          </p:nvPr>
        </p:nvGraphicFramePr>
        <p:xfrm>
          <a:off x="8100367" y="4103129"/>
          <a:ext cx="4013356" cy="1833880"/>
        </p:xfrm>
        <a:graphic>
          <a:graphicData uri="http://schemas.openxmlformats.org/drawingml/2006/table">
            <a:tbl>
              <a:tblPr firstRow="1" bandRow="1">
                <a:tableStyleId>{C083E6E3-FA7D-4D7B-A595-EF9225AFEA82}</a:tableStyleId>
              </a:tblPr>
              <a:tblGrid>
                <a:gridCol w="2611172">
                  <a:extLst>
                    <a:ext uri="{9D8B030D-6E8A-4147-A177-3AD203B41FA5}">
                      <a16:colId xmlns:a16="http://schemas.microsoft.com/office/drawing/2014/main" val="3418524932"/>
                    </a:ext>
                  </a:extLst>
                </a:gridCol>
                <a:gridCol w="1402184">
                  <a:extLst>
                    <a:ext uri="{9D8B030D-6E8A-4147-A177-3AD203B41FA5}">
                      <a16:colId xmlns:a16="http://schemas.microsoft.com/office/drawing/2014/main" val="1901437196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justLow" rtl="1"/>
                      <a:r>
                        <a:rPr lang="ar-SA" sz="1200" b="0" kern="1200" dirty="0">
                          <a:solidFill>
                            <a:schemeClr val="tx1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اتفاقية تقديم خدمات بيئية مساندة في مجال نزح ونقل وتفريغ الصرف الصحي بمنطقة الحدود الشمالية</a:t>
                      </a:r>
                    </a:p>
                  </a:txBody>
                  <a:tcPr anchor="ctr">
                    <a:lnL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ar-SA" sz="1200" b="0" kern="1200" dirty="0">
                          <a:solidFill>
                            <a:schemeClr val="bg1"/>
                          </a:solidFill>
                          <a:latin typeface="GE SS Two Medium" panose="020A0503020102020204" pitchFamily="18" charset="-78"/>
                          <a:ea typeface="GE SS Two Medium" panose="020A0503020102020204" pitchFamily="18" charset="-78"/>
                          <a:cs typeface="GE SS Two Medium" panose="020A0503020102020204" pitchFamily="18" charset="-78"/>
                        </a:rPr>
                        <a:t>اسم العقد</a:t>
                      </a:r>
                    </a:p>
                  </a:txBody>
                  <a:tcPr anchor="ctr">
                    <a:lnL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0EAC9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80362329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justLow" rtl="1"/>
                      <a:r>
                        <a:rPr lang="ar-SA" sz="1200" b="0" kern="1200" dirty="0">
                          <a:solidFill>
                            <a:schemeClr val="tx1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خمس سنوات ميلادية </a:t>
                      </a:r>
                      <a:r>
                        <a:rPr lang="ar-SA" sz="1200" b="0" kern="1200" dirty="0">
                          <a:solidFill>
                            <a:schemeClr val="tx1"/>
                          </a:solidFill>
                          <a:latin typeface="Hacen Casablanca" panose="02000000000000000000" pitchFamily="2" charset="-78"/>
                          <a:ea typeface="+mn-ea"/>
                          <a:cs typeface="Hacen Casablanca" panose="02000000000000000000" pitchFamily="2" charset="-78"/>
                        </a:rPr>
                        <a:t>(4/2024)</a:t>
                      </a:r>
                      <a:endParaRPr lang="ar-SA" sz="1200" b="0" kern="1200" dirty="0">
                        <a:solidFill>
                          <a:schemeClr val="tx1"/>
                        </a:solidFill>
                        <a:latin typeface="GE SS Two Light" panose="020A0503020102020204" pitchFamily="18" charset="-78"/>
                        <a:ea typeface="GE SS Two Light" panose="020A0503020102020204" pitchFamily="18" charset="-78"/>
                        <a:cs typeface="GE SS Two Light" panose="020A0503020102020204" pitchFamily="18" charset="-78"/>
                      </a:endParaRPr>
                    </a:p>
                  </a:txBody>
                  <a:tcPr anchor="ctr">
                    <a:lnL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ar-SA" sz="1200" b="0" kern="1200" dirty="0">
                          <a:solidFill>
                            <a:schemeClr val="bg1"/>
                          </a:solidFill>
                          <a:latin typeface="GE SS Two Medium" panose="020A0503020102020204" pitchFamily="18" charset="-78"/>
                          <a:ea typeface="GE SS Two Medium" panose="020A0503020102020204" pitchFamily="18" charset="-78"/>
                          <a:cs typeface="GE SS Two Medium" panose="020A0503020102020204" pitchFamily="18" charset="-78"/>
                        </a:rPr>
                        <a:t>مدة الاتفاقية</a:t>
                      </a:r>
                    </a:p>
                  </a:txBody>
                  <a:tcPr anchor="ctr">
                    <a:lnL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0EAC9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12744894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justLow" rtl="1"/>
                      <a:r>
                        <a:rPr lang="ar-SA" sz="1200" b="0" kern="1200" dirty="0">
                          <a:solidFill>
                            <a:schemeClr val="tx1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في الوقت العادي لا يتجاوز ساعتين من تسجيل طلب العميل وحتى وصول الصهريج للعميل ، ولا يتجاوز (</a:t>
                      </a:r>
                      <a:r>
                        <a:rPr lang="en-US" sz="1200" b="0" kern="1200" dirty="0">
                          <a:solidFill>
                            <a:schemeClr val="tx1"/>
                          </a:solidFill>
                          <a:latin typeface="Bahnschrift SemiBold" panose="020B0502040204020203" pitchFamily="34" charset="0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4</a:t>
                      </a:r>
                      <a:r>
                        <a:rPr lang="ar-SA" sz="1200" b="0" kern="1200" dirty="0">
                          <a:solidFill>
                            <a:schemeClr val="tx1"/>
                          </a:solidFill>
                          <a:latin typeface="GE SS Two Light" panose="020A0503020102020204" pitchFamily="18" charset="-78"/>
                          <a:ea typeface="GE SS Two Light" panose="020A0503020102020204" pitchFamily="18" charset="-78"/>
                          <a:cs typeface="GE SS Two Light" panose="020A0503020102020204" pitchFamily="18" charset="-78"/>
                        </a:rPr>
                        <a:t>) ساعات أوقات الذروة</a:t>
                      </a:r>
                    </a:p>
                  </a:txBody>
                  <a:tcPr anchor="ctr">
                    <a:lnL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ar-SA" sz="1200" b="0" kern="1200" dirty="0">
                          <a:solidFill>
                            <a:schemeClr val="bg1"/>
                          </a:solidFill>
                          <a:latin typeface="GE SS Two Medium" panose="020A0503020102020204" pitchFamily="18" charset="-78"/>
                          <a:ea typeface="GE SS Two Medium" panose="020A0503020102020204" pitchFamily="18" charset="-78"/>
                          <a:cs typeface="GE SS Two Medium" panose="020A0503020102020204" pitchFamily="18" charset="-78"/>
                        </a:rPr>
                        <a:t>مدة تنفيذ الطلب</a:t>
                      </a:r>
                    </a:p>
                  </a:txBody>
                  <a:tcPr anchor="ctr">
                    <a:lnL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0EAC9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755699182"/>
                  </a:ext>
                </a:extLst>
              </a:tr>
            </a:tbl>
          </a:graphicData>
        </a:graphic>
      </p:graphicFrame>
      <p:sp>
        <p:nvSpPr>
          <p:cNvPr id="140" name="مربع نص 139">
            <a:extLst>
              <a:ext uri="{FF2B5EF4-FFF2-40B4-BE49-F238E27FC236}">
                <a16:creationId xmlns:a16="http://schemas.microsoft.com/office/drawing/2014/main" id="{1150A071-4205-CAD3-DB72-25F72DD3714B}"/>
              </a:ext>
            </a:extLst>
          </p:cNvPr>
          <p:cNvSpPr txBox="1"/>
          <p:nvPr/>
        </p:nvSpPr>
        <p:spPr>
          <a:xfrm>
            <a:off x="4800335" y="102630"/>
            <a:ext cx="716228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 rtl="1">
              <a:defRPr sz="2400">
                <a:solidFill>
                  <a:schemeClr val="accent5">
                    <a:lumMod val="50000"/>
                  </a:schemeClr>
                </a:solidFill>
                <a:latin typeface="GE SS Two Bold" panose="020A0503020102020204" pitchFamily="18" charset="-78"/>
                <a:ea typeface="GE SS Two Bold" panose="020A0503020102020204" pitchFamily="18" charset="-78"/>
                <a:cs typeface="GE SS Two Bold" panose="020A0503020102020204" pitchFamily="18" charset="-78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/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/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5pPr>
            <a:lvl6pPr marL="25146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6pPr>
            <a:lvl7pPr marL="2971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7pPr>
            <a:lvl8pPr marL="3429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8pPr>
            <a:lvl9pPr marL="3886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9pPr>
          </a:lstStyle>
          <a:p>
            <a:r>
              <a:rPr lang="ar-SA" dirty="0"/>
              <a:t>محطات الصرف الصحي بمنطقة الحدود الشمالية </a:t>
            </a:r>
            <a:endParaRPr lang="en-US" dirty="0"/>
          </a:p>
        </p:txBody>
      </p:sp>
      <p:grpSp>
        <p:nvGrpSpPr>
          <p:cNvPr id="2" name="Group 1">
            <a:extLst>
              <a:ext uri="{FF2B5EF4-FFF2-40B4-BE49-F238E27FC236}">
                <a16:creationId xmlns:a16="http://schemas.microsoft.com/office/drawing/2014/main" id="{BE0B21AD-4A77-A42C-3106-2A300C47B0F8}"/>
              </a:ext>
            </a:extLst>
          </p:cNvPr>
          <p:cNvGrpSpPr/>
          <p:nvPr/>
        </p:nvGrpSpPr>
        <p:grpSpPr>
          <a:xfrm>
            <a:off x="233169" y="957747"/>
            <a:ext cx="7655442" cy="4942505"/>
            <a:chOff x="0" y="957747"/>
            <a:chExt cx="7655442" cy="4942505"/>
          </a:xfrm>
        </p:grpSpPr>
        <p:pic>
          <p:nvPicPr>
            <p:cNvPr id="94" name="صورة 93">
              <a:extLst>
                <a:ext uri="{FF2B5EF4-FFF2-40B4-BE49-F238E27FC236}">
                  <a16:creationId xmlns:a16="http://schemas.microsoft.com/office/drawing/2014/main" id="{4603512C-8882-44A2-B92F-D40FDEA69FA2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0" y="957747"/>
              <a:ext cx="7655442" cy="4942505"/>
            </a:xfrm>
            <a:prstGeom prst="rect">
              <a:avLst/>
            </a:prstGeom>
          </p:spPr>
        </p:pic>
        <p:grpSp>
          <p:nvGrpSpPr>
            <p:cNvPr id="130" name="مجموعة 129">
              <a:extLst>
                <a:ext uri="{FF2B5EF4-FFF2-40B4-BE49-F238E27FC236}">
                  <a16:creationId xmlns:a16="http://schemas.microsoft.com/office/drawing/2014/main" id="{939A1D21-3927-7B98-3AA3-DC2C59CAF99B}"/>
                </a:ext>
              </a:extLst>
            </p:cNvPr>
            <p:cNvGrpSpPr/>
            <p:nvPr/>
          </p:nvGrpSpPr>
          <p:grpSpPr>
            <a:xfrm>
              <a:off x="3403597" y="1010292"/>
              <a:ext cx="2625727" cy="4419096"/>
              <a:chOff x="3169918" y="1094327"/>
              <a:chExt cx="3085253" cy="4470801"/>
            </a:xfrm>
          </p:grpSpPr>
          <p:grpSp>
            <p:nvGrpSpPr>
              <p:cNvPr id="5" name="مجموعة 4">
                <a:extLst>
                  <a:ext uri="{FF2B5EF4-FFF2-40B4-BE49-F238E27FC236}">
                    <a16:creationId xmlns:a16="http://schemas.microsoft.com/office/drawing/2014/main" id="{58B41DE7-6D7F-5D88-22DF-23DD492A1BC1}"/>
                  </a:ext>
                </a:extLst>
              </p:cNvPr>
              <p:cNvGrpSpPr/>
              <p:nvPr/>
            </p:nvGrpSpPr>
            <p:grpSpPr>
              <a:xfrm>
                <a:off x="4811031" y="2954467"/>
                <a:ext cx="1413920" cy="2610661"/>
                <a:chOff x="8186738" y="2017122"/>
                <a:chExt cx="1329457" cy="2127690"/>
              </a:xfrm>
              <a:solidFill>
                <a:schemeClr val="bg1">
                  <a:lumMod val="85000"/>
                </a:schemeClr>
              </a:solidFill>
            </p:grpSpPr>
            <p:sp>
              <p:nvSpPr>
                <p:cNvPr id="45" name="Title 1">
                  <a:extLst>
                    <a:ext uri="{FF2B5EF4-FFF2-40B4-BE49-F238E27FC236}">
                      <a16:creationId xmlns:a16="http://schemas.microsoft.com/office/drawing/2014/main" id="{9BCF550E-A2F6-50CA-A459-4562122F3F55}"/>
                    </a:ext>
                  </a:extLst>
                </p:cNvPr>
                <p:cNvSpPr txBox="1">
                  <a:spLocks/>
                </p:cNvSpPr>
                <p:nvPr/>
              </p:nvSpPr>
              <p:spPr>
                <a:xfrm>
                  <a:off x="8466780" y="2017122"/>
                  <a:ext cx="1049415" cy="137697"/>
                </a:xfrm>
                <a:prstGeom prst="rect">
                  <a:avLst/>
                </a:prstGeom>
                <a:noFill/>
              </p:spPr>
              <p:txBody>
                <a:bodyPr vert="horz" wrap="square" lIns="0" tIns="10317" rIns="0" bIns="0" rtlCol="0" anchor="ctr" anchorCtr="0">
                  <a:spAutoFit/>
                </a:bodyPr>
                <a:lstStyle>
                  <a:defPPr>
                    <a:defRPr lang="en-US"/>
                  </a:defPPr>
                  <a:lvl1pPr marL="58726" marR="0" lvl="0" indent="0" algn="r" defTabSz="914217" rtl="1" fontAlgn="auto">
                    <a:lnSpc>
                      <a:spcPct val="90000"/>
                    </a:lnSpc>
                    <a:spcBef>
                      <a:spcPct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 kumimoji="0" sz="2400" b="1" i="0" u="none" strike="noStrike" cap="none" spc="-30" normalizeH="0" baseline="0">
                      <a:ln>
                        <a:noFill/>
                      </a:ln>
                      <a:solidFill>
                        <a:prstClr val="black"/>
                      </a:solidFill>
                      <a:effectLst/>
                      <a:uLnTx/>
                      <a:uFillTx/>
                      <a:latin typeface="Calibri"/>
                      <a:ea typeface="GE SS Two Bold" panose="020A0503020102020204" pitchFamily="18" charset="-78"/>
                      <a:cs typeface="Arial" panose="020B0604020202020204" pitchFamily="34" charset="0"/>
                    </a:defRPr>
                  </a:lvl1pPr>
                </a:lstStyle>
                <a:p>
                  <a:pPr marL="47715" marR="0" lvl="0" indent="0" algn="ctr" defTabSz="742801" rtl="1" eaLnBrk="1" fontAlgn="auto" latinLnBrk="0" hangingPunct="1">
                    <a:lnSpc>
                      <a:spcPct val="90000"/>
                    </a:lnSpc>
                    <a:spcBef>
                      <a:spcPct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1100" b="0" i="0" u="none" strike="noStrike" kern="1200" cap="none" spc="-24" normalizeH="0" baseline="0" noProof="0" dirty="0">
                    <a:ln>
                      <a:noFill/>
                    </a:ln>
                    <a:solidFill>
                      <a:schemeClr val="tx1"/>
                    </a:solidFill>
                    <a:effectLst/>
                    <a:uLnTx/>
                    <a:uFillTx/>
                    <a:latin typeface="Hacen Casablanca" panose="02000000000000000000" pitchFamily="2" charset="-78"/>
                    <a:cs typeface="Hacen Casablanca" panose="02000000000000000000" pitchFamily="2" charset="-78"/>
                  </a:endParaRPr>
                </a:p>
              </p:txBody>
            </p:sp>
            <p:sp>
              <p:nvSpPr>
                <p:cNvPr id="33" name="Rectangle 223">
                  <a:extLst>
                    <a:ext uri="{FF2B5EF4-FFF2-40B4-BE49-F238E27FC236}">
                      <a16:creationId xmlns:a16="http://schemas.microsoft.com/office/drawing/2014/main" id="{047EA666-C12A-640D-02F7-9070BF97CE6C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8186738" y="4006851"/>
                  <a:ext cx="63" cy="137961"/>
                </a:xfrm>
                <a:prstGeom prst="rect">
                  <a:avLst/>
                </a:pr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 vert="horz" wrap="none" lIns="0" tIns="0" rIns="0" bIns="0" numCol="1" anchor="t" anchorCtr="0" compatLnSpc="1">
                  <a:prstTxWarp prst="textNoShape">
                    <a:avLst/>
                  </a:prstTxWarp>
                  <a:spAutoFit/>
                </a:bodyPr>
                <a:lstStyle>
                  <a:lvl1pPr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</a:defRPr>
                  </a:lvl1pPr>
                  <a:lvl2pPr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</a:defRPr>
                  </a:lvl2pPr>
                  <a:lvl3pPr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</a:defRPr>
                  </a:lvl3pPr>
                  <a:lvl4pPr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</a:defRPr>
                  </a:lvl4pPr>
                  <a:lvl5pPr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</a:defRPr>
                  </a:lvl5pPr>
                  <a:lvl6pPr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</a:defRPr>
                  </a:lvl6pPr>
                  <a:lvl7pPr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</a:defRPr>
                  </a:lvl7pPr>
                  <a:lvl8pPr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</a:defRPr>
                  </a:lvl8pPr>
                  <a:lvl9pPr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</a:defRPr>
                  </a:lvl9pPr>
                </a:lstStyle>
                <a:p>
                  <a:pPr marL="0" marR="0" lvl="0" indent="0" algn="l" defTabSz="742950" rtl="0" eaLnBrk="0" fontAlgn="base" latinLnBrk="0" hangingPunct="0">
                    <a:lnSpc>
                      <a:spcPct val="100000"/>
                    </a:lnSpc>
                    <a:spcBef>
                      <a:spcPct val="0"/>
                    </a:spcBef>
                    <a:spcAft>
                      <a:spcPct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altLang="en-US" sz="1100" i="0" u="none" strike="noStrike" kern="1200" cap="none" spc="0" normalizeH="0" baseline="0" noProof="0" dirty="0">
                    <a:ln>
                      <a:noFill/>
                    </a:ln>
                    <a:effectLst/>
                    <a:uLnTx/>
                    <a:uFillTx/>
                    <a:latin typeface="Hacen Casablanca" panose="02000000000000000000" pitchFamily="2" charset="-78"/>
                    <a:cs typeface="Hacen Casablanca" panose="02000000000000000000" pitchFamily="2" charset="-78"/>
                  </a:endParaRPr>
                </a:p>
              </p:txBody>
            </p:sp>
          </p:grpSp>
          <p:sp>
            <p:nvSpPr>
              <p:cNvPr id="138" name="مربع نص 137"/>
              <p:cNvSpPr txBox="1"/>
              <p:nvPr/>
            </p:nvSpPr>
            <p:spPr>
              <a:xfrm>
                <a:off x="3571736" y="1094327"/>
                <a:ext cx="2683435" cy="607186"/>
              </a:xfrm>
              <a:prstGeom prst="rect">
                <a:avLst/>
              </a:prstGeom>
              <a:noFill/>
              <a:ln>
                <a:solidFill>
                  <a:schemeClr val="bg1">
                    <a:lumMod val="75000"/>
                  </a:schemeClr>
                </a:solidFill>
              </a:ln>
            </p:spPr>
            <p:txBody>
              <a:bodyPr wrap="square" rtlCol="1">
                <a:spAutoFit/>
              </a:bodyPr>
              <a:lstStyle/>
              <a:p>
                <a:pPr lvl="0" algn="ctr"/>
                <a:r>
                  <a:rPr lang="ar-SA" sz="1100" dirty="0">
                    <a:solidFill>
                      <a:prstClr val="black"/>
                    </a:solidFill>
                    <a:latin typeface="Hacen Casablanca" panose="02000000000000000000" pitchFamily="2" charset="-78"/>
                    <a:cs typeface="Hacen Casablanca" panose="02000000000000000000" pitchFamily="2" charset="-78"/>
                  </a:rPr>
                  <a:t>سعة المحطة التصميمية :  (12,000م3/يوم)</a:t>
                </a:r>
              </a:p>
              <a:p>
                <a:pPr algn="ctr"/>
                <a:r>
                  <a:rPr lang="ar-SA" sz="1100" dirty="0">
                    <a:latin typeface="Hacen Casablanca" panose="02000000000000000000" pitchFamily="2" charset="-78"/>
                    <a:cs typeface="Hacen Casablanca" panose="02000000000000000000" pitchFamily="2" charset="-78"/>
                  </a:rPr>
                  <a:t>كمية المياه المعالجة : </a:t>
                </a:r>
                <a:r>
                  <a:rPr lang="ar-SA" sz="1100" dirty="0">
                    <a:solidFill>
                      <a:prstClr val="black"/>
                    </a:solidFill>
                    <a:latin typeface="Hacen Casablanca" panose="02000000000000000000" pitchFamily="2" charset="-78"/>
                    <a:cs typeface="Hacen Casablanca" panose="02000000000000000000" pitchFamily="2" charset="-78"/>
                  </a:rPr>
                  <a:t>(23,100 م3/يوم)</a:t>
                </a:r>
                <a:endParaRPr lang="ar-SA" sz="1100" dirty="0">
                  <a:latin typeface="Hacen Casablanca" panose="02000000000000000000" pitchFamily="2" charset="-78"/>
                  <a:cs typeface="Hacen Casablanca" panose="02000000000000000000" pitchFamily="2" charset="-78"/>
                </a:endParaRPr>
              </a:p>
              <a:p>
                <a:pPr lvl="0" algn="ctr"/>
                <a:r>
                  <a:rPr lang="ar-SA" sz="1100" dirty="0">
                    <a:latin typeface="Hacen Casablanca" panose="02000000000000000000" pitchFamily="2" charset="-78"/>
                    <a:cs typeface="Hacen Casablanca" panose="02000000000000000000" pitchFamily="2" charset="-78"/>
                  </a:rPr>
                  <a:t>الكفاءة التشغيلية : ( 192 % )</a:t>
                </a:r>
                <a:endParaRPr lang="ar-SA" sz="1100" dirty="0">
                  <a:solidFill>
                    <a:prstClr val="black"/>
                  </a:solidFill>
                  <a:latin typeface="Hacen Casablanca" panose="02000000000000000000" pitchFamily="2" charset="-78"/>
                  <a:cs typeface="Hacen Casablanca" panose="02000000000000000000" pitchFamily="2" charset="-78"/>
                </a:endParaRPr>
              </a:p>
            </p:txBody>
          </p:sp>
          <p:cxnSp>
            <p:nvCxnSpPr>
              <p:cNvPr id="89" name="موصل: على شكل مرفق 88">
                <a:extLst>
                  <a:ext uri="{FF2B5EF4-FFF2-40B4-BE49-F238E27FC236}">
                    <a16:creationId xmlns:a16="http://schemas.microsoft.com/office/drawing/2014/main" id="{DD29D87C-3934-1AB9-85C0-9989952992DB}"/>
                  </a:ext>
                </a:extLst>
              </p:cNvPr>
              <p:cNvCxnSpPr>
                <a:cxnSpLocks/>
                <a:stCxn id="138" idx="1"/>
              </p:cNvCxnSpPr>
              <p:nvPr/>
            </p:nvCxnSpPr>
            <p:spPr>
              <a:xfrm rot="10800000" flipV="1">
                <a:off x="3169918" y="1397919"/>
                <a:ext cx="401818" cy="804163"/>
              </a:xfrm>
              <a:prstGeom prst="bentConnector2">
                <a:avLst/>
              </a:prstGeom>
              <a:ln>
                <a:solidFill>
                  <a:schemeClr val="bg2">
                    <a:lumMod val="75000"/>
                  </a:schemeClr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102" name="مربع نص 101">
              <a:extLst>
                <a:ext uri="{FF2B5EF4-FFF2-40B4-BE49-F238E27FC236}">
                  <a16:creationId xmlns:a16="http://schemas.microsoft.com/office/drawing/2014/main" id="{A3F37554-D943-4F84-9D6B-A3811F70E48C}"/>
                </a:ext>
              </a:extLst>
            </p:cNvPr>
            <p:cNvSpPr txBox="1"/>
            <p:nvPr/>
          </p:nvSpPr>
          <p:spPr>
            <a:xfrm>
              <a:off x="5371685" y="2178383"/>
              <a:ext cx="2283757" cy="600164"/>
            </a:xfrm>
            <a:prstGeom prst="rect">
              <a:avLst/>
            </a:prstGeom>
            <a:noFill/>
            <a:ln>
              <a:solidFill>
                <a:schemeClr val="bg1">
                  <a:lumMod val="75000"/>
                </a:schemeClr>
              </a:solidFill>
            </a:ln>
          </p:spPr>
          <p:txBody>
            <a:bodyPr wrap="square" rtlCol="1">
              <a:spAutoFit/>
            </a:bodyPr>
            <a:lstStyle/>
            <a:p>
              <a:pPr lvl="0" algn="ctr"/>
              <a:r>
                <a:rPr lang="ar-SA" sz="1100" dirty="0">
                  <a:solidFill>
                    <a:prstClr val="black"/>
                  </a:solidFill>
                  <a:latin typeface="Hacen Casablanca" panose="02000000000000000000" pitchFamily="2" charset="-78"/>
                  <a:cs typeface="Hacen Casablanca" panose="02000000000000000000" pitchFamily="2" charset="-78"/>
                </a:rPr>
                <a:t>سعة المحطة التصميمية :  (12,000م3/يوم)</a:t>
              </a:r>
            </a:p>
            <a:p>
              <a:pPr algn="ctr"/>
              <a:r>
                <a:rPr lang="ar-SA" sz="1100" dirty="0">
                  <a:latin typeface="Hacen Casablanca" panose="02000000000000000000" pitchFamily="2" charset="-78"/>
                  <a:cs typeface="Hacen Casablanca" panose="02000000000000000000" pitchFamily="2" charset="-78"/>
                </a:rPr>
                <a:t>كمية المياه المعالجة : </a:t>
              </a:r>
              <a:r>
                <a:rPr lang="ar-SA" sz="1100" dirty="0">
                  <a:solidFill>
                    <a:prstClr val="black"/>
                  </a:solidFill>
                  <a:latin typeface="Hacen Casablanca" panose="02000000000000000000" pitchFamily="2" charset="-78"/>
                  <a:cs typeface="Hacen Casablanca" panose="02000000000000000000" pitchFamily="2" charset="-78"/>
                </a:rPr>
                <a:t>(8,420 م3/يوم)</a:t>
              </a:r>
              <a:endParaRPr lang="ar-SA" sz="1100" dirty="0">
                <a:latin typeface="Hacen Casablanca" panose="02000000000000000000" pitchFamily="2" charset="-78"/>
                <a:cs typeface="Hacen Casablanca" panose="02000000000000000000" pitchFamily="2" charset="-78"/>
              </a:endParaRPr>
            </a:p>
            <a:p>
              <a:pPr lvl="0" algn="ctr"/>
              <a:r>
                <a:rPr lang="ar-SA" sz="1100" dirty="0">
                  <a:latin typeface="Hacen Casablanca" panose="02000000000000000000" pitchFamily="2" charset="-78"/>
                  <a:cs typeface="Hacen Casablanca" panose="02000000000000000000" pitchFamily="2" charset="-78"/>
                </a:rPr>
                <a:t>الكفاءة التشغيلية : ( 70 % )</a:t>
              </a:r>
              <a:endParaRPr lang="ar-SA" sz="1100" dirty="0">
                <a:solidFill>
                  <a:prstClr val="black"/>
                </a:solidFill>
                <a:latin typeface="Hacen Casablanca" panose="02000000000000000000" pitchFamily="2" charset="-78"/>
                <a:cs typeface="Hacen Casablanca" panose="02000000000000000000" pitchFamily="2" charset="-78"/>
              </a:endParaRPr>
            </a:p>
          </p:txBody>
        </p:sp>
        <p:cxnSp>
          <p:nvCxnSpPr>
            <p:cNvPr id="104" name="موصل: على شكل مرفق 103">
              <a:extLst>
                <a:ext uri="{FF2B5EF4-FFF2-40B4-BE49-F238E27FC236}">
                  <a16:creationId xmlns:a16="http://schemas.microsoft.com/office/drawing/2014/main" id="{D45AEE5A-FE90-4677-A7CB-F5D49CC43B59}"/>
                </a:ext>
              </a:extLst>
            </p:cNvPr>
            <p:cNvCxnSpPr>
              <a:cxnSpLocks/>
              <a:stCxn id="102" idx="1"/>
            </p:cNvCxnSpPr>
            <p:nvPr/>
          </p:nvCxnSpPr>
          <p:spPr>
            <a:xfrm rot="10800000" flipV="1">
              <a:off x="5029715" y="2478464"/>
              <a:ext cx="341970" cy="794865"/>
            </a:xfrm>
            <a:prstGeom prst="bentConnector2">
              <a:avLst/>
            </a:prstGeom>
            <a:ln>
              <a:solidFill>
                <a:schemeClr val="bg2">
                  <a:lumMod val="75000"/>
                </a:schemeClr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08" name="مربع نص 107">
              <a:extLst>
                <a:ext uri="{FF2B5EF4-FFF2-40B4-BE49-F238E27FC236}">
                  <a16:creationId xmlns:a16="http://schemas.microsoft.com/office/drawing/2014/main" id="{1DA7A0FA-C490-4989-B80A-210187AF644C}"/>
                </a:ext>
              </a:extLst>
            </p:cNvPr>
            <p:cNvSpPr txBox="1"/>
            <p:nvPr/>
          </p:nvSpPr>
          <p:spPr>
            <a:xfrm>
              <a:off x="506602" y="3033512"/>
              <a:ext cx="2283757" cy="600164"/>
            </a:xfrm>
            <a:prstGeom prst="rect">
              <a:avLst/>
            </a:prstGeom>
            <a:noFill/>
            <a:ln>
              <a:solidFill>
                <a:schemeClr val="bg1">
                  <a:lumMod val="75000"/>
                </a:schemeClr>
              </a:solidFill>
            </a:ln>
          </p:spPr>
          <p:txBody>
            <a:bodyPr wrap="square" rtlCol="1">
              <a:spAutoFit/>
            </a:bodyPr>
            <a:lstStyle/>
            <a:p>
              <a:pPr lvl="0" algn="ctr"/>
              <a:r>
                <a:rPr lang="ar-SA" sz="1100" dirty="0">
                  <a:solidFill>
                    <a:prstClr val="black"/>
                  </a:solidFill>
                  <a:latin typeface="Hacen Casablanca" panose="02000000000000000000" pitchFamily="2" charset="-78"/>
                  <a:cs typeface="Hacen Casablanca" panose="02000000000000000000" pitchFamily="2" charset="-78"/>
                </a:rPr>
                <a:t>سعة المحطة التصميمية :  (8,000م3/يوم)</a:t>
              </a:r>
            </a:p>
            <a:p>
              <a:pPr algn="ctr"/>
              <a:r>
                <a:rPr lang="ar-SA" sz="1100" dirty="0">
                  <a:latin typeface="Hacen Casablanca" panose="02000000000000000000" pitchFamily="2" charset="-78"/>
                  <a:cs typeface="Hacen Casablanca" panose="02000000000000000000" pitchFamily="2" charset="-78"/>
                </a:rPr>
                <a:t>كمية المياه المعالجة : </a:t>
              </a:r>
              <a:r>
                <a:rPr lang="ar-SA" sz="1100" dirty="0">
                  <a:solidFill>
                    <a:prstClr val="black"/>
                  </a:solidFill>
                  <a:latin typeface="Hacen Casablanca" panose="02000000000000000000" pitchFamily="2" charset="-78"/>
                  <a:cs typeface="Hacen Casablanca" panose="02000000000000000000" pitchFamily="2" charset="-78"/>
                </a:rPr>
                <a:t>(3,100 م3/يوم)</a:t>
              </a:r>
              <a:endParaRPr lang="ar-SA" sz="1100" dirty="0">
                <a:latin typeface="Hacen Casablanca" panose="02000000000000000000" pitchFamily="2" charset="-78"/>
                <a:cs typeface="Hacen Casablanca" panose="02000000000000000000" pitchFamily="2" charset="-78"/>
              </a:endParaRPr>
            </a:p>
            <a:p>
              <a:pPr lvl="0" algn="ctr"/>
              <a:r>
                <a:rPr lang="ar-SA" sz="1100" dirty="0">
                  <a:latin typeface="Hacen Casablanca" panose="02000000000000000000" pitchFamily="2" charset="-78"/>
                  <a:cs typeface="Hacen Casablanca" panose="02000000000000000000" pitchFamily="2" charset="-78"/>
                </a:rPr>
                <a:t>الكفاءة التشغيلية : ( 39 % )</a:t>
              </a:r>
              <a:endParaRPr lang="ar-SA" sz="1100" dirty="0">
                <a:solidFill>
                  <a:prstClr val="black"/>
                </a:solidFill>
                <a:latin typeface="Hacen Casablanca" panose="02000000000000000000" pitchFamily="2" charset="-78"/>
                <a:cs typeface="Hacen Casablanca" panose="02000000000000000000" pitchFamily="2" charset="-78"/>
              </a:endParaRPr>
            </a:p>
          </p:txBody>
        </p:sp>
        <p:cxnSp>
          <p:nvCxnSpPr>
            <p:cNvPr id="109" name="موصل: على شكل مرفق 108">
              <a:extLst>
                <a:ext uri="{FF2B5EF4-FFF2-40B4-BE49-F238E27FC236}">
                  <a16:creationId xmlns:a16="http://schemas.microsoft.com/office/drawing/2014/main" id="{36DE1BD2-9546-4D5D-AC0E-45D5FB7FB9DC}"/>
                </a:ext>
              </a:extLst>
            </p:cNvPr>
            <p:cNvCxnSpPr>
              <a:cxnSpLocks/>
            </p:cNvCxnSpPr>
            <p:nvPr/>
          </p:nvCxnSpPr>
          <p:spPr>
            <a:xfrm rot="16200000" flipV="1">
              <a:off x="-345111" y="2599115"/>
              <a:ext cx="1348432" cy="4"/>
            </a:xfrm>
            <a:prstGeom prst="bentConnector3">
              <a:avLst>
                <a:gd name="adj1" fmla="val 50000"/>
              </a:avLst>
            </a:prstGeom>
            <a:ln>
              <a:solidFill>
                <a:schemeClr val="bg2">
                  <a:lumMod val="75000"/>
                </a:schemeClr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9" name="رابط مستقيم 78">
              <a:extLst>
                <a:ext uri="{FF2B5EF4-FFF2-40B4-BE49-F238E27FC236}">
                  <a16:creationId xmlns:a16="http://schemas.microsoft.com/office/drawing/2014/main" id="{0471B3F2-F29A-4A0D-9137-C186D1031F4B}"/>
                </a:ext>
              </a:extLst>
            </p:cNvPr>
            <p:cNvCxnSpPr>
              <a:cxnSpLocks/>
            </p:cNvCxnSpPr>
            <p:nvPr/>
          </p:nvCxnSpPr>
          <p:spPr>
            <a:xfrm>
              <a:off x="329106" y="3273330"/>
              <a:ext cx="149359" cy="1489"/>
            </a:xfrm>
            <a:prstGeom prst="line">
              <a:avLst/>
            </a:prstGeom>
            <a:ln>
              <a:solidFill>
                <a:schemeClr val="bg1">
                  <a:lumMod val="65000"/>
                </a:schemeClr>
              </a:solidFill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sp>
          <p:nvSpPr>
            <p:cNvPr id="120" name="مربع نص 119">
              <a:extLst>
                <a:ext uri="{FF2B5EF4-FFF2-40B4-BE49-F238E27FC236}">
                  <a16:creationId xmlns:a16="http://schemas.microsoft.com/office/drawing/2014/main" id="{38FD94A8-D4AC-430B-94EC-49F81C0213FD}"/>
                </a:ext>
              </a:extLst>
            </p:cNvPr>
            <p:cNvSpPr txBox="1"/>
            <p:nvPr/>
          </p:nvSpPr>
          <p:spPr>
            <a:xfrm>
              <a:off x="1500528" y="4839557"/>
              <a:ext cx="2283757" cy="600164"/>
            </a:xfrm>
            <a:prstGeom prst="rect">
              <a:avLst/>
            </a:prstGeom>
            <a:noFill/>
            <a:ln>
              <a:solidFill>
                <a:schemeClr val="bg1">
                  <a:lumMod val="75000"/>
                </a:schemeClr>
              </a:solidFill>
            </a:ln>
          </p:spPr>
          <p:txBody>
            <a:bodyPr wrap="square" rtlCol="1">
              <a:spAutoFit/>
            </a:bodyPr>
            <a:lstStyle/>
            <a:p>
              <a:pPr lvl="0" algn="ctr"/>
              <a:r>
                <a:rPr lang="ar-SA" sz="1100" dirty="0">
                  <a:solidFill>
                    <a:prstClr val="black"/>
                  </a:solidFill>
                  <a:latin typeface="Hacen Casablanca" panose="02000000000000000000" pitchFamily="2" charset="-78"/>
                  <a:cs typeface="Hacen Casablanca" panose="02000000000000000000" pitchFamily="2" charset="-78"/>
                </a:rPr>
                <a:t>سعة المحطة التصميمية :  (100م3/يوم)</a:t>
              </a:r>
            </a:p>
            <a:p>
              <a:pPr algn="ctr"/>
              <a:r>
                <a:rPr lang="ar-SA" sz="1100" dirty="0">
                  <a:latin typeface="Hacen Casablanca" panose="02000000000000000000" pitchFamily="2" charset="-78"/>
                  <a:cs typeface="Hacen Casablanca" panose="02000000000000000000" pitchFamily="2" charset="-78"/>
                </a:rPr>
                <a:t>كمية المياه المعالجة : </a:t>
              </a:r>
              <a:r>
                <a:rPr lang="ar-SA" sz="1100" dirty="0">
                  <a:solidFill>
                    <a:prstClr val="black"/>
                  </a:solidFill>
                  <a:latin typeface="Hacen Casablanca" panose="02000000000000000000" pitchFamily="2" charset="-78"/>
                  <a:cs typeface="Hacen Casablanca" panose="02000000000000000000" pitchFamily="2" charset="-78"/>
                </a:rPr>
                <a:t>(90 م3/يوم)</a:t>
              </a:r>
              <a:endParaRPr lang="ar-SA" sz="1100" dirty="0">
                <a:latin typeface="Hacen Casablanca" panose="02000000000000000000" pitchFamily="2" charset="-78"/>
                <a:cs typeface="Hacen Casablanca" panose="02000000000000000000" pitchFamily="2" charset="-78"/>
              </a:endParaRPr>
            </a:p>
            <a:p>
              <a:pPr lvl="0" algn="ctr"/>
              <a:r>
                <a:rPr lang="ar-SA" sz="1100" dirty="0">
                  <a:latin typeface="Hacen Casablanca" panose="02000000000000000000" pitchFamily="2" charset="-78"/>
                  <a:cs typeface="Hacen Casablanca" panose="02000000000000000000" pitchFamily="2" charset="-78"/>
                </a:rPr>
                <a:t>الكفاءة التشغيلية : ( 90 % )</a:t>
              </a:r>
              <a:endParaRPr lang="ar-SA" sz="1100" dirty="0">
                <a:solidFill>
                  <a:prstClr val="black"/>
                </a:solidFill>
                <a:latin typeface="Hacen Casablanca" panose="02000000000000000000" pitchFamily="2" charset="-78"/>
                <a:cs typeface="Hacen Casablanca" panose="02000000000000000000" pitchFamily="2" charset="-78"/>
              </a:endParaRPr>
            </a:p>
          </p:txBody>
        </p:sp>
        <p:cxnSp>
          <p:nvCxnSpPr>
            <p:cNvPr id="87" name="رابط مستقيم 86">
              <a:extLst>
                <a:ext uri="{FF2B5EF4-FFF2-40B4-BE49-F238E27FC236}">
                  <a16:creationId xmlns:a16="http://schemas.microsoft.com/office/drawing/2014/main" id="{A8194A23-3444-4BBC-B340-F14D079928E8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2635986" y="3981516"/>
              <a:ext cx="0" cy="847408"/>
            </a:xfrm>
            <a:prstGeom prst="line">
              <a:avLst/>
            </a:prstGeom>
            <a:ln>
              <a:solidFill>
                <a:schemeClr val="bg1">
                  <a:lumMod val="6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1" name="رابط كسهم مستقيم 90">
              <a:extLst>
                <a:ext uri="{FF2B5EF4-FFF2-40B4-BE49-F238E27FC236}">
                  <a16:creationId xmlns:a16="http://schemas.microsoft.com/office/drawing/2014/main" id="{022403BB-937A-4E22-8BFF-CDAE8EF0DDFA}"/>
                </a:ext>
              </a:extLst>
            </p:cNvPr>
            <p:cNvCxnSpPr>
              <a:cxnSpLocks/>
            </p:cNvCxnSpPr>
            <p:nvPr/>
          </p:nvCxnSpPr>
          <p:spPr>
            <a:xfrm>
              <a:off x="2635986" y="3981517"/>
              <a:ext cx="938595" cy="0"/>
            </a:xfrm>
            <a:prstGeom prst="straightConnector1">
              <a:avLst/>
            </a:prstGeom>
            <a:ln>
              <a:solidFill>
                <a:schemeClr val="bg1">
                  <a:lumMod val="65000"/>
                </a:schemeClr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4" name="مربع نص 33">
            <a:extLst>
              <a:ext uri="{FF2B5EF4-FFF2-40B4-BE49-F238E27FC236}">
                <a16:creationId xmlns:a16="http://schemas.microsoft.com/office/drawing/2014/main" id="{1A4391BD-25C6-4C82-89DC-999847B0801B}"/>
              </a:ext>
            </a:extLst>
          </p:cNvPr>
          <p:cNvSpPr txBox="1"/>
          <p:nvPr/>
        </p:nvSpPr>
        <p:spPr>
          <a:xfrm>
            <a:off x="8116937" y="1129967"/>
            <a:ext cx="3096000" cy="338554"/>
          </a:xfrm>
          <a:prstGeom prst="rect">
            <a:avLst/>
          </a:prstGeom>
          <a:solidFill>
            <a:srgbClr val="114E7A"/>
          </a:solidFill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anchor="ctr"/>
          <a:lstStyle>
            <a:defPPr>
              <a:defRPr lang="en-US"/>
            </a:defPPr>
            <a:lvl1pPr marR="0" lvl="0" indent="0" algn="ctr" rtl="1" fontAlgn="auto" latinLnBrk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 sz="1400">
                <a:solidFill>
                  <a:prstClr val="white"/>
                </a:solidFill>
                <a:latin typeface="GE SS Two Bold" panose="020A0503020102020204" pitchFamily="18" charset="-78"/>
                <a:ea typeface="GE SS Two Bold" panose="020A0503020102020204" pitchFamily="18" charset="-78"/>
                <a:cs typeface="GE SS Two Bold" panose="020A0503020102020204" pitchFamily="18" charset="-78"/>
              </a:defRPr>
            </a:lvl1pPr>
            <a:lvl2pPr marL="742950" indent="-285750" latinLnBrk="1">
              <a:spcBef>
                <a:spcPct val="20000"/>
              </a:spcBef>
              <a:buFont typeface="Arial" pitchFamily="34" charset="0"/>
              <a:buChar char="–"/>
              <a:defRPr sz="2800"/>
            </a:lvl2pPr>
            <a:lvl3pPr marL="1143000" indent="-228600" latinLnBrk="1">
              <a:spcBef>
                <a:spcPct val="20000"/>
              </a:spcBef>
              <a:buFont typeface="Arial" pitchFamily="34" charset="0"/>
              <a:buChar char="•"/>
              <a:defRPr sz="2400"/>
            </a:lvl3pPr>
            <a:lvl4pPr marL="1600200" indent="-228600" latinLnBrk="1">
              <a:spcBef>
                <a:spcPct val="20000"/>
              </a:spcBef>
              <a:buFont typeface="Arial" pitchFamily="34" charset="0"/>
              <a:buChar char="–"/>
              <a:defRPr sz="2000"/>
            </a:lvl4pPr>
            <a:lvl5pPr marL="2057400" indent="-228600" latinLnBrk="1">
              <a:spcBef>
                <a:spcPct val="20000"/>
              </a:spcBef>
              <a:buFont typeface="Arial" pitchFamily="34" charset="0"/>
              <a:buChar char="»"/>
              <a:defRPr sz="2000"/>
            </a:lvl5pPr>
            <a:lvl6pPr marL="2514600" indent="-228600" latinLnBrk="1">
              <a:spcBef>
                <a:spcPct val="20000"/>
              </a:spcBef>
              <a:buFont typeface="Arial" pitchFamily="34" charset="0"/>
              <a:buChar char="•"/>
              <a:defRPr sz="2000"/>
            </a:lvl6pPr>
            <a:lvl7pPr marL="2971800" indent="-228600" latinLnBrk="1">
              <a:spcBef>
                <a:spcPct val="20000"/>
              </a:spcBef>
              <a:buFont typeface="Arial" pitchFamily="34" charset="0"/>
              <a:buChar char="•"/>
              <a:defRPr sz="2000"/>
            </a:lvl7pPr>
            <a:lvl8pPr marL="3429000" indent="-228600" latinLnBrk="1">
              <a:spcBef>
                <a:spcPct val="20000"/>
              </a:spcBef>
              <a:buFont typeface="Arial" pitchFamily="34" charset="0"/>
              <a:buChar char="•"/>
              <a:defRPr sz="2000"/>
            </a:lvl8pPr>
            <a:lvl9pPr marL="3886200" indent="-228600" latinLnBrk="1">
              <a:spcBef>
                <a:spcPct val="20000"/>
              </a:spcBef>
              <a:buFont typeface="Arial" pitchFamily="34" charset="0"/>
              <a:buChar char="•"/>
              <a:defRPr sz="2000"/>
            </a:lvl9pPr>
          </a:lstStyle>
          <a:p>
            <a:r>
              <a:rPr lang="ar-SA" dirty="0"/>
              <a:t>عدد محطات المعالجة</a:t>
            </a:r>
            <a:endParaRPr lang="en-US" dirty="0"/>
          </a:p>
        </p:txBody>
      </p:sp>
      <p:sp>
        <p:nvSpPr>
          <p:cNvPr id="35" name="مستطيل 34">
            <a:extLst>
              <a:ext uri="{FF2B5EF4-FFF2-40B4-BE49-F238E27FC236}">
                <a16:creationId xmlns:a16="http://schemas.microsoft.com/office/drawing/2014/main" id="{5789B31C-D47C-4075-986B-59D1A977E8AA}"/>
              </a:ext>
            </a:extLst>
          </p:cNvPr>
          <p:cNvSpPr/>
          <p:nvPr/>
        </p:nvSpPr>
        <p:spPr>
          <a:xfrm>
            <a:off x="11285723" y="1128629"/>
            <a:ext cx="828000" cy="324000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ar-SA" sz="1400" b="1" dirty="0">
                <a:solidFill>
                  <a:schemeClr val="tx1"/>
                </a:solidFill>
              </a:rPr>
              <a:t>4</a:t>
            </a:r>
            <a:endParaRPr lang="en-GB" sz="1400" b="1" dirty="0">
              <a:solidFill>
                <a:schemeClr val="tx1"/>
              </a:solidFill>
            </a:endParaRPr>
          </a:p>
        </p:txBody>
      </p:sp>
      <p:sp>
        <p:nvSpPr>
          <p:cNvPr id="36" name="مربع نص 35">
            <a:extLst>
              <a:ext uri="{FF2B5EF4-FFF2-40B4-BE49-F238E27FC236}">
                <a16:creationId xmlns:a16="http://schemas.microsoft.com/office/drawing/2014/main" id="{636C19DE-E163-480E-9A45-45A059D1EA52}"/>
              </a:ext>
            </a:extLst>
          </p:cNvPr>
          <p:cNvSpPr txBox="1"/>
          <p:nvPr/>
        </p:nvSpPr>
        <p:spPr>
          <a:xfrm>
            <a:off x="8116937" y="695176"/>
            <a:ext cx="3096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>
            <a:spAutoFit/>
          </a:bodyPr>
          <a:lstStyle/>
          <a:p>
            <a:pPr algn="ctr" rtl="1"/>
            <a:r>
              <a:rPr lang="ar-SA" sz="1400" dirty="0">
                <a:latin typeface="GE SS Two Medium" panose="020A0503020102020204" pitchFamily="18" charset="-78"/>
                <a:ea typeface="GE SS Two Medium" panose="020A0503020102020204" pitchFamily="18" charset="-78"/>
                <a:cs typeface="GE SS Two Medium" panose="020A0503020102020204" pitchFamily="18" charset="-78"/>
              </a:rPr>
              <a:t>إجمالي السعة  للمحطات بالخدمة</a:t>
            </a:r>
            <a:endParaRPr lang="en-US" sz="1400" dirty="0">
              <a:latin typeface="GE SS Two Medium" panose="020A0503020102020204" pitchFamily="18" charset="-78"/>
              <a:ea typeface="GE SS Two Medium" panose="020A0503020102020204" pitchFamily="18" charset="-78"/>
              <a:cs typeface="GE SS Two Medium" panose="020A0503020102020204" pitchFamily="18" charset="-78"/>
            </a:endParaRPr>
          </a:p>
        </p:txBody>
      </p:sp>
      <p:sp>
        <p:nvSpPr>
          <p:cNvPr id="37" name="مستطيل 36">
            <a:extLst>
              <a:ext uri="{FF2B5EF4-FFF2-40B4-BE49-F238E27FC236}">
                <a16:creationId xmlns:a16="http://schemas.microsoft.com/office/drawing/2014/main" id="{367F871F-A91E-46DF-9A8B-EC825E02E5F2}"/>
              </a:ext>
            </a:extLst>
          </p:cNvPr>
          <p:cNvSpPr/>
          <p:nvPr/>
        </p:nvSpPr>
        <p:spPr>
          <a:xfrm>
            <a:off x="11285723" y="695176"/>
            <a:ext cx="828000" cy="324000"/>
          </a:xfrm>
          <a:prstGeom prst="rect">
            <a:avLst/>
          </a:prstGeom>
          <a:solidFill>
            <a:srgbClr val="114E7A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ar-SA" sz="1400" b="1"/>
              <a:t>32</a:t>
            </a:r>
            <a:r>
              <a:rPr lang="en-US" sz="1400" b="1"/>
              <a:t>,</a:t>
            </a:r>
            <a:r>
              <a:rPr lang="ar-SA" sz="1400" b="1"/>
              <a:t>100</a:t>
            </a:r>
            <a:endParaRPr lang="en-GB" sz="1400" b="1" dirty="0"/>
          </a:p>
        </p:txBody>
      </p:sp>
      <p:sp>
        <p:nvSpPr>
          <p:cNvPr id="38" name="مربع نص 37">
            <a:extLst>
              <a:ext uri="{FF2B5EF4-FFF2-40B4-BE49-F238E27FC236}">
                <a16:creationId xmlns:a16="http://schemas.microsoft.com/office/drawing/2014/main" id="{3B8C9F57-3C2C-4EAF-BF0A-FA718F4E9846}"/>
              </a:ext>
            </a:extLst>
          </p:cNvPr>
          <p:cNvSpPr txBox="1"/>
          <p:nvPr/>
        </p:nvSpPr>
        <p:spPr>
          <a:xfrm>
            <a:off x="8116937" y="1634318"/>
            <a:ext cx="3096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>
            <a:spAutoFit/>
          </a:bodyPr>
          <a:lstStyle/>
          <a:p>
            <a:pPr algn="ctr" rtl="1"/>
            <a:r>
              <a:rPr lang="ar-SA" sz="1400" dirty="0">
                <a:latin typeface="GE SS Two Medium" panose="020A0503020102020204" pitchFamily="18" charset="-78"/>
                <a:ea typeface="GE SS Two Medium" panose="020A0503020102020204" pitchFamily="18" charset="-78"/>
                <a:cs typeface="GE SS Two Medium" panose="020A0503020102020204" pitchFamily="18" charset="-78"/>
              </a:rPr>
              <a:t>عدد المحطات الرئيسية </a:t>
            </a:r>
            <a:endParaRPr lang="en-US" sz="1400" dirty="0">
              <a:latin typeface="GE SS Two Medium" panose="020A0503020102020204" pitchFamily="18" charset="-78"/>
              <a:ea typeface="GE SS Two Medium" panose="020A0503020102020204" pitchFamily="18" charset="-78"/>
              <a:cs typeface="GE SS Two Medium" panose="020A0503020102020204" pitchFamily="18" charset="-78"/>
            </a:endParaRPr>
          </a:p>
        </p:txBody>
      </p:sp>
      <p:sp>
        <p:nvSpPr>
          <p:cNvPr id="39" name="مستطيل 38">
            <a:extLst>
              <a:ext uri="{FF2B5EF4-FFF2-40B4-BE49-F238E27FC236}">
                <a16:creationId xmlns:a16="http://schemas.microsoft.com/office/drawing/2014/main" id="{EA88D695-2C32-43FD-B418-4481C6906A6C}"/>
              </a:ext>
            </a:extLst>
          </p:cNvPr>
          <p:cNvSpPr/>
          <p:nvPr/>
        </p:nvSpPr>
        <p:spPr>
          <a:xfrm>
            <a:off x="11302739" y="1616654"/>
            <a:ext cx="828000" cy="324000"/>
          </a:xfrm>
          <a:prstGeom prst="rect">
            <a:avLst/>
          </a:prstGeom>
          <a:solidFill>
            <a:srgbClr val="114E7A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ar-SA" sz="1400" b="1"/>
              <a:t>3</a:t>
            </a:r>
            <a:endParaRPr lang="en-GB" sz="1400" b="1" dirty="0"/>
          </a:p>
        </p:txBody>
      </p:sp>
      <p:sp>
        <p:nvSpPr>
          <p:cNvPr id="40" name="مربع نص 39">
            <a:extLst>
              <a:ext uri="{FF2B5EF4-FFF2-40B4-BE49-F238E27FC236}">
                <a16:creationId xmlns:a16="http://schemas.microsoft.com/office/drawing/2014/main" id="{319F6F29-D8F8-4E26-96BA-6A32E32F8A5F}"/>
              </a:ext>
            </a:extLst>
          </p:cNvPr>
          <p:cNvSpPr txBox="1"/>
          <p:nvPr/>
        </p:nvSpPr>
        <p:spPr>
          <a:xfrm>
            <a:off x="8100367" y="2567770"/>
            <a:ext cx="3096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>
            <a:spAutoFit/>
          </a:bodyPr>
          <a:lstStyle/>
          <a:p>
            <a:pPr algn="ctr" rtl="1"/>
            <a:r>
              <a:rPr lang="ar-SA" sz="1400" dirty="0">
                <a:latin typeface="GE SS Two Medium" panose="020A0503020102020204" pitchFamily="18" charset="-78"/>
                <a:ea typeface="GE SS Two Medium" panose="020A0503020102020204" pitchFamily="18" charset="-78"/>
                <a:cs typeface="GE SS Two Medium" panose="020A0503020102020204" pitchFamily="18" charset="-78"/>
              </a:rPr>
              <a:t>عدد محطات الرفع</a:t>
            </a:r>
            <a:endParaRPr lang="en-US" sz="1400" dirty="0">
              <a:latin typeface="GE SS Two Medium" panose="020A0503020102020204" pitchFamily="18" charset="-78"/>
              <a:ea typeface="GE SS Two Medium" panose="020A0503020102020204" pitchFamily="18" charset="-78"/>
              <a:cs typeface="GE SS Two Medium" panose="020A0503020102020204" pitchFamily="18" charset="-78"/>
            </a:endParaRPr>
          </a:p>
        </p:txBody>
      </p:sp>
      <p:sp>
        <p:nvSpPr>
          <p:cNvPr id="41" name="مستطيل 40">
            <a:extLst>
              <a:ext uri="{FF2B5EF4-FFF2-40B4-BE49-F238E27FC236}">
                <a16:creationId xmlns:a16="http://schemas.microsoft.com/office/drawing/2014/main" id="{7FB774AA-28D5-4195-BC36-C99D38A994DA}"/>
              </a:ext>
            </a:extLst>
          </p:cNvPr>
          <p:cNvSpPr/>
          <p:nvPr/>
        </p:nvSpPr>
        <p:spPr>
          <a:xfrm>
            <a:off x="11285723" y="2586268"/>
            <a:ext cx="828000" cy="324000"/>
          </a:xfrm>
          <a:prstGeom prst="rect">
            <a:avLst/>
          </a:prstGeom>
          <a:solidFill>
            <a:srgbClr val="114E7A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ar-SA" sz="1400" b="1"/>
              <a:t>15</a:t>
            </a:r>
            <a:endParaRPr lang="en-GB" sz="1400" b="1" dirty="0"/>
          </a:p>
        </p:txBody>
      </p:sp>
      <p:sp>
        <p:nvSpPr>
          <p:cNvPr id="42" name="مربع نص 41">
            <a:extLst>
              <a:ext uri="{FF2B5EF4-FFF2-40B4-BE49-F238E27FC236}">
                <a16:creationId xmlns:a16="http://schemas.microsoft.com/office/drawing/2014/main" id="{2B6D7B3C-5ECA-4EBC-BA60-7E322C383003}"/>
              </a:ext>
            </a:extLst>
          </p:cNvPr>
          <p:cNvSpPr txBox="1"/>
          <p:nvPr/>
        </p:nvSpPr>
        <p:spPr>
          <a:xfrm>
            <a:off x="8100367" y="3040415"/>
            <a:ext cx="3096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>
            <a:spAutoFit/>
          </a:bodyPr>
          <a:lstStyle/>
          <a:p>
            <a:pPr algn="ctr" rtl="1"/>
            <a:r>
              <a:rPr lang="ar-SA" sz="1400" dirty="0">
                <a:latin typeface="GE SS Two Medium" panose="020A0503020102020204" pitchFamily="18" charset="-78"/>
                <a:ea typeface="GE SS Two Medium" panose="020A0503020102020204" pitchFamily="18" charset="-78"/>
                <a:cs typeface="GE SS Two Medium" panose="020A0503020102020204" pitchFamily="18" charset="-78"/>
              </a:rPr>
              <a:t>عدد محطات بالإسكانات</a:t>
            </a:r>
            <a:endParaRPr lang="en-US" sz="1400" dirty="0">
              <a:latin typeface="GE SS Two Medium" panose="020A0503020102020204" pitchFamily="18" charset="-78"/>
              <a:ea typeface="GE SS Two Medium" panose="020A0503020102020204" pitchFamily="18" charset="-78"/>
              <a:cs typeface="GE SS Two Medium" panose="020A0503020102020204" pitchFamily="18" charset="-78"/>
            </a:endParaRPr>
          </a:p>
        </p:txBody>
      </p:sp>
      <p:sp>
        <p:nvSpPr>
          <p:cNvPr id="43" name="مستطيل 42">
            <a:extLst>
              <a:ext uri="{FF2B5EF4-FFF2-40B4-BE49-F238E27FC236}">
                <a16:creationId xmlns:a16="http://schemas.microsoft.com/office/drawing/2014/main" id="{48714142-2009-494D-8C48-4A30F4564BFB}"/>
              </a:ext>
            </a:extLst>
          </p:cNvPr>
          <p:cNvSpPr/>
          <p:nvPr/>
        </p:nvSpPr>
        <p:spPr>
          <a:xfrm>
            <a:off x="11285723" y="3040415"/>
            <a:ext cx="828000" cy="324000"/>
          </a:xfrm>
          <a:prstGeom prst="rect">
            <a:avLst/>
          </a:prstGeom>
          <a:solidFill>
            <a:srgbClr val="114E7A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ar-SA" sz="1400" b="1"/>
              <a:t>2</a:t>
            </a:r>
            <a:endParaRPr lang="en-GB" sz="1400" b="1" dirty="0"/>
          </a:p>
        </p:txBody>
      </p:sp>
      <p:sp>
        <p:nvSpPr>
          <p:cNvPr id="30" name="مربع نص 29">
            <a:extLst>
              <a:ext uri="{FF2B5EF4-FFF2-40B4-BE49-F238E27FC236}">
                <a16:creationId xmlns:a16="http://schemas.microsoft.com/office/drawing/2014/main" id="{E5C89C7B-E3A9-4250-B2DF-F247471FEF00}"/>
              </a:ext>
            </a:extLst>
          </p:cNvPr>
          <p:cNvSpPr txBox="1"/>
          <p:nvPr/>
        </p:nvSpPr>
        <p:spPr>
          <a:xfrm>
            <a:off x="8131111" y="2073802"/>
            <a:ext cx="3096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>
            <a:spAutoFit/>
          </a:bodyPr>
          <a:lstStyle/>
          <a:p>
            <a:pPr algn="ctr" rtl="1"/>
            <a:r>
              <a:rPr lang="ar-SA" sz="1400" dirty="0">
                <a:latin typeface="GE SS Two Medium" panose="020A0503020102020204" pitchFamily="18" charset="-78"/>
                <a:ea typeface="GE SS Two Medium" panose="020A0503020102020204" pitchFamily="18" charset="-78"/>
                <a:cs typeface="GE SS Two Medium" panose="020A0503020102020204" pitchFamily="18" charset="-78"/>
              </a:rPr>
              <a:t>عدد المحطات المدمجة</a:t>
            </a:r>
            <a:endParaRPr lang="en-US" sz="1400" dirty="0">
              <a:latin typeface="GE SS Two Medium" panose="020A0503020102020204" pitchFamily="18" charset="-78"/>
              <a:ea typeface="GE SS Two Medium" panose="020A0503020102020204" pitchFamily="18" charset="-78"/>
              <a:cs typeface="GE SS Two Medium" panose="020A0503020102020204" pitchFamily="18" charset="-78"/>
            </a:endParaRPr>
          </a:p>
        </p:txBody>
      </p:sp>
      <p:sp>
        <p:nvSpPr>
          <p:cNvPr id="31" name="مستطيل 30">
            <a:extLst>
              <a:ext uri="{FF2B5EF4-FFF2-40B4-BE49-F238E27FC236}">
                <a16:creationId xmlns:a16="http://schemas.microsoft.com/office/drawing/2014/main" id="{820EDFF2-175D-4617-8B19-F59BACC9715A}"/>
              </a:ext>
            </a:extLst>
          </p:cNvPr>
          <p:cNvSpPr/>
          <p:nvPr/>
        </p:nvSpPr>
        <p:spPr>
          <a:xfrm>
            <a:off x="11316913" y="2056138"/>
            <a:ext cx="828000" cy="324000"/>
          </a:xfrm>
          <a:prstGeom prst="rect">
            <a:avLst/>
          </a:prstGeom>
          <a:solidFill>
            <a:srgbClr val="114E7A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ar-SA" sz="1400" b="1"/>
              <a:t>1</a:t>
            </a:r>
            <a:endParaRPr lang="en-GB" sz="1400" b="1" dirty="0"/>
          </a:p>
        </p:txBody>
      </p:sp>
    </p:spTree>
    <p:extLst>
      <p:ext uri="{BB962C8B-B14F-4D97-AF65-F5344CB8AC3E}">
        <p14:creationId xmlns:p14="http://schemas.microsoft.com/office/powerpoint/2010/main" val="312621838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مربع نص 4">
            <a:extLst>
              <a:ext uri="{FF2B5EF4-FFF2-40B4-BE49-F238E27FC236}">
                <a16:creationId xmlns:a16="http://schemas.microsoft.com/office/drawing/2014/main" id="{6FB983DA-54F1-BE8C-AE16-590B9AB33449}"/>
              </a:ext>
            </a:extLst>
          </p:cNvPr>
          <p:cNvSpPr txBox="1"/>
          <p:nvPr/>
        </p:nvSpPr>
        <p:spPr>
          <a:xfrm>
            <a:off x="5337810" y="105492"/>
            <a:ext cx="664464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 rtl="1">
              <a:defRPr sz="2400">
                <a:solidFill>
                  <a:schemeClr val="accent5">
                    <a:lumMod val="50000"/>
                  </a:schemeClr>
                </a:solidFill>
                <a:latin typeface="GE SS Two Bold" panose="020A0503020102020204" pitchFamily="18" charset="-78"/>
                <a:ea typeface="GE SS Two Bold" panose="020A0503020102020204" pitchFamily="18" charset="-78"/>
                <a:cs typeface="GE SS Two Bold" panose="020A0503020102020204" pitchFamily="18" charset="-78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/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/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5pPr>
            <a:lvl6pPr marL="25146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6pPr>
            <a:lvl7pPr marL="2971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7pPr>
            <a:lvl8pPr marL="3429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8pPr>
            <a:lvl9pPr marL="3886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9pPr>
          </a:lstStyle>
          <a:p>
            <a:r>
              <a:rPr lang="ar-SA" dirty="0"/>
              <a:t>ملخص الوضع البيئي بمنطقة الحدود الشمالية </a:t>
            </a:r>
            <a:endParaRPr lang="en-US" dirty="0"/>
          </a:p>
        </p:txBody>
      </p:sp>
      <p:grpSp>
        <p:nvGrpSpPr>
          <p:cNvPr id="49" name="مجموعة 48">
            <a:extLst>
              <a:ext uri="{FF2B5EF4-FFF2-40B4-BE49-F238E27FC236}">
                <a16:creationId xmlns:a16="http://schemas.microsoft.com/office/drawing/2014/main" id="{ED80E343-D88F-453D-9458-23F0E3C23A31}"/>
              </a:ext>
            </a:extLst>
          </p:cNvPr>
          <p:cNvGrpSpPr/>
          <p:nvPr/>
        </p:nvGrpSpPr>
        <p:grpSpPr>
          <a:xfrm>
            <a:off x="7485319" y="842300"/>
            <a:ext cx="4425975" cy="5663100"/>
            <a:chOff x="-16585" y="149089"/>
            <a:chExt cx="2640910" cy="4035287"/>
          </a:xfrm>
        </p:grpSpPr>
        <p:sp>
          <p:nvSpPr>
            <p:cNvPr id="133" name="مستطيل: زوايا مستديرة 132">
              <a:extLst>
                <a:ext uri="{FF2B5EF4-FFF2-40B4-BE49-F238E27FC236}">
                  <a16:creationId xmlns:a16="http://schemas.microsoft.com/office/drawing/2014/main" id="{6CD40147-C4ED-497C-9490-97BFA792CFE2}"/>
                </a:ext>
              </a:extLst>
            </p:cNvPr>
            <p:cNvSpPr/>
            <p:nvPr/>
          </p:nvSpPr>
          <p:spPr>
            <a:xfrm>
              <a:off x="65842" y="581438"/>
              <a:ext cx="2476058" cy="246407"/>
            </a:xfrm>
            <a:prstGeom prst="roundRect">
              <a:avLst/>
            </a:prstGeom>
            <a:solidFill>
              <a:srgbClr val="4E8BB6"/>
            </a:solidFill>
            <a:ln>
              <a:noFill/>
            </a:ln>
          </p:spPr>
          <p:txBody>
            <a:bodyPr wrap="square" lIns="0" tIns="0" rIns="0" bIns="0" anchor="ctr">
              <a:noAutofit/>
            </a:bodyPr>
            <a:lstStyle>
              <a:lvl1pPr marL="0" indent="0">
                <a:defRPr sz="1100">
                  <a:latin typeface="+mn-lt"/>
                  <a:ea typeface="+mn-ea"/>
                  <a:cs typeface="+mn-cs"/>
                </a:defRPr>
              </a:lvl1pPr>
              <a:lvl2pPr marL="457200" indent="0">
                <a:defRPr sz="1100">
                  <a:latin typeface="+mn-lt"/>
                  <a:ea typeface="+mn-ea"/>
                  <a:cs typeface="+mn-cs"/>
                </a:defRPr>
              </a:lvl2pPr>
              <a:lvl3pPr marL="914400" indent="0">
                <a:defRPr sz="1100">
                  <a:latin typeface="+mn-lt"/>
                  <a:ea typeface="+mn-ea"/>
                  <a:cs typeface="+mn-cs"/>
                </a:defRPr>
              </a:lvl3pPr>
              <a:lvl4pPr marL="1371600" indent="0">
                <a:defRPr sz="1100">
                  <a:latin typeface="+mn-lt"/>
                  <a:ea typeface="+mn-ea"/>
                  <a:cs typeface="+mn-cs"/>
                </a:defRPr>
              </a:lvl4pPr>
              <a:lvl5pPr marL="1828800" indent="0">
                <a:defRPr sz="1100">
                  <a:latin typeface="+mn-lt"/>
                  <a:ea typeface="+mn-ea"/>
                  <a:cs typeface="+mn-cs"/>
                </a:defRPr>
              </a:lvl5pPr>
              <a:lvl6pPr marL="2286000" indent="0">
                <a:defRPr sz="1100">
                  <a:latin typeface="+mn-lt"/>
                  <a:ea typeface="+mn-ea"/>
                  <a:cs typeface="+mn-cs"/>
                </a:defRPr>
              </a:lvl6pPr>
              <a:lvl7pPr marL="2743200" indent="0">
                <a:defRPr sz="1100">
                  <a:latin typeface="+mn-lt"/>
                  <a:ea typeface="+mn-ea"/>
                  <a:cs typeface="+mn-cs"/>
                </a:defRPr>
              </a:lvl7pPr>
              <a:lvl8pPr marL="3200400" indent="0">
                <a:defRPr sz="1100">
                  <a:latin typeface="+mn-lt"/>
                  <a:ea typeface="+mn-ea"/>
                  <a:cs typeface="+mn-cs"/>
                </a:defRPr>
              </a:lvl8pPr>
              <a:lvl9pPr marL="3657600" indent="0">
                <a:defRPr sz="1100">
                  <a:latin typeface="+mn-lt"/>
                  <a:ea typeface="+mn-ea"/>
                  <a:cs typeface="+mn-cs"/>
                </a:defRPr>
              </a:lvl9pPr>
            </a:lstStyle>
            <a:p>
              <a:pPr algn="ctr" defTabSz="1219170">
                <a:defRPr/>
              </a:pPr>
              <a:r>
                <a:rPr lang="ar-SA" sz="1200" dirty="0">
                  <a:ln w="22225">
                    <a:noFill/>
                  </a:ln>
                  <a:solidFill>
                    <a:schemeClr val="bg1"/>
                  </a:solidFill>
                  <a:latin typeface="GE SS Two Medium" panose="020A0503020102020204" pitchFamily="18" charset="-78"/>
                  <a:ea typeface="GE SS Two Medium" panose="020A0503020102020204" pitchFamily="18" charset="-78"/>
                  <a:cs typeface="GE SS Two Medium" panose="020A0503020102020204" pitchFamily="18" charset="-78"/>
                </a:rPr>
                <a:t>الكفاءة التشغيلية وكفاءة الاستغلال ( متوسط يومي )</a:t>
              </a:r>
            </a:p>
          </p:txBody>
        </p:sp>
        <p:grpSp>
          <p:nvGrpSpPr>
            <p:cNvPr id="93" name="مجموعة 92">
              <a:extLst>
                <a:ext uri="{FF2B5EF4-FFF2-40B4-BE49-F238E27FC236}">
                  <a16:creationId xmlns:a16="http://schemas.microsoft.com/office/drawing/2014/main" id="{C70C1D7F-8B11-4882-8246-1220E715B439}"/>
                </a:ext>
              </a:extLst>
            </p:cNvPr>
            <p:cNvGrpSpPr/>
            <p:nvPr/>
          </p:nvGrpSpPr>
          <p:grpSpPr>
            <a:xfrm>
              <a:off x="107077" y="881272"/>
              <a:ext cx="2419264" cy="247650"/>
              <a:chOff x="107077" y="881272"/>
              <a:chExt cx="2421784" cy="247650"/>
            </a:xfrm>
          </p:grpSpPr>
          <p:sp>
            <p:nvSpPr>
              <p:cNvPr id="130" name="Rectangle 54">
                <a:extLst>
                  <a:ext uri="{FF2B5EF4-FFF2-40B4-BE49-F238E27FC236}">
                    <a16:creationId xmlns:a16="http://schemas.microsoft.com/office/drawing/2014/main" id="{47624719-4350-41D0-AB9C-807C1EE54D06}"/>
                  </a:ext>
                </a:extLst>
              </p:cNvPr>
              <p:cNvSpPr/>
              <p:nvPr/>
            </p:nvSpPr>
            <p:spPr>
              <a:xfrm>
                <a:off x="107077" y="888399"/>
                <a:ext cx="857249" cy="233397"/>
              </a:xfrm>
              <a:prstGeom prst="rect">
                <a:avLst/>
              </a:prstGeom>
              <a:noFill/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ar-SA" sz="1800" dirty="0">
                    <a:ln w="22225">
                      <a:noFill/>
                    </a:ln>
                    <a:solidFill>
                      <a:srgbClr val="000000"/>
                    </a:solidFill>
                    <a:latin typeface="Bahnschrift SemiBold" panose="020B0502040204020203" pitchFamily="34" charset="0"/>
                    <a:ea typeface="NSimSun" panose="02010609030101010101" pitchFamily="49" charset="-122"/>
                    <a:cs typeface="Hacen Casablanca" panose="02000000000000000000" pitchFamily="2" charset="-78"/>
                  </a:rPr>
                  <a:t>4</a:t>
                </a:r>
                <a:endParaRPr lang="en-US" sz="2800" dirty="0">
                  <a:ln w="22225">
                    <a:noFill/>
                  </a:ln>
                  <a:solidFill>
                    <a:srgbClr val="083D65"/>
                  </a:solidFill>
                  <a:latin typeface="Bahnschrift SemiBold" panose="020B0502040204020203" pitchFamily="34" charset="0"/>
                  <a:ea typeface="NSimSun" panose="02010609030101010101" pitchFamily="49" charset="-122"/>
                  <a:cs typeface="Hacen Casablanca" panose="02000000000000000000" pitchFamily="2" charset="-78"/>
                </a:endParaRPr>
              </a:p>
            </p:txBody>
          </p:sp>
          <p:sp>
            <p:nvSpPr>
              <p:cNvPr id="131" name="مستطيل: زوايا مستديرة 130">
                <a:extLst>
                  <a:ext uri="{FF2B5EF4-FFF2-40B4-BE49-F238E27FC236}">
                    <a16:creationId xmlns:a16="http://schemas.microsoft.com/office/drawing/2014/main" id="{F26DF9D8-056B-4272-AD8B-70994B1B010C}"/>
                  </a:ext>
                </a:extLst>
              </p:cNvPr>
              <p:cNvSpPr/>
              <p:nvPr/>
            </p:nvSpPr>
            <p:spPr>
              <a:xfrm>
                <a:off x="907174" y="881272"/>
                <a:ext cx="1621687" cy="247650"/>
              </a:xfrm>
              <a:prstGeom prst="roundRect">
                <a:avLst/>
              </a:prstGeom>
              <a:solidFill>
                <a:schemeClr val="bg1">
                  <a:lumMod val="95000"/>
                </a:schemeClr>
              </a:solidFill>
              <a:ln>
                <a:noFill/>
              </a:ln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ar-SA" dirty="0">
                    <a:ln w="22225">
                      <a:noFill/>
                    </a:ln>
                    <a:solidFill>
                      <a:sysClr val="windowText" lastClr="000000"/>
                    </a:solidFill>
                    <a:latin typeface="GE SS Two Medium" panose="020A0503020102020204" pitchFamily="18" charset="-78"/>
                    <a:ea typeface="GE SS Two Medium" panose="020A0503020102020204" pitchFamily="18" charset="-78"/>
                    <a:cs typeface="GE SS Two Medium" panose="020A0503020102020204" pitchFamily="18" charset="-78"/>
                  </a:rPr>
                  <a:t>عدد المحطات بالخدمة</a:t>
                </a:r>
              </a:p>
            </p:txBody>
          </p:sp>
        </p:grpSp>
        <p:grpSp>
          <p:nvGrpSpPr>
            <p:cNvPr id="94" name="مجموعة 93">
              <a:extLst>
                <a:ext uri="{FF2B5EF4-FFF2-40B4-BE49-F238E27FC236}">
                  <a16:creationId xmlns:a16="http://schemas.microsoft.com/office/drawing/2014/main" id="{2501D616-504A-43EA-BFA7-8350242ECFFD}"/>
                </a:ext>
              </a:extLst>
            </p:cNvPr>
            <p:cNvGrpSpPr/>
            <p:nvPr/>
          </p:nvGrpSpPr>
          <p:grpSpPr>
            <a:xfrm>
              <a:off x="107075" y="1157459"/>
              <a:ext cx="2419266" cy="250135"/>
              <a:chOff x="107075" y="1157459"/>
              <a:chExt cx="2421786" cy="247650"/>
            </a:xfrm>
          </p:grpSpPr>
          <p:sp>
            <p:nvSpPr>
              <p:cNvPr id="128" name="Rectangle 54">
                <a:extLst>
                  <a:ext uri="{FF2B5EF4-FFF2-40B4-BE49-F238E27FC236}">
                    <a16:creationId xmlns:a16="http://schemas.microsoft.com/office/drawing/2014/main" id="{93E2C054-2EF1-4504-92FF-ADEF39E19A77}"/>
                  </a:ext>
                </a:extLst>
              </p:cNvPr>
              <p:cNvSpPr/>
              <p:nvPr/>
            </p:nvSpPr>
            <p:spPr>
              <a:xfrm>
                <a:off x="107075" y="1164586"/>
                <a:ext cx="857249" cy="233397"/>
              </a:xfrm>
              <a:prstGeom prst="rect">
                <a:avLst/>
              </a:prstGeom>
              <a:noFill/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en-GB" sz="1800" dirty="0">
                    <a:ln w="22225">
                      <a:noFill/>
                    </a:ln>
                    <a:solidFill>
                      <a:srgbClr val="000000"/>
                    </a:solidFill>
                    <a:latin typeface="Bahnschrift SemiBold" panose="020B0502040204020203" pitchFamily="34" charset="0"/>
                    <a:ea typeface="NSimSun" panose="02010609030101010101" pitchFamily="49" charset="-122"/>
                    <a:cs typeface="Hacen Casablanca" panose="02000000000000000000" pitchFamily="2" charset="-78"/>
                  </a:rPr>
                  <a:t>32</a:t>
                </a:r>
                <a:r>
                  <a:rPr lang="en-US" sz="1800" dirty="0">
                    <a:ln w="22225">
                      <a:noFill/>
                    </a:ln>
                    <a:solidFill>
                      <a:srgbClr val="000000"/>
                    </a:solidFill>
                    <a:latin typeface="Bahnschrift SemiBold" panose="020B0502040204020203" pitchFamily="34" charset="0"/>
                    <a:ea typeface="NSimSun" panose="02010609030101010101" pitchFamily="49" charset="-122"/>
                    <a:cs typeface="Hacen Casablanca" panose="02000000000000000000" pitchFamily="2" charset="-78"/>
                  </a:rPr>
                  <a:t>,</a:t>
                </a:r>
                <a:r>
                  <a:rPr lang="en-GB" sz="1800" dirty="0">
                    <a:ln w="22225">
                      <a:noFill/>
                    </a:ln>
                    <a:solidFill>
                      <a:srgbClr val="000000"/>
                    </a:solidFill>
                    <a:latin typeface="Bahnschrift SemiBold" panose="020B0502040204020203" pitchFamily="34" charset="0"/>
                    <a:ea typeface="NSimSun" panose="02010609030101010101" pitchFamily="49" charset="-122"/>
                    <a:cs typeface="Hacen Casablanca" panose="02000000000000000000" pitchFamily="2" charset="-78"/>
                  </a:rPr>
                  <a:t>100</a:t>
                </a:r>
                <a:endParaRPr lang="en-US" sz="1800" dirty="0">
                  <a:ln w="22225">
                    <a:noFill/>
                  </a:ln>
                  <a:solidFill>
                    <a:srgbClr val="000000"/>
                  </a:solidFill>
                  <a:latin typeface="Bahnschrift SemiBold" panose="020B0502040204020203" pitchFamily="34" charset="0"/>
                  <a:ea typeface="NSimSun" panose="02010609030101010101" pitchFamily="49" charset="-122"/>
                  <a:cs typeface="Hacen Casablanca" panose="02000000000000000000" pitchFamily="2" charset="-78"/>
                </a:endParaRPr>
              </a:p>
            </p:txBody>
          </p:sp>
          <p:sp>
            <p:nvSpPr>
              <p:cNvPr id="129" name="مستطيل: زوايا مستديرة 128">
                <a:extLst>
                  <a:ext uri="{FF2B5EF4-FFF2-40B4-BE49-F238E27FC236}">
                    <a16:creationId xmlns:a16="http://schemas.microsoft.com/office/drawing/2014/main" id="{7D11DFE4-11B1-4D9B-85FC-916E6B3DD475}"/>
                  </a:ext>
                </a:extLst>
              </p:cNvPr>
              <p:cNvSpPr/>
              <p:nvPr/>
            </p:nvSpPr>
            <p:spPr>
              <a:xfrm>
                <a:off x="907174" y="1157459"/>
                <a:ext cx="1621687" cy="247650"/>
              </a:xfrm>
              <a:prstGeom prst="roundRect">
                <a:avLst/>
              </a:prstGeom>
              <a:solidFill>
                <a:schemeClr val="bg1">
                  <a:lumMod val="95000"/>
                </a:schemeClr>
              </a:solidFill>
              <a:ln>
                <a:noFill/>
              </a:ln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ar-SA" dirty="0">
                    <a:ln w="22225">
                      <a:noFill/>
                    </a:ln>
                    <a:solidFill>
                      <a:sysClr val="windowText" lastClr="000000"/>
                    </a:solidFill>
                    <a:latin typeface="GE SS Two Medium" panose="020A0503020102020204" pitchFamily="18" charset="-78"/>
                    <a:ea typeface="GE SS Two Medium" panose="020A0503020102020204" pitchFamily="18" charset="-78"/>
                    <a:cs typeface="GE SS Two Medium" panose="020A0503020102020204" pitchFamily="18" charset="-78"/>
                  </a:rPr>
                  <a:t>الطاقة التصميمية </a:t>
                </a:r>
                <a:r>
                  <a:rPr lang="ar-SA" sz="700" dirty="0">
                    <a:ln w="22225">
                      <a:noFill/>
                    </a:ln>
                    <a:solidFill>
                      <a:sysClr val="windowText" lastClr="000000"/>
                    </a:solidFill>
                    <a:latin typeface="GE SS Two Medium" panose="020A0503020102020204" pitchFamily="18" charset="-78"/>
                    <a:ea typeface="GE SS Two Medium" panose="020A0503020102020204" pitchFamily="18" charset="-78"/>
                    <a:cs typeface="GE SS Two Medium" panose="020A0503020102020204" pitchFamily="18" charset="-78"/>
                  </a:rPr>
                  <a:t>(للمحطات بالخدمة)</a:t>
                </a:r>
                <a:endParaRPr lang="ar-SA" dirty="0">
                  <a:ln w="22225">
                    <a:noFill/>
                  </a:ln>
                  <a:solidFill>
                    <a:sysClr val="windowText" lastClr="000000"/>
                  </a:solidFill>
                  <a:latin typeface="GE SS Two Medium" panose="020A0503020102020204" pitchFamily="18" charset="-78"/>
                  <a:ea typeface="GE SS Two Medium" panose="020A0503020102020204" pitchFamily="18" charset="-78"/>
                  <a:cs typeface="GE SS Two Medium" panose="020A0503020102020204" pitchFamily="18" charset="-78"/>
                </a:endParaRPr>
              </a:p>
            </p:txBody>
          </p:sp>
        </p:grpSp>
        <p:sp>
          <p:nvSpPr>
            <p:cNvPr id="95" name="مستطيل: زوايا مستديرة 94">
              <a:extLst>
                <a:ext uri="{FF2B5EF4-FFF2-40B4-BE49-F238E27FC236}">
                  <a16:creationId xmlns:a16="http://schemas.microsoft.com/office/drawing/2014/main" id="{BC2D7368-8F08-4EBF-AB53-AF002F517CD7}"/>
                </a:ext>
              </a:extLst>
            </p:cNvPr>
            <p:cNvSpPr/>
            <p:nvPr/>
          </p:nvSpPr>
          <p:spPr>
            <a:xfrm>
              <a:off x="-16585" y="149089"/>
              <a:ext cx="2640910" cy="391767"/>
            </a:xfrm>
            <a:prstGeom prst="roundRect">
              <a:avLst/>
            </a:prstGeom>
            <a:solidFill>
              <a:srgbClr val="114E7A"/>
            </a:solidFill>
            <a:ln w="28575"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rtlCol="0" anchor="ctr"/>
            <a:lstStyle>
              <a:lvl1pPr marL="0" indent="0">
                <a:defRPr sz="11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1pPr>
              <a:lvl2pPr marL="457200" indent="0">
                <a:defRPr sz="11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2pPr>
              <a:lvl3pPr marL="914400" indent="0">
                <a:defRPr sz="11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3pPr>
              <a:lvl4pPr marL="1371600" indent="0">
                <a:defRPr sz="11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4pPr>
              <a:lvl5pPr marL="1828800" indent="0">
                <a:defRPr sz="11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5pPr>
              <a:lvl6pPr marL="2286000" indent="0">
                <a:defRPr sz="11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6pPr>
              <a:lvl7pPr marL="2743200" indent="0">
                <a:defRPr sz="11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7pPr>
              <a:lvl8pPr marL="3200400" indent="0">
                <a:defRPr sz="11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8pPr>
              <a:lvl9pPr marL="3657600" indent="0">
                <a:defRPr sz="11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 defTabSz="1219170" latinLnBrk="1">
                <a:defRPr/>
              </a:pPr>
              <a:r>
                <a:rPr lang="ar-SA" sz="2600" dirty="0">
                  <a:solidFill>
                    <a:schemeClr val="bg1"/>
                  </a:solidFill>
                  <a:latin typeface="GE SS Two Bold" panose="020A0503020102020204" pitchFamily="18" charset="-78"/>
                  <a:ea typeface="GE SS Two Bold" panose="020A0503020102020204" pitchFamily="18" charset="-78"/>
                  <a:cs typeface="GE SS Two Bold" panose="020A0503020102020204" pitchFamily="18" charset="-78"/>
                </a:rPr>
                <a:t>محطات المعالجة البيئية</a:t>
              </a:r>
            </a:p>
          </p:txBody>
        </p:sp>
        <p:grpSp>
          <p:nvGrpSpPr>
            <p:cNvPr id="97" name="مجموعة 96">
              <a:extLst>
                <a:ext uri="{FF2B5EF4-FFF2-40B4-BE49-F238E27FC236}">
                  <a16:creationId xmlns:a16="http://schemas.microsoft.com/office/drawing/2014/main" id="{5EA56A87-ECD1-4C01-B3FE-7A3922C054A8}"/>
                </a:ext>
              </a:extLst>
            </p:cNvPr>
            <p:cNvGrpSpPr/>
            <p:nvPr/>
          </p:nvGrpSpPr>
          <p:grpSpPr>
            <a:xfrm>
              <a:off x="107077" y="1436131"/>
              <a:ext cx="2419265" cy="247650"/>
              <a:chOff x="107077" y="1436131"/>
              <a:chExt cx="2421785" cy="247650"/>
            </a:xfrm>
          </p:grpSpPr>
          <p:sp>
            <p:nvSpPr>
              <p:cNvPr id="126" name="Rectangle 54">
                <a:extLst>
                  <a:ext uri="{FF2B5EF4-FFF2-40B4-BE49-F238E27FC236}">
                    <a16:creationId xmlns:a16="http://schemas.microsoft.com/office/drawing/2014/main" id="{2D93D6E7-FB55-452B-A4FD-99337B6BFC22}"/>
                  </a:ext>
                </a:extLst>
              </p:cNvPr>
              <p:cNvSpPr/>
              <p:nvPr/>
            </p:nvSpPr>
            <p:spPr>
              <a:xfrm>
                <a:off x="107077" y="1443258"/>
                <a:ext cx="857249" cy="233397"/>
              </a:xfrm>
              <a:prstGeom prst="rect">
                <a:avLst/>
              </a:prstGeom>
              <a:noFill/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en-GB" sz="1800" dirty="0">
                    <a:ln w="22225">
                      <a:noFill/>
                    </a:ln>
                    <a:solidFill>
                      <a:srgbClr val="000000"/>
                    </a:solidFill>
                    <a:latin typeface="Bahnschrift SemiBold" panose="020B0502040204020203" pitchFamily="34" charset="0"/>
                    <a:ea typeface="NSimSun" panose="02010609030101010101" pitchFamily="49" charset="-122"/>
                    <a:cs typeface="Hacen Casablanca" panose="02000000000000000000" pitchFamily="2" charset="-78"/>
                  </a:rPr>
                  <a:t>34,928</a:t>
                </a:r>
                <a:endParaRPr lang="en-US" sz="1800" dirty="0">
                  <a:ln w="22225">
                    <a:noFill/>
                  </a:ln>
                  <a:solidFill>
                    <a:srgbClr val="000000"/>
                  </a:solidFill>
                  <a:latin typeface="Bahnschrift SemiBold" panose="020B0502040204020203" pitchFamily="34" charset="0"/>
                  <a:ea typeface="NSimSun" panose="02010609030101010101" pitchFamily="49" charset="-122"/>
                  <a:cs typeface="Hacen Casablanca" panose="02000000000000000000" pitchFamily="2" charset="-78"/>
                </a:endParaRPr>
              </a:p>
            </p:txBody>
          </p:sp>
          <p:sp>
            <p:nvSpPr>
              <p:cNvPr id="127" name="مستطيل: زوايا مستديرة 126">
                <a:extLst>
                  <a:ext uri="{FF2B5EF4-FFF2-40B4-BE49-F238E27FC236}">
                    <a16:creationId xmlns:a16="http://schemas.microsoft.com/office/drawing/2014/main" id="{98352566-13B6-4795-8B7A-019E6E12C3E1}"/>
                  </a:ext>
                </a:extLst>
              </p:cNvPr>
              <p:cNvSpPr/>
              <p:nvPr/>
            </p:nvSpPr>
            <p:spPr>
              <a:xfrm>
                <a:off x="907174" y="1436131"/>
                <a:ext cx="1621688" cy="247650"/>
              </a:xfrm>
              <a:prstGeom prst="roundRect">
                <a:avLst/>
              </a:prstGeom>
              <a:solidFill>
                <a:schemeClr val="bg1">
                  <a:lumMod val="95000"/>
                </a:schemeClr>
              </a:solidFill>
              <a:ln>
                <a:noFill/>
              </a:ln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ar-SA" dirty="0">
                    <a:ln w="22225">
                      <a:noFill/>
                    </a:ln>
                    <a:solidFill>
                      <a:sysClr val="windowText" lastClr="000000"/>
                    </a:solidFill>
                    <a:latin typeface="GE SS Two Medium" panose="020A0503020102020204" pitchFamily="18" charset="-78"/>
                    <a:ea typeface="GE SS Two Medium" panose="020A0503020102020204" pitchFamily="18" charset="-78"/>
                    <a:cs typeface="GE SS Two Medium" panose="020A0503020102020204" pitchFamily="18" charset="-78"/>
                  </a:rPr>
                  <a:t>كمية المياه المعالجة</a:t>
                </a:r>
              </a:p>
            </p:txBody>
          </p:sp>
        </p:grpSp>
        <p:grpSp>
          <p:nvGrpSpPr>
            <p:cNvPr id="98" name="مجموعة 97">
              <a:extLst>
                <a:ext uri="{FF2B5EF4-FFF2-40B4-BE49-F238E27FC236}">
                  <a16:creationId xmlns:a16="http://schemas.microsoft.com/office/drawing/2014/main" id="{82097E1C-455F-4152-ACE7-BCB1C9601FF7}"/>
                </a:ext>
              </a:extLst>
            </p:cNvPr>
            <p:cNvGrpSpPr/>
            <p:nvPr/>
          </p:nvGrpSpPr>
          <p:grpSpPr>
            <a:xfrm>
              <a:off x="107074" y="2264692"/>
              <a:ext cx="2419268" cy="250135"/>
              <a:chOff x="107074" y="2264692"/>
              <a:chExt cx="2421787" cy="247650"/>
            </a:xfrm>
          </p:grpSpPr>
          <p:sp>
            <p:nvSpPr>
              <p:cNvPr id="124" name="Rectangle 54">
                <a:extLst>
                  <a:ext uri="{FF2B5EF4-FFF2-40B4-BE49-F238E27FC236}">
                    <a16:creationId xmlns:a16="http://schemas.microsoft.com/office/drawing/2014/main" id="{21C9F254-4E98-40C8-9EE4-565C3B2B3278}"/>
                  </a:ext>
                </a:extLst>
              </p:cNvPr>
              <p:cNvSpPr/>
              <p:nvPr/>
            </p:nvSpPr>
            <p:spPr>
              <a:xfrm>
                <a:off x="107074" y="2271819"/>
                <a:ext cx="857249" cy="233397"/>
              </a:xfrm>
              <a:prstGeom prst="rect">
                <a:avLst/>
              </a:prstGeom>
              <a:noFill/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en-GB" sz="1800" dirty="0">
                    <a:ln w="22225">
                      <a:noFill/>
                    </a:ln>
                    <a:solidFill>
                      <a:srgbClr val="000000"/>
                    </a:solidFill>
                    <a:latin typeface="Bahnschrift SemiBold" panose="020B0502040204020203" pitchFamily="34" charset="0"/>
                    <a:ea typeface="NSimSun" panose="02010609030101010101" pitchFamily="49" charset="-122"/>
                    <a:cs typeface="Hacen Casablanca" panose="02000000000000000000" pitchFamily="2" charset="-78"/>
                  </a:rPr>
                  <a:t>26,337</a:t>
                </a:r>
              </a:p>
            </p:txBody>
          </p:sp>
          <p:sp>
            <p:nvSpPr>
              <p:cNvPr id="125" name="مستطيل: زوايا مستديرة 124">
                <a:extLst>
                  <a:ext uri="{FF2B5EF4-FFF2-40B4-BE49-F238E27FC236}">
                    <a16:creationId xmlns:a16="http://schemas.microsoft.com/office/drawing/2014/main" id="{BDAB2141-543D-4CED-AB36-C64621963BE9}"/>
                  </a:ext>
                </a:extLst>
              </p:cNvPr>
              <p:cNvSpPr/>
              <p:nvPr/>
            </p:nvSpPr>
            <p:spPr>
              <a:xfrm>
                <a:off x="907174" y="2264692"/>
                <a:ext cx="1621687" cy="247650"/>
              </a:xfrm>
              <a:prstGeom prst="roundRect">
                <a:avLst/>
              </a:prstGeom>
              <a:solidFill>
                <a:schemeClr val="bg1">
                  <a:lumMod val="95000"/>
                </a:schemeClr>
              </a:solidFill>
              <a:ln>
                <a:noFill/>
              </a:ln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ar-SA" dirty="0">
                    <a:ln w="22225">
                      <a:noFill/>
                    </a:ln>
                    <a:solidFill>
                      <a:sysClr val="windowText" lastClr="000000"/>
                    </a:solidFill>
                    <a:latin typeface="GE SS Two Medium" panose="020A0503020102020204" pitchFamily="18" charset="-78"/>
                    <a:ea typeface="GE SS Two Medium" panose="020A0503020102020204" pitchFamily="18" charset="-78"/>
                    <a:cs typeface="GE SS Two Medium" panose="020A0503020102020204" pitchFamily="18" charset="-78"/>
                  </a:rPr>
                  <a:t>كمية المياه ثلاثياُ</a:t>
                </a:r>
              </a:p>
            </p:txBody>
          </p:sp>
        </p:grpSp>
        <p:grpSp>
          <p:nvGrpSpPr>
            <p:cNvPr id="99" name="مجموعة 98">
              <a:extLst>
                <a:ext uri="{FF2B5EF4-FFF2-40B4-BE49-F238E27FC236}">
                  <a16:creationId xmlns:a16="http://schemas.microsoft.com/office/drawing/2014/main" id="{A7CF6312-988D-4C86-A907-C05770DF4314}"/>
                </a:ext>
              </a:extLst>
            </p:cNvPr>
            <p:cNvGrpSpPr/>
            <p:nvPr/>
          </p:nvGrpSpPr>
          <p:grpSpPr>
            <a:xfrm>
              <a:off x="107074" y="2543364"/>
              <a:ext cx="2419267" cy="247650"/>
              <a:chOff x="107074" y="2543364"/>
              <a:chExt cx="2421787" cy="247650"/>
            </a:xfrm>
          </p:grpSpPr>
          <p:sp>
            <p:nvSpPr>
              <p:cNvPr id="122" name="Rectangle 54">
                <a:extLst>
                  <a:ext uri="{FF2B5EF4-FFF2-40B4-BE49-F238E27FC236}">
                    <a16:creationId xmlns:a16="http://schemas.microsoft.com/office/drawing/2014/main" id="{6439F076-9D64-49B2-B9B0-BF5286602E99}"/>
                  </a:ext>
                </a:extLst>
              </p:cNvPr>
              <p:cNvSpPr/>
              <p:nvPr/>
            </p:nvSpPr>
            <p:spPr>
              <a:xfrm>
                <a:off x="107074" y="2550491"/>
                <a:ext cx="857249" cy="233397"/>
              </a:xfrm>
              <a:prstGeom prst="rect">
                <a:avLst/>
              </a:prstGeom>
              <a:noFill/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en-GB" sz="1800" dirty="0">
                    <a:ln w="22225">
                      <a:noFill/>
                    </a:ln>
                    <a:solidFill>
                      <a:srgbClr val="000000"/>
                    </a:solidFill>
                    <a:latin typeface="Bahnschrift SemiBold" panose="020B0502040204020203" pitchFamily="34" charset="0"/>
                    <a:ea typeface="NSimSun" panose="02010609030101010101" pitchFamily="49" charset="-122"/>
                    <a:cs typeface="Hacen Casablanca" panose="02000000000000000000" pitchFamily="2" charset="-78"/>
                  </a:rPr>
                  <a:t> 8,591</a:t>
                </a:r>
              </a:p>
            </p:txBody>
          </p:sp>
          <p:sp>
            <p:nvSpPr>
              <p:cNvPr id="123" name="مستطيل: زوايا مستديرة 122">
                <a:extLst>
                  <a:ext uri="{FF2B5EF4-FFF2-40B4-BE49-F238E27FC236}">
                    <a16:creationId xmlns:a16="http://schemas.microsoft.com/office/drawing/2014/main" id="{C933F63A-B2E6-4ECF-9482-64B6BB6DD6F0}"/>
                  </a:ext>
                </a:extLst>
              </p:cNvPr>
              <p:cNvSpPr/>
              <p:nvPr/>
            </p:nvSpPr>
            <p:spPr>
              <a:xfrm>
                <a:off x="907174" y="2543364"/>
                <a:ext cx="1621687" cy="247650"/>
              </a:xfrm>
              <a:prstGeom prst="roundRect">
                <a:avLst/>
              </a:prstGeom>
              <a:solidFill>
                <a:schemeClr val="bg1">
                  <a:lumMod val="95000"/>
                </a:schemeClr>
              </a:solidFill>
              <a:ln>
                <a:noFill/>
              </a:ln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ar-SA" dirty="0">
                    <a:ln w="22225">
                      <a:noFill/>
                    </a:ln>
                    <a:solidFill>
                      <a:sysClr val="windowText" lastClr="000000"/>
                    </a:solidFill>
                    <a:latin typeface="GE SS Two Medium" panose="020A0503020102020204" pitchFamily="18" charset="-78"/>
                    <a:ea typeface="GE SS Two Medium" panose="020A0503020102020204" pitchFamily="18" charset="-78"/>
                    <a:cs typeface="GE SS Two Medium" panose="020A0503020102020204" pitchFamily="18" charset="-78"/>
                  </a:rPr>
                  <a:t>كمية المياه ثنائياً</a:t>
                </a:r>
              </a:p>
            </p:txBody>
          </p:sp>
        </p:grpSp>
        <p:grpSp>
          <p:nvGrpSpPr>
            <p:cNvPr id="100" name="مجموعة 99">
              <a:extLst>
                <a:ext uri="{FF2B5EF4-FFF2-40B4-BE49-F238E27FC236}">
                  <a16:creationId xmlns:a16="http://schemas.microsoft.com/office/drawing/2014/main" id="{70D2768D-00D8-4663-A295-4A507727A5F8}"/>
                </a:ext>
              </a:extLst>
            </p:cNvPr>
            <p:cNvGrpSpPr/>
            <p:nvPr/>
          </p:nvGrpSpPr>
          <p:grpSpPr>
            <a:xfrm>
              <a:off x="107074" y="2819551"/>
              <a:ext cx="2419267" cy="250135"/>
              <a:chOff x="107074" y="2819551"/>
              <a:chExt cx="2421787" cy="247650"/>
            </a:xfrm>
          </p:grpSpPr>
          <p:sp>
            <p:nvSpPr>
              <p:cNvPr id="120" name="Rectangle 54">
                <a:extLst>
                  <a:ext uri="{FF2B5EF4-FFF2-40B4-BE49-F238E27FC236}">
                    <a16:creationId xmlns:a16="http://schemas.microsoft.com/office/drawing/2014/main" id="{36C2A6FD-E705-464D-BF81-84F4E58AECD6}"/>
                  </a:ext>
                </a:extLst>
              </p:cNvPr>
              <p:cNvSpPr/>
              <p:nvPr/>
            </p:nvSpPr>
            <p:spPr>
              <a:xfrm>
                <a:off x="107074" y="2826678"/>
                <a:ext cx="857249" cy="233397"/>
              </a:xfrm>
              <a:prstGeom prst="rect">
                <a:avLst/>
              </a:prstGeom>
              <a:noFill/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en-GB" sz="1800" dirty="0">
                    <a:ln w="22225">
                      <a:noFill/>
                    </a:ln>
                    <a:solidFill>
                      <a:srgbClr val="000000"/>
                    </a:solidFill>
                    <a:latin typeface="Bahnschrift SemiBold" panose="020B0502040204020203" pitchFamily="34" charset="0"/>
                    <a:ea typeface="NSimSun" panose="02010609030101010101" pitchFamily="49" charset="-122"/>
                    <a:cs typeface="Hacen Casablanca" panose="02000000000000000000" pitchFamily="2" charset="-78"/>
                  </a:rPr>
                  <a:t>1,842</a:t>
                </a:r>
              </a:p>
            </p:txBody>
          </p:sp>
          <p:sp>
            <p:nvSpPr>
              <p:cNvPr id="121" name="مستطيل: زوايا مستديرة 120">
                <a:extLst>
                  <a:ext uri="{FF2B5EF4-FFF2-40B4-BE49-F238E27FC236}">
                    <a16:creationId xmlns:a16="http://schemas.microsoft.com/office/drawing/2014/main" id="{2B343556-7D4E-40B1-957B-5344146AF43E}"/>
                  </a:ext>
                </a:extLst>
              </p:cNvPr>
              <p:cNvSpPr/>
              <p:nvPr/>
            </p:nvSpPr>
            <p:spPr>
              <a:xfrm>
                <a:off x="907174" y="2819551"/>
                <a:ext cx="1621687" cy="247650"/>
              </a:xfrm>
              <a:prstGeom prst="roundRect">
                <a:avLst/>
              </a:prstGeom>
              <a:solidFill>
                <a:schemeClr val="bg1">
                  <a:lumMod val="95000"/>
                </a:schemeClr>
              </a:solidFill>
              <a:ln>
                <a:noFill/>
              </a:ln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ar-SA" dirty="0">
                    <a:ln w="22225">
                      <a:noFill/>
                    </a:ln>
                    <a:solidFill>
                      <a:sysClr val="windowText" lastClr="000000"/>
                    </a:solidFill>
                    <a:latin typeface="GE SS Two Medium" panose="020A0503020102020204" pitchFamily="18" charset="-78"/>
                    <a:ea typeface="GE SS Two Medium" panose="020A0503020102020204" pitchFamily="18" charset="-78"/>
                    <a:cs typeface="GE SS Two Medium" panose="020A0503020102020204" pitchFamily="18" charset="-78"/>
                  </a:rPr>
                  <a:t>كمية المياه المعاد استخدامها</a:t>
                </a:r>
              </a:p>
            </p:txBody>
          </p:sp>
        </p:grpSp>
        <p:grpSp>
          <p:nvGrpSpPr>
            <p:cNvPr id="101" name="مجموعة 100">
              <a:extLst>
                <a:ext uri="{FF2B5EF4-FFF2-40B4-BE49-F238E27FC236}">
                  <a16:creationId xmlns:a16="http://schemas.microsoft.com/office/drawing/2014/main" id="{7C942BF9-1537-4B32-A95E-538C3A6E60A8}"/>
                </a:ext>
              </a:extLst>
            </p:cNvPr>
            <p:cNvGrpSpPr/>
            <p:nvPr/>
          </p:nvGrpSpPr>
          <p:grpSpPr>
            <a:xfrm>
              <a:off x="108980" y="1712318"/>
              <a:ext cx="2417361" cy="247650"/>
              <a:chOff x="108980" y="1712318"/>
              <a:chExt cx="2419879" cy="247650"/>
            </a:xfrm>
          </p:grpSpPr>
          <p:sp>
            <p:nvSpPr>
              <p:cNvPr id="118" name="Rectangle 54">
                <a:extLst>
                  <a:ext uri="{FF2B5EF4-FFF2-40B4-BE49-F238E27FC236}">
                    <a16:creationId xmlns:a16="http://schemas.microsoft.com/office/drawing/2014/main" id="{D04C995E-B607-4366-AA6C-C207B1021FCC}"/>
                  </a:ext>
                </a:extLst>
              </p:cNvPr>
              <p:cNvSpPr/>
              <p:nvPr/>
            </p:nvSpPr>
            <p:spPr>
              <a:xfrm>
                <a:off x="108980" y="1719445"/>
                <a:ext cx="857249" cy="233397"/>
              </a:xfrm>
              <a:prstGeom prst="rect">
                <a:avLst/>
              </a:prstGeom>
              <a:noFill/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en-GB" sz="1800" dirty="0">
                    <a:ln w="22225">
                      <a:noFill/>
                    </a:ln>
                    <a:solidFill>
                      <a:srgbClr val="000000"/>
                    </a:solidFill>
                    <a:latin typeface="Bahnschrift SemiBold" panose="020B0502040204020203" pitchFamily="34" charset="0"/>
                    <a:ea typeface="NSimSun" panose="02010609030101010101" pitchFamily="49" charset="-122"/>
                    <a:cs typeface="Hacen Casablanca" panose="02000000000000000000" pitchFamily="2" charset="-78"/>
                  </a:rPr>
                  <a:t>751</a:t>
                </a:r>
                <a:endParaRPr lang="en-US" sz="1800" dirty="0">
                  <a:ln w="22225">
                    <a:noFill/>
                  </a:ln>
                  <a:solidFill>
                    <a:srgbClr val="000000"/>
                  </a:solidFill>
                  <a:latin typeface="Bahnschrift SemiBold" panose="020B0502040204020203" pitchFamily="34" charset="0"/>
                  <a:ea typeface="NSimSun" panose="02010609030101010101" pitchFamily="49" charset="-122"/>
                  <a:cs typeface="Hacen Casablanca" panose="02000000000000000000" pitchFamily="2" charset="-78"/>
                </a:endParaRPr>
              </a:p>
            </p:txBody>
          </p:sp>
          <p:sp>
            <p:nvSpPr>
              <p:cNvPr id="119" name="مستطيل: زوايا مستديرة 118">
                <a:extLst>
                  <a:ext uri="{FF2B5EF4-FFF2-40B4-BE49-F238E27FC236}">
                    <a16:creationId xmlns:a16="http://schemas.microsoft.com/office/drawing/2014/main" id="{052DCC76-69C8-46F0-9444-3B36C668F4D3}"/>
                  </a:ext>
                </a:extLst>
              </p:cNvPr>
              <p:cNvSpPr/>
              <p:nvPr/>
            </p:nvSpPr>
            <p:spPr>
              <a:xfrm>
                <a:off x="909079" y="1712318"/>
                <a:ext cx="1619780" cy="247650"/>
              </a:xfrm>
              <a:prstGeom prst="roundRect">
                <a:avLst/>
              </a:prstGeom>
              <a:solidFill>
                <a:schemeClr val="bg1">
                  <a:lumMod val="95000"/>
                </a:schemeClr>
              </a:solidFill>
              <a:ln>
                <a:noFill/>
              </a:ln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ar-SA" dirty="0">
                    <a:ln w="22225">
                      <a:noFill/>
                    </a:ln>
                    <a:solidFill>
                      <a:sysClr val="windowText" lastClr="000000"/>
                    </a:solidFill>
                    <a:latin typeface="GE SS Two Medium" panose="020A0503020102020204" pitchFamily="18" charset="-78"/>
                    <a:ea typeface="GE SS Two Medium" panose="020A0503020102020204" pitchFamily="18" charset="-78"/>
                    <a:cs typeface="GE SS Two Medium" panose="020A0503020102020204" pitchFamily="18" charset="-78"/>
                  </a:rPr>
                  <a:t>كمية المياه من الصهاريج</a:t>
                </a:r>
              </a:p>
            </p:txBody>
          </p:sp>
        </p:grpSp>
        <p:grpSp>
          <p:nvGrpSpPr>
            <p:cNvPr id="102" name="مجموعة 101">
              <a:extLst>
                <a:ext uri="{FF2B5EF4-FFF2-40B4-BE49-F238E27FC236}">
                  <a16:creationId xmlns:a16="http://schemas.microsoft.com/office/drawing/2014/main" id="{4C615EF7-2424-4E6D-A297-C7876C0D583D}"/>
                </a:ext>
              </a:extLst>
            </p:cNvPr>
            <p:cNvGrpSpPr/>
            <p:nvPr/>
          </p:nvGrpSpPr>
          <p:grpSpPr>
            <a:xfrm>
              <a:off x="108980" y="1988505"/>
              <a:ext cx="2417361" cy="247650"/>
              <a:chOff x="108980" y="1988505"/>
              <a:chExt cx="2419879" cy="247650"/>
            </a:xfrm>
          </p:grpSpPr>
          <p:sp>
            <p:nvSpPr>
              <p:cNvPr id="116" name="Rectangle 54">
                <a:extLst>
                  <a:ext uri="{FF2B5EF4-FFF2-40B4-BE49-F238E27FC236}">
                    <a16:creationId xmlns:a16="http://schemas.microsoft.com/office/drawing/2014/main" id="{E87983C1-EE14-41AF-9C86-95B1CDC6D3D5}"/>
                  </a:ext>
                </a:extLst>
              </p:cNvPr>
              <p:cNvSpPr/>
              <p:nvPr/>
            </p:nvSpPr>
            <p:spPr>
              <a:xfrm>
                <a:off x="108980" y="1995632"/>
                <a:ext cx="857249" cy="233397"/>
              </a:xfrm>
              <a:prstGeom prst="rect">
                <a:avLst/>
              </a:prstGeom>
              <a:noFill/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en-GB" sz="1800" dirty="0">
                    <a:ln w="22225">
                      <a:noFill/>
                    </a:ln>
                    <a:solidFill>
                      <a:srgbClr val="000000"/>
                    </a:solidFill>
                    <a:latin typeface="Bahnschrift SemiBold" panose="020B0502040204020203" pitchFamily="34" charset="0"/>
                    <a:ea typeface="NSimSun" panose="02010609030101010101" pitchFamily="49" charset="-122"/>
                    <a:cs typeface="Hacen Casablanca" panose="02000000000000000000" pitchFamily="2" charset="-78"/>
                  </a:rPr>
                  <a:t>34,177</a:t>
                </a:r>
              </a:p>
            </p:txBody>
          </p:sp>
          <p:sp>
            <p:nvSpPr>
              <p:cNvPr id="117" name="مستطيل: زوايا مستديرة 116">
                <a:extLst>
                  <a:ext uri="{FF2B5EF4-FFF2-40B4-BE49-F238E27FC236}">
                    <a16:creationId xmlns:a16="http://schemas.microsoft.com/office/drawing/2014/main" id="{D544C1EC-F6A8-459B-AFC9-8B3EDB86D689}"/>
                  </a:ext>
                </a:extLst>
              </p:cNvPr>
              <p:cNvSpPr/>
              <p:nvPr/>
            </p:nvSpPr>
            <p:spPr>
              <a:xfrm>
                <a:off x="909079" y="1988505"/>
                <a:ext cx="1619780" cy="247650"/>
              </a:xfrm>
              <a:prstGeom prst="roundRect">
                <a:avLst/>
              </a:prstGeom>
              <a:solidFill>
                <a:schemeClr val="bg1">
                  <a:lumMod val="95000"/>
                </a:schemeClr>
              </a:solidFill>
              <a:ln>
                <a:noFill/>
              </a:ln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ar-SA" dirty="0">
                    <a:ln w="22225">
                      <a:noFill/>
                    </a:ln>
                    <a:solidFill>
                      <a:sysClr val="windowText" lastClr="000000"/>
                    </a:solidFill>
                    <a:latin typeface="GE SS Two Medium" panose="020A0503020102020204" pitchFamily="18" charset="-78"/>
                    <a:ea typeface="GE SS Two Medium" panose="020A0503020102020204" pitchFamily="18" charset="-78"/>
                    <a:cs typeface="GE SS Two Medium" panose="020A0503020102020204" pitchFamily="18" charset="-78"/>
                  </a:rPr>
                  <a:t>كمية المياه من الشبكات</a:t>
                </a:r>
              </a:p>
            </p:txBody>
          </p:sp>
        </p:grpSp>
        <p:grpSp>
          <p:nvGrpSpPr>
            <p:cNvPr id="103" name="مجموعة 102">
              <a:extLst>
                <a:ext uri="{FF2B5EF4-FFF2-40B4-BE49-F238E27FC236}">
                  <a16:creationId xmlns:a16="http://schemas.microsoft.com/office/drawing/2014/main" id="{23D74487-7690-46F1-ABCF-87F79DB7175F}"/>
                </a:ext>
              </a:extLst>
            </p:cNvPr>
            <p:cNvGrpSpPr/>
            <p:nvPr/>
          </p:nvGrpSpPr>
          <p:grpSpPr>
            <a:xfrm>
              <a:off x="150722" y="3098223"/>
              <a:ext cx="2375620" cy="250135"/>
              <a:chOff x="150770" y="3098223"/>
              <a:chExt cx="2378091" cy="247650"/>
            </a:xfrm>
          </p:grpSpPr>
          <p:sp>
            <p:nvSpPr>
              <p:cNvPr id="114" name="Rectangle 54">
                <a:extLst>
                  <a:ext uri="{FF2B5EF4-FFF2-40B4-BE49-F238E27FC236}">
                    <a16:creationId xmlns:a16="http://schemas.microsoft.com/office/drawing/2014/main" id="{026D3437-EF27-4341-97E6-5BFBFF2AE8CB}"/>
                  </a:ext>
                </a:extLst>
              </p:cNvPr>
              <p:cNvSpPr/>
              <p:nvPr/>
            </p:nvSpPr>
            <p:spPr>
              <a:xfrm>
                <a:off x="150770" y="3105350"/>
                <a:ext cx="857249" cy="233397"/>
              </a:xfrm>
              <a:prstGeom prst="rect">
                <a:avLst/>
              </a:prstGeom>
              <a:noFill/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ar-SA" sz="1800" dirty="0">
                    <a:ln w="22225">
                      <a:noFill/>
                    </a:ln>
                    <a:solidFill>
                      <a:srgbClr val="7A0000"/>
                    </a:solidFill>
                    <a:latin typeface="Bahnschrift SemiBold" panose="020B0502040204020203" pitchFamily="34" charset="0"/>
                    <a:ea typeface="NSimSun" panose="02010609030101010101" pitchFamily="49" charset="-122"/>
                    <a:cs typeface="Hacen Casablanca" panose="02000000000000000000" pitchFamily="2" charset="-78"/>
                  </a:rPr>
                  <a:t>109</a:t>
                </a:r>
                <a:endParaRPr lang="en-US" sz="1800" dirty="0">
                  <a:ln w="22225">
                    <a:noFill/>
                  </a:ln>
                  <a:solidFill>
                    <a:srgbClr val="7A0000"/>
                  </a:solidFill>
                  <a:latin typeface="Bahnschrift SemiBold" panose="020B0502040204020203" pitchFamily="34" charset="0"/>
                  <a:ea typeface="NSimSun" panose="02010609030101010101" pitchFamily="49" charset="-122"/>
                  <a:cs typeface="Hacen Casablanca" panose="02000000000000000000" pitchFamily="2" charset="-78"/>
                </a:endParaRPr>
              </a:p>
            </p:txBody>
          </p:sp>
          <p:sp>
            <p:nvSpPr>
              <p:cNvPr id="115" name="مستطيل: زوايا مستديرة 114">
                <a:extLst>
                  <a:ext uri="{FF2B5EF4-FFF2-40B4-BE49-F238E27FC236}">
                    <a16:creationId xmlns:a16="http://schemas.microsoft.com/office/drawing/2014/main" id="{E2A5A3D7-1225-458E-ABD6-61FADD6FE184}"/>
                  </a:ext>
                </a:extLst>
              </p:cNvPr>
              <p:cNvSpPr/>
              <p:nvPr/>
            </p:nvSpPr>
            <p:spPr>
              <a:xfrm>
                <a:off x="907174" y="3098223"/>
                <a:ext cx="1621687" cy="247650"/>
              </a:xfrm>
              <a:prstGeom prst="roundRect">
                <a:avLst/>
              </a:prstGeom>
              <a:solidFill>
                <a:schemeClr val="bg1">
                  <a:lumMod val="95000"/>
                </a:schemeClr>
              </a:solidFill>
              <a:ln>
                <a:noFill/>
              </a:ln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ar-SA" dirty="0">
                    <a:ln w="22225">
                      <a:noFill/>
                    </a:ln>
                    <a:solidFill>
                      <a:sysClr val="windowText" lastClr="000000"/>
                    </a:solidFill>
                    <a:latin typeface="GE SS Two Medium" panose="020A0503020102020204" pitchFamily="18" charset="-78"/>
                    <a:ea typeface="GE SS Two Medium" panose="020A0503020102020204" pitchFamily="18" charset="-78"/>
                    <a:cs typeface="GE SS Two Medium" panose="020A0503020102020204" pitchFamily="18" charset="-78"/>
                  </a:rPr>
                  <a:t>كفاءة استغلال المحطات (%)</a:t>
                </a:r>
              </a:p>
            </p:txBody>
          </p:sp>
        </p:grpSp>
        <p:grpSp>
          <p:nvGrpSpPr>
            <p:cNvPr id="104" name="مجموعة 103">
              <a:extLst>
                <a:ext uri="{FF2B5EF4-FFF2-40B4-BE49-F238E27FC236}">
                  <a16:creationId xmlns:a16="http://schemas.microsoft.com/office/drawing/2014/main" id="{D5510564-6266-4FA1-A825-21480CBC1EDD}"/>
                </a:ext>
              </a:extLst>
            </p:cNvPr>
            <p:cNvGrpSpPr/>
            <p:nvPr/>
          </p:nvGrpSpPr>
          <p:grpSpPr>
            <a:xfrm>
              <a:off x="107074" y="3376895"/>
              <a:ext cx="2419267" cy="250135"/>
              <a:chOff x="107074" y="3376895"/>
              <a:chExt cx="2421787" cy="247650"/>
            </a:xfrm>
          </p:grpSpPr>
          <p:sp>
            <p:nvSpPr>
              <p:cNvPr id="112" name="Rectangle 54">
                <a:extLst>
                  <a:ext uri="{FF2B5EF4-FFF2-40B4-BE49-F238E27FC236}">
                    <a16:creationId xmlns:a16="http://schemas.microsoft.com/office/drawing/2014/main" id="{AAFD1365-AB1A-470B-A1FC-A69B18B1EA82}"/>
                  </a:ext>
                </a:extLst>
              </p:cNvPr>
              <p:cNvSpPr/>
              <p:nvPr/>
            </p:nvSpPr>
            <p:spPr>
              <a:xfrm>
                <a:off x="107074" y="3384022"/>
                <a:ext cx="857249" cy="233397"/>
              </a:xfrm>
              <a:prstGeom prst="rect">
                <a:avLst/>
              </a:prstGeom>
              <a:noFill/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en-GB" sz="1800" dirty="0">
                    <a:ln w="22225">
                      <a:noFill/>
                    </a:ln>
                    <a:solidFill>
                      <a:srgbClr val="7A0000"/>
                    </a:solidFill>
                    <a:latin typeface="Bahnschrift SemiBold" panose="020B0502040204020203" pitchFamily="34" charset="0"/>
                    <a:ea typeface="NSimSun" panose="02010609030101010101" pitchFamily="49" charset="-122"/>
                    <a:cs typeface="Hacen Casablanca" panose="02000000000000000000" pitchFamily="2" charset="-78"/>
                  </a:rPr>
                  <a:t>75.40</a:t>
                </a:r>
              </a:p>
            </p:txBody>
          </p:sp>
          <p:sp>
            <p:nvSpPr>
              <p:cNvPr id="113" name="مستطيل: زوايا مستديرة 112">
                <a:extLst>
                  <a:ext uri="{FF2B5EF4-FFF2-40B4-BE49-F238E27FC236}">
                    <a16:creationId xmlns:a16="http://schemas.microsoft.com/office/drawing/2014/main" id="{B17C404A-1AB6-4E2E-99E1-251DE82BB62B}"/>
                  </a:ext>
                </a:extLst>
              </p:cNvPr>
              <p:cNvSpPr/>
              <p:nvPr/>
            </p:nvSpPr>
            <p:spPr>
              <a:xfrm>
                <a:off x="907174" y="3376895"/>
                <a:ext cx="1621687" cy="247650"/>
              </a:xfrm>
              <a:prstGeom prst="roundRect">
                <a:avLst/>
              </a:prstGeom>
              <a:solidFill>
                <a:schemeClr val="bg1">
                  <a:lumMod val="95000"/>
                </a:schemeClr>
              </a:solidFill>
              <a:ln>
                <a:noFill/>
              </a:ln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ar-SA" dirty="0">
                    <a:ln w="22225">
                      <a:noFill/>
                    </a:ln>
                    <a:solidFill>
                      <a:sysClr val="windowText" lastClr="000000"/>
                    </a:solidFill>
                    <a:latin typeface="GE SS Two Medium" panose="020A0503020102020204" pitchFamily="18" charset="-78"/>
                    <a:ea typeface="GE SS Two Medium" panose="020A0503020102020204" pitchFamily="18" charset="-78"/>
                    <a:cs typeface="GE SS Two Medium" panose="020A0503020102020204" pitchFamily="18" charset="-78"/>
                  </a:rPr>
                  <a:t> نسبة المياه الثلاثية (%)</a:t>
                </a:r>
              </a:p>
            </p:txBody>
          </p:sp>
        </p:grpSp>
        <p:grpSp>
          <p:nvGrpSpPr>
            <p:cNvPr id="105" name="مجموعة 104">
              <a:extLst>
                <a:ext uri="{FF2B5EF4-FFF2-40B4-BE49-F238E27FC236}">
                  <a16:creationId xmlns:a16="http://schemas.microsoft.com/office/drawing/2014/main" id="{BB684AAC-7527-4854-8BCD-C281ABC14BEE}"/>
                </a:ext>
              </a:extLst>
            </p:cNvPr>
            <p:cNvGrpSpPr/>
            <p:nvPr/>
          </p:nvGrpSpPr>
          <p:grpSpPr>
            <a:xfrm>
              <a:off x="107074" y="3655567"/>
              <a:ext cx="2419267" cy="250135"/>
              <a:chOff x="107074" y="3655567"/>
              <a:chExt cx="2421787" cy="247650"/>
            </a:xfrm>
          </p:grpSpPr>
          <p:sp>
            <p:nvSpPr>
              <p:cNvPr id="110" name="Rectangle 54">
                <a:extLst>
                  <a:ext uri="{FF2B5EF4-FFF2-40B4-BE49-F238E27FC236}">
                    <a16:creationId xmlns:a16="http://schemas.microsoft.com/office/drawing/2014/main" id="{9DB6D1F9-D51C-4A76-A94C-D92FE44BF266}"/>
                  </a:ext>
                </a:extLst>
              </p:cNvPr>
              <p:cNvSpPr/>
              <p:nvPr/>
            </p:nvSpPr>
            <p:spPr>
              <a:xfrm>
                <a:off x="107074" y="3662694"/>
                <a:ext cx="857249" cy="233397"/>
              </a:xfrm>
              <a:prstGeom prst="rect">
                <a:avLst/>
              </a:prstGeom>
              <a:noFill/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en-GB" sz="1800" dirty="0">
                    <a:ln w="22225">
                      <a:noFill/>
                    </a:ln>
                    <a:solidFill>
                      <a:srgbClr val="7A0000"/>
                    </a:solidFill>
                    <a:latin typeface="Bahnschrift SemiBold" panose="020B0502040204020203" pitchFamily="34" charset="0"/>
                    <a:ea typeface="NSimSun" panose="02010609030101010101" pitchFamily="49" charset="-122"/>
                    <a:cs typeface="Hacen Casablanca" panose="02000000000000000000" pitchFamily="2" charset="-78"/>
                  </a:rPr>
                  <a:t>24.60</a:t>
                </a:r>
              </a:p>
            </p:txBody>
          </p:sp>
          <p:sp>
            <p:nvSpPr>
              <p:cNvPr id="111" name="مستطيل: زوايا مستديرة 110">
                <a:extLst>
                  <a:ext uri="{FF2B5EF4-FFF2-40B4-BE49-F238E27FC236}">
                    <a16:creationId xmlns:a16="http://schemas.microsoft.com/office/drawing/2014/main" id="{5BAE5531-B806-4816-9656-9E55604ED4F2}"/>
                  </a:ext>
                </a:extLst>
              </p:cNvPr>
              <p:cNvSpPr/>
              <p:nvPr/>
            </p:nvSpPr>
            <p:spPr>
              <a:xfrm>
                <a:off x="907174" y="3655567"/>
                <a:ext cx="1621687" cy="247650"/>
              </a:xfrm>
              <a:prstGeom prst="roundRect">
                <a:avLst/>
              </a:prstGeom>
              <a:solidFill>
                <a:schemeClr val="bg1">
                  <a:lumMod val="95000"/>
                </a:schemeClr>
              </a:solidFill>
              <a:ln>
                <a:noFill/>
              </a:ln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ar-SA" dirty="0">
                    <a:ln w="22225">
                      <a:noFill/>
                    </a:ln>
                    <a:solidFill>
                      <a:sysClr val="windowText" lastClr="000000"/>
                    </a:solidFill>
                    <a:latin typeface="GE SS Two Medium" panose="020A0503020102020204" pitchFamily="18" charset="-78"/>
                    <a:ea typeface="GE SS Two Medium" panose="020A0503020102020204" pitchFamily="18" charset="-78"/>
                    <a:cs typeface="GE SS Two Medium" panose="020A0503020102020204" pitchFamily="18" charset="-78"/>
                  </a:rPr>
                  <a:t> نسبة المياه الثنائية (%)</a:t>
                </a:r>
              </a:p>
            </p:txBody>
          </p:sp>
        </p:grpSp>
        <p:grpSp>
          <p:nvGrpSpPr>
            <p:cNvPr id="106" name="مجموعة 105">
              <a:extLst>
                <a:ext uri="{FF2B5EF4-FFF2-40B4-BE49-F238E27FC236}">
                  <a16:creationId xmlns:a16="http://schemas.microsoft.com/office/drawing/2014/main" id="{50C161C1-083E-4BD1-92C4-C9CF14949E44}"/>
                </a:ext>
              </a:extLst>
            </p:cNvPr>
            <p:cNvGrpSpPr/>
            <p:nvPr/>
          </p:nvGrpSpPr>
          <p:grpSpPr>
            <a:xfrm>
              <a:off x="139810" y="3934241"/>
              <a:ext cx="2386532" cy="250135"/>
              <a:chOff x="139846" y="3934241"/>
              <a:chExt cx="2389015" cy="247650"/>
            </a:xfrm>
          </p:grpSpPr>
          <p:sp>
            <p:nvSpPr>
              <p:cNvPr id="108" name="Rectangle 54">
                <a:extLst>
                  <a:ext uri="{FF2B5EF4-FFF2-40B4-BE49-F238E27FC236}">
                    <a16:creationId xmlns:a16="http://schemas.microsoft.com/office/drawing/2014/main" id="{B40B75C1-6A31-4B21-B850-37C7931A5DFC}"/>
                  </a:ext>
                </a:extLst>
              </p:cNvPr>
              <p:cNvSpPr/>
              <p:nvPr/>
            </p:nvSpPr>
            <p:spPr>
              <a:xfrm>
                <a:off x="139846" y="3941368"/>
                <a:ext cx="857249" cy="233397"/>
              </a:xfrm>
              <a:prstGeom prst="rect">
                <a:avLst/>
              </a:prstGeom>
              <a:noFill/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en-GB" sz="1800" dirty="0">
                    <a:ln w="22225">
                      <a:noFill/>
                    </a:ln>
                    <a:solidFill>
                      <a:srgbClr val="7A0000"/>
                    </a:solidFill>
                    <a:latin typeface="Bahnschrift SemiBold" panose="020B0502040204020203" pitchFamily="34" charset="0"/>
                    <a:ea typeface="NSimSun" panose="02010609030101010101" pitchFamily="49" charset="-122"/>
                    <a:cs typeface="Hacen Casablanca" panose="02000000000000000000" pitchFamily="2" charset="-78"/>
                  </a:rPr>
                  <a:t>5.27</a:t>
                </a:r>
                <a:endParaRPr lang="en-US" sz="1800" dirty="0">
                  <a:ln w="22225">
                    <a:noFill/>
                  </a:ln>
                  <a:solidFill>
                    <a:srgbClr val="7A0000"/>
                  </a:solidFill>
                  <a:latin typeface="Bahnschrift SemiBold" panose="020B0502040204020203" pitchFamily="34" charset="0"/>
                  <a:ea typeface="NSimSun" panose="02010609030101010101" pitchFamily="49" charset="-122"/>
                  <a:cs typeface="Hacen Casablanca" panose="02000000000000000000" pitchFamily="2" charset="-78"/>
                </a:endParaRPr>
              </a:p>
            </p:txBody>
          </p:sp>
          <p:sp>
            <p:nvSpPr>
              <p:cNvPr id="109" name="مستطيل: زوايا مستديرة 108">
                <a:extLst>
                  <a:ext uri="{FF2B5EF4-FFF2-40B4-BE49-F238E27FC236}">
                    <a16:creationId xmlns:a16="http://schemas.microsoft.com/office/drawing/2014/main" id="{B623F4EE-6A00-4669-BA06-CDD5BC7BDF6B}"/>
                  </a:ext>
                </a:extLst>
              </p:cNvPr>
              <p:cNvSpPr/>
              <p:nvPr/>
            </p:nvSpPr>
            <p:spPr>
              <a:xfrm>
                <a:off x="907174" y="3934241"/>
                <a:ext cx="1621687" cy="247650"/>
              </a:xfrm>
              <a:prstGeom prst="roundRect">
                <a:avLst/>
              </a:prstGeom>
              <a:solidFill>
                <a:schemeClr val="bg1">
                  <a:lumMod val="95000"/>
                </a:schemeClr>
              </a:solidFill>
              <a:ln>
                <a:noFill/>
              </a:ln>
            </p:spPr>
            <p:txBody>
              <a:bodyPr wrap="square" lIns="0" tIns="0" rIns="0" bIns="0" anchor="ctr">
                <a:noAutofit/>
              </a:bodyPr>
              <a:lstStyle>
                <a:lvl1pPr marL="0" indent="0">
                  <a:defRPr sz="1100">
                    <a:latin typeface="+mn-lt"/>
                    <a:ea typeface="+mn-ea"/>
                    <a:cs typeface="+mn-cs"/>
                  </a:defRPr>
                </a:lvl1pPr>
                <a:lvl2pPr marL="457200" indent="0">
                  <a:defRPr sz="1100">
                    <a:latin typeface="+mn-lt"/>
                    <a:ea typeface="+mn-ea"/>
                    <a:cs typeface="+mn-cs"/>
                  </a:defRPr>
                </a:lvl2pPr>
                <a:lvl3pPr marL="914400" indent="0">
                  <a:defRPr sz="1100">
                    <a:latin typeface="+mn-lt"/>
                    <a:ea typeface="+mn-ea"/>
                    <a:cs typeface="+mn-cs"/>
                  </a:defRPr>
                </a:lvl3pPr>
                <a:lvl4pPr marL="1371600" indent="0">
                  <a:defRPr sz="1100">
                    <a:latin typeface="+mn-lt"/>
                    <a:ea typeface="+mn-ea"/>
                    <a:cs typeface="+mn-cs"/>
                  </a:defRPr>
                </a:lvl4pPr>
                <a:lvl5pPr marL="1828800" indent="0">
                  <a:defRPr sz="1100">
                    <a:latin typeface="+mn-lt"/>
                    <a:ea typeface="+mn-ea"/>
                    <a:cs typeface="+mn-cs"/>
                  </a:defRPr>
                </a:lvl5pPr>
                <a:lvl6pPr marL="2286000" indent="0">
                  <a:defRPr sz="1100">
                    <a:latin typeface="+mn-lt"/>
                    <a:ea typeface="+mn-ea"/>
                    <a:cs typeface="+mn-cs"/>
                  </a:defRPr>
                </a:lvl6pPr>
                <a:lvl7pPr marL="2743200" indent="0">
                  <a:defRPr sz="1100">
                    <a:latin typeface="+mn-lt"/>
                    <a:ea typeface="+mn-ea"/>
                    <a:cs typeface="+mn-cs"/>
                  </a:defRPr>
                </a:lvl7pPr>
                <a:lvl8pPr marL="3200400" indent="0">
                  <a:defRPr sz="1100">
                    <a:latin typeface="+mn-lt"/>
                    <a:ea typeface="+mn-ea"/>
                    <a:cs typeface="+mn-cs"/>
                  </a:defRPr>
                </a:lvl8pPr>
                <a:lvl9pPr marL="3657600" indent="0">
                  <a:defRPr sz="1100"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 defTabSz="1219170">
                  <a:defRPr/>
                </a:pPr>
                <a:r>
                  <a:rPr lang="ar-SA" dirty="0">
                    <a:ln w="22225">
                      <a:noFill/>
                    </a:ln>
                    <a:solidFill>
                      <a:sysClr val="windowText" lastClr="000000"/>
                    </a:solidFill>
                    <a:latin typeface="GE SS Two Medium" panose="020A0503020102020204" pitchFamily="18" charset="-78"/>
                    <a:ea typeface="GE SS Two Medium" panose="020A0503020102020204" pitchFamily="18" charset="-78"/>
                    <a:cs typeface="GE SS Two Medium" panose="020A0503020102020204" pitchFamily="18" charset="-78"/>
                  </a:rPr>
                  <a:t> المياه المعاد استخدمها (%)- مشروع وعد الشمال </a:t>
                </a:r>
              </a:p>
            </p:txBody>
          </p:sp>
        </p:grpSp>
      </p:grpSp>
      <p:grpSp>
        <p:nvGrpSpPr>
          <p:cNvPr id="23" name="Group 22">
            <a:extLst>
              <a:ext uri="{FF2B5EF4-FFF2-40B4-BE49-F238E27FC236}">
                <a16:creationId xmlns:a16="http://schemas.microsoft.com/office/drawing/2014/main" id="{F5D58F54-48AC-2763-1552-2E284A73A01B}"/>
              </a:ext>
            </a:extLst>
          </p:cNvPr>
          <p:cNvGrpSpPr/>
          <p:nvPr/>
        </p:nvGrpSpPr>
        <p:grpSpPr>
          <a:xfrm>
            <a:off x="3963924" y="660837"/>
            <a:ext cx="3384245" cy="3150489"/>
            <a:chOff x="3963924" y="1083285"/>
            <a:chExt cx="3384245" cy="3150489"/>
          </a:xfrm>
        </p:grpSpPr>
        <p:sp>
          <p:nvSpPr>
            <p:cNvPr id="16" name="Rectangle: Rounded Corners 15">
              <a:extLst>
                <a:ext uri="{FF2B5EF4-FFF2-40B4-BE49-F238E27FC236}">
                  <a16:creationId xmlns:a16="http://schemas.microsoft.com/office/drawing/2014/main" id="{23475911-0644-8BC1-4736-A63E3778FFDD}"/>
                </a:ext>
              </a:extLst>
            </p:cNvPr>
            <p:cNvSpPr/>
            <p:nvPr/>
          </p:nvSpPr>
          <p:spPr>
            <a:xfrm>
              <a:off x="4012773" y="1083285"/>
              <a:ext cx="3286547" cy="3150489"/>
            </a:xfrm>
            <a:prstGeom prst="roundRect">
              <a:avLst>
                <a:gd name="adj" fmla="val 0"/>
              </a:avLst>
            </a:prstGeom>
            <a:solidFill>
              <a:srgbClr val="F5F7F7">
                <a:alpha val="70000"/>
              </a:srgbClr>
            </a:solidFill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1828434"/>
              <a:endParaRPr lang="en-US" sz="3600" dirty="0"/>
            </a:p>
          </p:txBody>
        </p:sp>
        <p:graphicFrame>
          <p:nvGraphicFramePr>
            <p:cNvPr id="10" name="مخطط 50">
              <a:extLst>
                <a:ext uri="{FF2B5EF4-FFF2-40B4-BE49-F238E27FC236}">
                  <a16:creationId xmlns:a16="http://schemas.microsoft.com/office/drawing/2014/main" id="{80891247-D825-A4D8-585C-40986E24B9C4}"/>
                </a:ext>
              </a:extLst>
            </p:cNvPr>
            <p:cNvGraphicFramePr>
              <a:graphicFrameLocks/>
            </p:cNvGraphicFramePr>
            <p:nvPr>
              <p:extLst>
                <p:ext uri="{D42A27DB-BD31-4B8C-83A1-F6EECF244321}">
                  <p14:modId xmlns:p14="http://schemas.microsoft.com/office/powerpoint/2010/main" val="4168629729"/>
                </p:ext>
              </p:extLst>
            </p:nvPr>
          </p:nvGraphicFramePr>
          <p:xfrm>
            <a:off x="3963924" y="1246418"/>
            <a:ext cx="3384245" cy="2824223"/>
          </p:xfrm>
          <a:graphic>
            <a:graphicData uri="http://schemas.openxmlformats.org/drawingml/2006/chart">
              <c:chart xmlns:c="http://schemas.openxmlformats.org/drawingml/2006/chart" xmlns:r="http://schemas.openxmlformats.org/officeDocument/2006/relationships" r:id="rId3"/>
            </a:graphicData>
          </a:graphic>
        </p:graphicFrame>
      </p:grpSp>
      <p:grpSp>
        <p:nvGrpSpPr>
          <p:cNvPr id="22" name="Group 21">
            <a:extLst>
              <a:ext uri="{FF2B5EF4-FFF2-40B4-BE49-F238E27FC236}">
                <a16:creationId xmlns:a16="http://schemas.microsoft.com/office/drawing/2014/main" id="{2549F2F6-027B-DA36-5621-8581BA3FCB32}"/>
              </a:ext>
            </a:extLst>
          </p:cNvPr>
          <p:cNvGrpSpPr/>
          <p:nvPr/>
        </p:nvGrpSpPr>
        <p:grpSpPr>
          <a:xfrm>
            <a:off x="329789" y="660837"/>
            <a:ext cx="3286547" cy="3150489"/>
            <a:chOff x="110478" y="1083285"/>
            <a:chExt cx="3286547" cy="3150489"/>
          </a:xfrm>
        </p:grpSpPr>
        <p:sp>
          <p:nvSpPr>
            <p:cNvPr id="20" name="Rectangle: Rounded Corners 19">
              <a:extLst>
                <a:ext uri="{FF2B5EF4-FFF2-40B4-BE49-F238E27FC236}">
                  <a16:creationId xmlns:a16="http://schemas.microsoft.com/office/drawing/2014/main" id="{18CF385B-CBCA-00D7-FB0A-BB5F1637E075}"/>
                </a:ext>
              </a:extLst>
            </p:cNvPr>
            <p:cNvSpPr/>
            <p:nvPr/>
          </p:nvSpPr>
          <p:spPr>
            <a:xfrm>
              <a:off x="110478" y="1083285"/>
              <a:ext cx="3286547" cy="3150489"/>
            </a:xfrm>
            <a:prstGeom prst="roundRect">
              <a:avLst>
                <a:gd name="adj" fmla="val 0"/>
              </a:avLst>
            </a:prstGeom>
            <a:solidFill>
              <a:srgbClr val="F5F7F7">
                <a:alpha val="70000"/>
              </a:srgbClr>
            </a:solidFill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1828434"/>
              <a:endParaRPr lang="en-US" sz="3600" dirty="0"/>
            </a:p>
          </p:txBody>
        </p:sp>
        <p:graphicFrame>
          <p:nvGraphicFramePr>
            <p:cNvPr id="11" name="مخطط 52">
              <a:extLst>
                <a:ext uri="{FF2B5EF4-FFF2-40B4-BE49-F238E27FC236}">
                  <a16:creationId xmlns:a16="http://schemas.microsoft.com/office/drawing/2014/main" id="{5249AD96-DC0A-976D-DDE7-A78EE81B3A45}"/>
                </a:ext>
              </a:extLst>
            </p:cNvPr>
            <p:cNvGraphicFramePr>
              <a:graphicFrameLocks/>
            </p:cNvGraphicFramePr>
            <p:nvPr>
              <p:extLst>
                <p:ext uri="{D42A27DB-BD31-4B8C-83A1-F6EECF244321}">
                  <p14:modId xmlns:p14="http://schemas.microsoft.com/office/powerpoint/2010/main" val="1251412489"/>
                </p:ext>
              </p:extLst>
            </p:nvPr>
          </p:nvGraphicFramePr>
          <p:xfrm>
            <a:off x="135614" y="1246418"/>
            <a:ext cx="3236274" cy="2824223"/>
          </p:xfrm>
          <a:graphic>
            <a:graphicData uri="http://schemas.openxmlformats.org/drawingml/2006/chart">
              <c:chart xmlns:c="http://schemas.openxmlformats.org/drawingml/2006/chart" xmlns:r="http://schemas.openxmlformats.org/officeDocument/2006/relationships" r:id="rId4"/>
            </a:graphicData>
          </a:graphic>
        </p:graphicFrame>
      </p:grpSp>
      <p:grpSp>
        <p:nvGrpSpPr>
          <p:cNvPr id="24" name="Group 23">
            <a:extLst>
              <a:ext uri="{FF2B5EF4-FFF2-40B4-BE49-F238E27FC236}">
                <a16:creationId xmlns:a16="http://schemas.microsoft.com/office/drawing/2014/main" id="{30E2EE23-799D-FA6D-0094-8387E4FA30E5}"/>
              </a:ext>
            </a:extLst>
          </p:cNvPr>
          <p:cNvGrpSpPr/>
          <p:nvPr/>
        </p:nvGrpSpPr>
        <p:grpSpPr>
          <a:xfrm>
            <a:off x="3478740" y="3905110"/>
            <a:ext cx="4354611" cy="2689662"/>
            <a:chOff x="1145894" y="3946187"/>
            <a:chExt cx="4354611" cy="2689662"/>
          </a:xfrm>
        </p:grpSpPr>
        <p:sp>
          <p:nvSpPr>
            <p:cNvPr id="21" name="Rectangle: Rounded Corners 20">
              <a:extLst>
                <a:ext uri="{FF2B5EF4-FFF2-40B4-BE49-F238E27FC236}">
                  <a16:creationId xmlns:a16="http://schemas.microsoft.com/office/drawing/2014/main" id="{D3F7F1E6-5F36-9156-CB3E-8BDAA668E98D}"/>
                </a:ext>
              </a:extLst>
            </p:cNvPr>
            <p:cNvSpPr/>
            <p:nvPr/>
          </p:nvSpPr>
          <p:spPr>
            <a:xfrm>
              <a:off x="1679926" y="3972460"/>
              <a:ext cx="3286547" cy="2663389"/>
            </a:xfrm>
            <a:prstGeom prst="roundRect">
              <a:avLst>
                <a:gd name="adj" fmla="val 0"/>
              </a:avLst>
            </a:prstGeom>
            <a:solidFill>
              <a:srgbClr val="F5F7F7">
                <a:alpha val="70000"/>
              </a:srgbClr>
            </a:solidFill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1828434"/>
              <a:endParaRPr lang="en-US" sz="3600" dirty="0"/>
            </a:p>
          </p:txBody>
        </p:sp>
        <p:graphicFrame>
          <p:nvGraphicFramePr>
            <p:cNvPr id="12" name="مخطط 53">
              <a:extLst>
                <a:ext uri="{FF2B5EF4-FFF2-40B4-BE49-F238E27FC236}">
                  <a16:creationId xmlns:a16="http://schemas.microsoft.com/office/drawing/2014/main" id="{193B5027-9E55-AE15-60C2-FB497AA2CD2C}"/>
                </a:ext>
              </a:extLst>
            </p:cNvPr>
            <p:cNvGraphicFramePr>
              <a:graphicFrameLocks/>
            </p:cNvGraphicFramePr>
            <p:nvPr>
              <p:extLst>
                <p:ext uri="{D42A27DB-BD31-4B8C-83A1-F6EECF244321}">
                  <p14:modId xmlns:p14="http://schemas.microsoft.com/office/powerpoint/2010/main" val="2957124131"/>
                </p:ext>
              </p:extLst>
            </p:nvPr>
          </p:nvGraphicFramePr>
          <p:xfrm>
            <a:off x="1145894" y="3946187"/>
            <a:ext cx="4354611" cy="2689662"/>
          </p:xfrm>
          <a:graphic>
            <a:graphicData uri="http://schemas.openxmlformats.org/drawingml/2006/chart">
              <c:chart xmlns:c="http://schemas.openxmlformats.org/drawingml/2006/chart" xmlns:r="http://schemas.openxmlformats.org/officeDocument/2006/relationships" r:id="rId5"/>
            </a:graphicData>
          </a:graphic>
        </p:graphicFrame>
      </p:grpSp>
      <p:grpSp>
        <p:nvGrpSpPr>
          <p:cNvPr id="25" name="Group 24">
            <a:extLst>
              <a:ext uri="{FF2B5EF4-FFF2-40B4-BE49-F238E27FC236}">
                <a16:creationId xmlns:a16="http://schemas.microsoft.com/office/drawing/2014/main" id="{69AF8B91-17F0-0D25-EF30-4EE1D61966D8}"/>
              </a:ext>
            </a:extLst>
          </p:cNvPr>
          <p:cNvGrpSpPr/>
          <p:nvPr/>
        </p:nvGrpSpPr>
        <p:grpSpPr>
          <a:xfrm>
            <a:off x="882930" y="4279640"/>
            <a:ext cx="1908551" cy="1940602"/>
            <a:chOff x="3225871" y="4742159"/>
            <a:chExt cx="1908551" cy="1940602"/>
          </a:xfrm>
        </p:grpSpPr>
        <p:sp>
          <p:nvSpPr>
            <p:cNvPr id="26" name="Freeform 146">
              <a:extLst>
                <a:ext uri="{FF2B5EF4-FFF2-40B4-BE49-F238E27FC236}">
                  <a16:creationId xmlns:a16="http://schemas.microsoft.com/office/drawing/2014/main" id="{D74134E9-3667-2088-9517-83F68850E8AF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117499" y="4742159"/>
              <a:ext cx="125295" cy="1532668"/>
            </a:xfrm>
            <a:custGeom>
              <a:avLst/>
              <a:gdLst>
                <a:gd name="T0" fmla="*/ 37 w 74"/>
                <a:gd name="T1" fmla="*/ 0 h 923"/>
                <a:gd name="T2" fmla="*/ 0 w 74"/>
                <a:gd name="T3" fmla="*/ 37 h 923"/>
                <a:gd name="T4" fmla="*/ 0 w 74"/>
                <a:gd name="T5" fmla="*/ 886 h 923"/>
                <a:gd name="T6" fmla="*/ 37 w 74"/>
                <a:gd name="T7" fmla="*/ 923 h 923"/>
                <a:gd name="T8" fmla="*/ 74 w 74"/>
                <a:gd name="T9" fmla="*/ 886 h 923"/>
                <a:gd name="T10" fmla="*/ 74 w 74"/>
                <a:gd name="T11" fmla="*/ 37 h 923"/>
                <a:gd name="T12" fmla="*/ 37 w 74"/>
                <a:gd name="T13" fmla="*/ 0 h 92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74" h="923">
                  <a:moveTo>
                    <a:pt x="37" y="0"/>
                  </a:moveTo>
                  <a:cubicBezTo>
                    <a:pt x="16" y="0"/>
                    <a:pt x="0" y="17"/>
                    <a:pt x="0" y="37"/>
                  </a:cubicBezTo>
                  <a:cubicBezTo>
                    <a:pt x="0" y="886"/>
                    <a:pt x="0" y="886"/>
                    <a:pt x="0" y="886"/>
                  </a:cubicBezTo>
                  <a:cubicBezTo>
                    <a:pt x="0" y="906"/>
                    <a:pt x="16" y="923"/>
                    <a:pt x="37" y="923"/>
                  </a:cubicBezTo>
                  <a:cubicBezTo>
                    <a:pt x="58" y="923"/>
                    <a:pt x="74" y="906"/>
                    <a:pt x="74" y="886"/>
                  </a:cubicBezTo>
                  <a:cubicBezTo>
                    <a:pt x="74" y="37"/>
                    <a:pt x="74" y="37"/>
                    <a:pt x="74" y="37"/>
                  </a:cubicBezTo>
                  <a:cubicBezTo>
                    <a:pt x="74" y="17"/>
                    <a:pt x="58" y="0"/>
                    <a:pt x="37" y="0"/>
                  </a:cubicBezTo>
                </a:path>
              </a:pathLst>
            </a:custGeom>
            <a:solidFill>
              <a:srgbClr val="2E75B6"/>
            </a:solidFill>
            <a:ln>
              <a:noFill/>
            </a:ln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7" name="Freeform 147">
              <a:extLst>
                <a:ext uri="{FF2B5EF4-FFF2-40B4-BE49-F238E27FC236}">
                  <a16:creationId xmlns:a16="http://schemas.microsoft.com/office/drawing/2014/main" id="{C3C4F746-3647-B7D6-2F8F-157840AABD7D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715392" y="6175757"/>
              <a:ext cx="509919" cy="507004"/>
            </a:xfrm>
            <a:custGeom>
              <a:avLst/>
              <a:gdLst>
                <a:gd name="T0" fmla="*/ 12 w 306"/>
                <a:gd name="T1" fmla="*/ 12 h 306"/>
                <a:gd name="T2" fmla="*/ 12 w 306"/>
                <a:gd name="T3" fmla="*/ 53 h 306"/>
                <a:gd name="T4" fmla="*/ 253 w 306"/>
                <a:gd name="T5" fmla="*/ 294 h 306"/>
                <a:gd name="T6" fmla="*/ 294 w 306"/>
                <a:gd name="T7" fmla="*/ 294 h 306"/>
                <a:gd name="T8" fmla="*/ 294 w 306"/>
                <a:gd name="T9" fmla="*/ 253 h 306"/>
                <a:gd name="T10" fmla="*/ 53 w 306"/>
                <a:gd name="T11" fmla="*/ 12 h 306"/>
                <a:gd name="T12" fmla="*/ 12 w 306"/>
                <a:gd name="T13" fmla="*/ 12 h 3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306" h="306">
                  <a:moveTo>
                    <a:pt x="12" y="12"/>
                  </a:moveTo>
                  <a:cubicBezTo>
                    <a:pt x="0" y="23"/>
                    <a:pt x="0" y="41"/>
                    <a:pt x="12" y="53"/>
                  </a:cubicBezTo>
                  <a:cubicBezTo>
                    <a:pt x="253" y="294"/>
                    <a:pt x="253" y="294"/>
                    <a:pt x="253" y="294"/>
                  </a:cubicBezTo>
                  <a:cubicBezTo>
                    <a:pt x="265" y="306"/>
                    <a:pt x="283" y="306"/>
                    <a:pt x="294" y="294"/>
                  </a:cubicBezTo>
                  <a:cubicBezTo>
                    <a:pt x="306" y="283"/>
                    <a:pt x="306" y="265"/>
                    <a:pt x="294" y="253"/>
                  </a:cubicBezTo>
                  <a:cubicBezTo>
                    <a:pt x="53" y="12"/>
                    <a:pt x="53" y="12"/>
                    <a:pt x="53" y="12"/>
                  </a:cubicBezTo>
                  <a:cubicBezTo>
                    <a:pt x="41" y="0"/>
                    <a:pt x="23" y="0"/>
                    <a:pt x="12" y="12"/>
                  </a:cubicBezTo>
                  <a:close/>
                </a:path>
              </a:pathLst>
            </a:custGeom>
            <a:solidFill>
              <a:srgbClr val="2E75B6"/>
            </a:solidFill>
            <a:ln>
              <a:noFill/>
            </a:ln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8" name="Freeform 148">
              <a:extLst>
                <a:ext uri="{FF2B5EF4-FFF2-40B4-BE49-F238E27FC236}">
                  <a16:creationId xmlns:a16="http://schemas.microsoft.com/office/drawing/2014/main" id="{C73B1C4B-F3F8-E6C5-99FE-4E235711AA71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132069" y="6175757"/>
              <a:ext cx="507004" cy="507004"/>
            </a:xfrm>
            <a:custGeom>
              <a:avLst/>
              <a:gdLst>
                <a:gd name="T0" fmla="*/ 294 w 305"/>
                <a:gd name="T1" fmla="*/ 12 h 306"/>
                <a:gd name="T2" fmla="*/ 294 w 305"/>
                <a:gd name="T3" fmla="*/ 53 h 306"/>
                <a:gd name="T4" fmla="*/ 52 w 305"/>
                <a:gd name="T5" fmla="*/ 294 h 306"/>
                <a:gd name="T6" fmla="*/ 11 w 305"/>
                <a:gd name="T7" fmla="*/ 294 h 306"/>
                <a:gd name="T8" fmla="*/ 11 w 305"/>
                <a:gd name="T9" fmla="*/ 253 h 306"/>
                <a:gd name="T10" fmla="*/ 253 w 305"/>
                <a:gd name="T11" fmla="*/ 12 h 306"/>
                <a:gd name="T12" fmla="*/ 294 w 305"/>
                <a:gd name="T13" fmla="*/ 12 h 3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305" h="306">
                  <a:moveTo>
                    <a:pt x="294" y="12"/>
                  </a:moveTo>
                  <a:cubicBezTo>
                    <a:pt x="305" y="23"/>
                    <a:pt x="305" y="41"/>
                    <a:pt x="294" y="53"/>
                  </a:cubicBezTo>
                  <a:cubicBezTo>
                    <a:pt x="52" y="294"/>
                    <a:pt x="52" y="294"/>
                    <a:pt x="52" y="294"/>
                  </a:cubicBezTo>
                  <a:cubicBezTo>
                    <a:pt x="41" y="306"/>
                    <a:pt x="23" y="306"/>
                    <a:pt x="11" y="294"/>
                  </a:cubicBezTo>
                  <a:cubicBezTo>
                    <a:pt x="0" y="283"/>
                    <a:pt x="0" y="265"/>
                    <a:pt x="11" y="253"/>
                  </a:cubicBezTo>
                  <a:cubicBezTo>
                    <a:pt x="253" y="12"/>
                    <a:pt x="253" y="12"/>
                    <a:pt x="253" y="12"/>
                  </a:cubicBezTo>
                  <a:cubicBezTo>
                    <a:pt x="264" y="0"/>
                    <a:pt x="283" y="0"/>
                    <a:pt x="294" y="12"/>
                  </a:cubicBezTo>
                  <a:close/>
                </a:path>
              </a:pathLst>
            </a:custGeom>
            <a:solidFill>
              <a:srgbClr val="2E75B6"/>
            </a:solidFill>
            <a:ln>
              <a:noFill/>
            </a:ln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9" name="Freeform 149">
              <a:extLst>
                <a:ext uri="{FF2B5EF4-FFF2-40B4-BE49-F238E27FC236}">
                  <a16:creationId xmlns:a16="http://schemas.microsoft.com/office/drawing/2014/main" id="{74B938AC-481C-83C4-5438-57AC1A422947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313286" y="4817918"/>
              <a:ext cx="1716239" cy="1217975"/>
            </a:xfrm>
            <a:custGeom>
              <a:avLst/>
              <a:gdLst>
                <a:gd name="T0" fmla="*/ 1033 w 1033"/>
                <a:gd name="T1" fmla="*/ 657 h 734"/>
                <a:gd name="T2" fmla="*/ 894 w 1033"/>
                <a:gd name="T3" fmla="*/ 681 h 734"/>
                <a:gd name="T4" fmla="*/ 140 w 1033"/>
                <a:gd name="T5" fmla="*/ 681 h 734"/>
                <a:gd name="T6" fmla="*/ 0 w 1033"/>
                <a:gd name="T7" fmla="*/ 657 h 734"/>
                <a:gd name="T8" fmla="*/ 0 w 1033"/>
                <a:gd name="T9" fmla="*/ 77 h 734"/>
                <a:gd name="T10" fmla="*/ 140 w 1033"/>
                <a:gd name="T11" fmla="*/ 42 h 734"/>
                <a:gd name="T12" fmla="*/ 894 w 1033"/>
                <a:gd name="T13" fmla="*/ 42 h 734"/>
                <a:gd name="T14" fmla="*/ 1033 w 1033"/>
                <a:gd name="T15" fmla="*/ 77 h 734"/>
                <a:gd name="T16" fmla="*/ 1033 w 1033"/>
                <a:gd name="T17" fmla="*/ 657 h 73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1033" h="734">
                  <a:moveTo>
                    <a:pt x="1033" y="657"/>
                  </a:moveTo>
                  <a:cubicBezTo>
                    <a:pt x="1033" y="734"/>
                    <a:pt x="971" y="681"/>
                    <a:pt x="894" y="681"/>
                  </a:cubicBezTo>
                  <a:cubicBezTo>
                    <a:pt x="140" y="681"/>
                    <a:pt x="140" y="681"/>
                    <a:pt x="140" y="681"/>
                  </a:cubicBezTo>
                  <a:cubicBezTo>
                    <a:pt x="63" y="681"/>
                    <a:pt x="0" y="734"/>
                    <a:pt x="0" y="657"/>
                  </a:cubicBezTo>
                  <a:cubicBezTo>
                    <a:pt x="0" y="77"/>
                    <a:pt x="0" y="77"/>
                    <a:pt x="0" y="77"/>
                  </a:cubicBezTo>
                  <a:cubicBezTo>
                    <a:pt x="0" y="0"/>
                    <a:pt x="63" y="42"/>
                    <a:pt x="140" y="42"/>
                  </a:cubicBezTo>
                  <a:cubicBezTo>
                    <a:pt x="894" y="42"/>
                    <a:pt x="894" y="42"/>
                    <a:pt x="894" y="42"/>
                  </a:cubicBezTo>
                  <a:cubicBezTo>
                    <a:pt x="971" y="42"/>
                    <a:pt x="1033" y="0"/>
                    <a:pt x="1033" y="77"/>
                  </a:cubicBezTo>
                  <a:cubicBezTo>
                    <a:pt x="1033" y="657"/>
                    <a:pt x="1033" y="657"/>
                    <a:pt x="1033" y="657"/>
                  </a:cubicBezTo>
                </a:path>
              </a:pathLst>
            </a:custGeom>
            <a:solidFill>
              <a:srgbClr val="C0D6E9"/>
            </a:solidFill>
            <a:ln>
              <a:noFill/>
            </a:ln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30" name="Freeform 150">
              <a:extLst>
                <a:ext uri="{FF2B5EF4-FFF2-40B4-BE49-F238E27FC236}">
                  <a16:creationId xmlns:a16="http://schemas.microsoft.com/office/drawing/2014/main" id="{5413437D-1376-1D45-2709-D02983DFB89C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225871" y="4806263"/>
              <a:ext cx="1908551" cy="113640"/>
            </a:xfrm>
            <a:custGeom>
              <a:avLst/>
              <a:gdLst>
                <a:gd name="T0" fmla="*/ 1149 w 1149"/>
                <a:gd name="T1" fmla="*/ 34 h 69"/>
                <a:gd name="T2" fmla="*/ 1100 w 1149"/>
                <a:gd name="T3" fmla="*/ 69 h 69"/>
                <a:gd name="T4" fmla="*/ 48 w 1149"/>
                <a:gd name="T5" fmla="*/ 69 h 69"/>
                <a:gd name="T6" fmla="*/ 0 w 1149"/>
                <a:gd name="T7" fmla="*/ 34 h 69"/>
                <a:gd name="T8" fmla="*/ 48 w 1149"/>
                <a:gd name="T9" fmla="*/ 0 h 69"/>
                <a:gd name="T10" fmla="*/ 1100 w 1149"/>
                <a:gd name="T11" fmla="*/ 0 h 69"/>
                <a:gd name="T12" fmla="*/ 1149 w 1149"/>
                <a:gd name="T13" fmla="*/ 34 h 6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149" h="69">
                  <a:moveTo>
                    <a:pt x="1149" y="34"/>
                  </a:moveTo>
                  <a:cubicBezTo>
                    <a:pt x="1149" y="54"/>
                    <a:pt x="1127" y="69"/>
                    <a:pt x="1100" y="69"/>
                  </a:cubicBezTo>
                  <a:cubicBezTo>
                    <a:pt x="48" y="69"/>
                    <a:pt x="48" y="69"/>
                    <a:pt x="48" y="69"/>
                  </a:cubicBezTo>
                  <a:cubicBezTo>
                    <a:pt x="21" y="69"/>
                    <a:pt x="0" y="54"/>
                    <a:pt x="0" y="34"/>
                  </a:cubicBezTo>
                  <a:cubicBezTo>
                    <a:pt x="0" y="15"/>
                    <a:pt x="21" y="0"/>
                    <a:pt x="48" y="0"/>
                  </a:cubicBezTo>
                  <a:cubicBezTo>
                    <a:pt x="1100" y="0"/>
                    <a:pt x="1100" y="0"/>
                    <a:pt x="1100" y="0"/>
                  </a:cubicBezTo>
                  <a:cubicBezTo>
                    <a:pt x="1127" y="0"/>
                    <a:pt x="1149" y="15"/>
                    <a:pt x="1149" y="34"/>
                  </a:cubicBezTo>
                  <a:close/>
                </a:path>
              </a:pathLst>
            </a:custGeom>
            <a:solidFill>
              <a:srgbClr val="2969A4"/>
            </a:solidFill>
            <a:ln>
              <a:noFill/>
            </a:ln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31" name="Freeform 151">
              <a:extLst>
                <a:ext uri="{FF2B5EF4-FFF2-40B4-BE49-F238E27FC236}">
                  <a16:creationId xmlns:a16="http://schemas.microsoft.com/office/drawing/2014/main" id="{AB981E0C-15B9-1DA3-0090-ED24168E195D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225871" y="5878548"/>
              <a:ext cx="1908551" cy="113640"/>
            </a:xfrm>
            <a:custGeom>
              <a:avLst/>
              <a:gdLst>
                <a:gd name="T0" fmla="*/ 1149 w 1149"/>
                <a:gd name="T1" fmla="*/ 34 h 69"/>
                <a:gd name="T2" fmla="*/ 1100 w 1149"/>
                <a:gd name="T3" fmla="*/ 69 h 69"/>
                <a:gd name="T4" fmla="*/ 48 w 1149"/>
                <a:gd name="T5" fmla="*/ 69 h 69"/>
                <a:gd name="T6" fmla="*/ 0 w 1149"/>
                <a:gd name="T7" fmla="*/ 34 h 69"/>
                <a:gd name="T8" fmla="*/ 48 w 1149"/>
                <a:gd name="T9" fmla="*/ 0 h 69"/>
                <a:gd name="T10" fmla="*/ 1100 w 1149"/>
                <a:gd name="T11" fmla="*/ 0 h 69"/>
                <a:gd name="T12" fmla="*/ 1149 w 1149"/>
                <a:gd name="T13" fmla="*/ 34 h 6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149" h="69">
                  <a:moveTo>
                    <a:pt x="1149" y="34"/>
                  </a:moveTo>
                  <a:cubicBezTo>
                    <a:pt x="1149" y="54"/>
                    <a:pt x="1127" y="69"/>
                    <a:pt x="1100" y="69"/>
                  </a:cubicBezTo>
                  <a:cubicBezTo>
                    <a:pt x="48" y="69"/>
                    <a:pt x="48" y="69"/>
                    <a:pt x="48" y="69"/>
                  </a:cubicBezTo>
                  <a:cubicBezTo>
                    <a:pt x="21" y="69"/>
                    <a:pt x="0" y="54"/>
                    <a:pt x="0" y="34"/>
                  </a:cubicBezTo>
                  <a:cubicBezTo>
                    <a:pt x="0" y="15"/>
                    <a:pt x="21" y="0"/>
                    <a:pt x="48" y="0"/>
                  </a:cubicBezTo>
                  <a:cubicBezTo>
                    <a:pt x="1100" y="0"/>
                    <a:pt x="1100" y="0"/>
                    <a:pt x="1100" y="0"/>
                  </a:cubicBezTo>
                  <a:cubicBezTo>
                    <a:pt x="1127" y="0"/>
                    <a:pt x="1149" y="15"/>
                    <a:pt x="1149" y="34"/>
                  </a:cubicBezTo>
                  <a:close/>
                </a:path>
              </a:pathLst>
            </a:custGeom>
            <a:solidFill>
              <a:srgbClr val="2E75B6"/>
            </a:solidFill>
            <a:ln>
              <a:noFill/>
            </a:ln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32" name="Freeform 152">
              <a:extLst>
                <a:ext uri="{FF2B5EF4-FFF2-40B4-BE49-F238E27FC236}">
                  <a16:creationId xmlns:a16="http://schemas.microsoft.com/office/drawing/2014/main" id="{E8600ABA-647E-0AF1-46FE-B1FBAE5BAB09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421098" y="5106387"/>
              <a:ext cx="0" cy="34966"/>
            </a:xfrm>
            <a:custGeom>
              <a:avLst/>
              <a:gdLst>
                <a:gd name="T0" fmla="*/ 0 h 12"/>
                <a:gd name="T1" fmla="*/ 8 h 12"/>
                <a:gd name="T2" fmla="*/ 12 h 12"/>
                <a:gd name="T3" fmla="*/ 4 h 12"/>
                <a:gd name="T4" fmla="*/ 0 h 12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2">
                  <a:moveTo>
                    <a:pt x="0" y="0"/>
                  </a:moveTo>
                  <a:lnTo>
                    <a:pt x="0" y="8"/>
                  </a:lnTo>
                  <a:lnTo>
                    <a:pt x="0" y="12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33" name="Freeform 153">
              <a:extLst>
                <a:ext uri="{FF2B5EF4-FFF2-40B4-BE49-F238E27FC236}">
                  <a16:creationId xmlns:a16="http://schemas.microsoft.com/office/drawing/2014/main" id="{2BCACC52-4A99-3FBF-06D4-C573BF614FCC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421098" y="5106387"/>
              <a:ext cx="0" cy="34966"/>
            </a:xfrm>
            <a:custGeom>
              <a:avLst/>
              <a:gdLst>
                <a:gd name="T0" fmla="*/ 0 h 12"/>
                <a:gd name="T1" fmla="*/ 8 h 12"/>
                <a:gd name="T2" fmla="*/ 12 h 12"/>
                <a:gd name="T3" fmla="*/ 4 h 12"/>
                <a:gd name="T4" fmla="*/ 0 h 12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2">
                  <a:moveTo>
                    <a:pt x="0" y="0"/>
                  </a:moveTo>
                  <a:lnTo>
                    <a:pt x="0" y="8"/>
                  </a:lnTo>
                  <a:lnTo>
                    <a:pt x="0" y="12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34" name="Freeform 154">
              <a:extLst>
                <a:ext uri="{FF2B5EF4-FFF2-40B4-BE49-F238E27FC236}">
                  <a16:creationId xmlns:a16="http://schemas.microsoft.com/office/drawing/2014/main" id="{CE22E39F-AA6F-0269-9B95-6D0BF795FFF5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140810" y="5123870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35" name="Freeform 155">
              <a:extLst>
                <a:ext uri="{FF2B5EF4-FFF2-40B4-BE49-F238E27FC236}">
                  <a16:creationId xmlns:a16="http://schemas.microsoft.com/office/drawing/2014/main" id="{9642F040-28EF-C2F9-2661-A03F4065C4C5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140810" y="5123870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36" name="Freeform 156">
              <a:extLst>
                <a:ext uri="{FF2B5EF4-FFF2-40B4-BE49-F238E27FC236}">
                  <a16:creationId xmlns:a16="http://schemas.microsoft.com/office/drawing/2014/main" id="{19053C67-F0F6-2D13-628F-5132C513D2B6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047567" y="5123870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37" name="Freeform 157">
              <a:extLst>
                <a:ext uri="{FF2B5EF4-FFF2-40B4-BE49-F238E27FC236}">
                  <a16:creationId xmlns:a16="http://schemas.microsoft.com/office/drawing/2014/main" id="{FA3F0B76-9B07-005F-4099-14127BC72BA2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047567" y="5123870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38" name="Freeform 158">
              <a:extLst>
                <a:ext uri="{FF2B5EF4-FFF2-40B4-BE49-F238E27FC236}">
                  <a16:creationId xmlns:a16="http://schemas.microsoft.com/office/drawing/2014/main" id="{51F558B5-18EC-72C4-B72E-2C2064165617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954325" y="5123870"/>
              <a:ext cx="2915" cy="52449"/>
            </a:xfrm>
            <a:custGeom>
              <a:avLst/>
              <a:gdLst>
                <a:gd name="T0" fmla="*/ 1 w 1"/>
                <a:gd name="T1" fmla="*/ 0 h 18"/>
                <a:gd name="T2" fmla="*/ 0 w 1"/>
                <a:gd name="T3" fmla="*/ 18 h 18"/>
                <a:gd name="T4" fmla="*/ 1 w 1"/>
                <a:gd name="T5" fmla="*/ 18 h 18"/>
                <a:gd name="T6" fmla="*/ 1 w 1"/>
                <a:gd name="T7" fmla="*/ 3 h 18"/>
                <a:gd name="T8" fmla="*/ 1 w 1"/>
                <a:gd name="T9" fmla="*/ 0 h 1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18">
                  <a:moveTo>
                    <a:pt x="1" y="0"/>
                  </a:moveTo>
                  <a:lnTo>
                    <a:pt x="0" y="18"/>
                  </a:lnTo>
                  <a:lnTo>
                    <a:pt x="1" y="18"/>
                  </a:lnTo>
                  <a:lnTo>
                    <a:pt x="1" y="3"/>
                  </a:lnTo>
                  <a:lnTo>
                    <a:pt x="1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39" name="Freeform 159">
              <a:extLst>
                <a:ext uri="{FF2B5EF4-FFF2-40B4-BE49-F238E27FC236}">
                  <a16:creationId xmlns:a16="http://schemas.microsoft.com/office/drawing/2014/main" id="{2449A6F0-B2BE-7A92-DF88-CE7E33AF811C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954325" y="5123870"/>
              <a:ext cx="2915" cy="52449"/>
            </a:xfrm>
            <a:custGeom>
              <a:avLst/>
              <a:gdLst>
                <a:gd name="T0" fmla="*/ 1 w 1"/>
                <a:gd name="T1" fmla="*/ 0 h 18"/>
                <a:gd name="T2" fmla="*/ 0 w 1"/>
                <a:gd name="T3" fmla="*/ 18 h 18"/>
                <a:gd name="T4" fmla="*/ 1 w 1"/>
                <a:gd name="T5" fmla="*/ 18 h 18"/>
                <a:gd name="T6" fmla="*/ 1 w 1"/>
                <a:gd name="T7" fmla="*/ 3 h 18"/>
                <a:gd name="T8" fmla="*/ 1 w 1"/>
                <a:gd name="T9" fmla="*/ 0 h 1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18">
                  <a:moveTo>
                    <a:pt x="1" y="0"/>
                  </a:moveTo>
                  <a:lnTo>
                    <a:pt x="0" y="18"/>
                  </a:lnTo>
                  <a:lnTo>
                    <a:pt x="1" y="18"/>
                  </a:lnTo>
                  <a:lnTo>
                    <a:pt x="1" y="3"/>
                  </a:lnTo>
                  <a:lnTo>
                    <a:pt x="1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40" name="Freeform 160">
              <a:extLst>
                <a:ext uri="{FF2B5EF4-FFF2-40B4-BE49-F238E27FC236}">
                  <a16:creationId xmlns:a16="http://schemas.microsoft.com/office/drawing/2014/main" id="{16A64C7A-B00C-871A-5124-792329AE4C5F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863998" y="5123870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41" name="Freeform 161">
              <a:extLst>
                <a:ext uri="{FF2B5EF4-FFF2-40B4-BE49-F238E27FC236}">
                  <a16:creationId xmlns:a16="http://schemas.microsoft.com/office/drawing/2014/main" id="{FC84A26A-C442-BC48-593F-FC2EFF0C946F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863998" y="5123870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42" name="Freeform 162">
              <a:extLst>
                <a:ext uri="{FF2B5EF4-FFF2-40B4-BE49-F238E27FC236}">
                  <a16:creationId xmlns:a16="http://schemas.microsoft.com/office/drawing/2014/main" id="{F0488B7A-93A3-CEC8-A8EB-F5A8AEF7FE1F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770756" y="5123870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43" name="Freeform 163">
              <a:extLst>
                <a:ext uri="{FF2B5EF4-FFF2-40B4-BE49-F238E27FC236}">
                  <a16:creationId xmlns:a16="http://schemas.microsoft.com/office/drawing/2014/main" id="{A5213BA6-62D5-2264-72F4-C8535D94C4E8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770756" y="5123870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44" name="Freeform 164">
              <a:extLst>
                <a:ext uri="{FF2B5EF4-FFF2-40B4-BE49-F238E27FC236}">
                  <a16:creationId xmlns:a16="http://schemas.microsoft.com/office/drawing/2014/main" id="{CBCBC8E2-8533-D790-0A20-67009F0357E7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80426" y="5123870"/>
              <a:ext cx="0" cy="55363"/>
            </a:xfrm>
            <a:custGeom>
              <a:avLst/>
              <a:gdLst>
                <a:gd name="T0" fmla="*/ 0 h 19"/>
                <a:gd name="T1" fmla="*/ 19 h 19"/>
                <a:gd name="T2" fmla="*/ 19 h 19"/>
                <a:gd name="T3" fmla="*/ 3 h 19"/>
                <a:gd name="T4" fmla="*/ 0 h 19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9">
                  <a:moveTo>
                    <a:pt x="0" y="0"/>
                  </a:moveTo>
                  <a:lnTo>
                    <a:pt x="0" y="19"/>
                  </a:lnTo>
                  <a:lnTo>
                    <a:pt x="0" y="19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45" name="Freeform 165">
              <a:extLst>
                <a:ext uri="{FF2B5EF4-FFF2-40B4-BE49-F238E27FC236}">
                  <a16:creationId xmlns:a16="http://schemas.microsoft.com/office/drawing/2014/main" id="{B91B3AE2-AC36-7ECD-D341-F03D65CF5FAA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80426" y="5123870"/>
              <a:ext cx="0" cy="55363"/>
            </a:xfrm>
            <a:custGeom>
              <a:avLst/>
              <a:gdLst>
                <a:gd name="T0" fmla="*/ 0 h 19"/>
                <a:gd name="T1" fmla="*/ 19 h 19"/>
                <a:gd name="T2" fmla="*/ 19 h 19"/>
                <a:gd name="T3" fmla="*/ 3 h 19"/>
                <a:gd name="T4" fmla="*/ 0 h 19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9">
                  <a:moveTo>
                    <a:pt x="0" y="0"/>
                  </a:moveTo>
                  <a:lnTo>
                    <a:pt x="0" y="19"/>
                  </a:lnTo>
                  <a:lnTo>
                    <a:pt x="0" y="19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46" name="Freeform 166">
              <a:extLst>
                <a:ext uri="{FF2B5EF4-FFF2-40B4-BE49-F238E27FC236}">
                  <a16:creationId xmlns:a16="http://schemas.microsoft.com/office/drawing/2014/main" id="{5AAD7FB5-6EFD-0250-2BAB-53C71F6E3CC4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04667" y="5126783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47" name="Freeform 167">
              <a:extLst>
                <a:ext uri="{FF2B5EF4-FFF2-40B4-BE49-F238E27FC236}">
                  <a16:creationId xmlns:a16="http://schemas.microsoft.com/office/drawing/2014/main" id="{FC02417F-BD4F-0CB3-E29C-F7FC058A499E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04667" y="5126783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48" name="Freeform 168">
              <a:extLst>
                <a:ext uri="{FF2B5EF4-FFF2-40B4-BE49-F238E27FC236}">
                  <a16:creationId xmlns:a16="http://schemas.microsoft.com/office/drawing/2014/main" id="{3679622C-822B-A2C1-B7D3-251ECDAAAF1C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511425" y="5126783"/>
              <a:ext cx="2915" cy="52449"/>
            </a:xfrm>
            <a:custGeom>
              <a:avLst/>
              <a:gdLst>
                <a:gd name="T0" fmla="*/ 0 w 1"/>
                <a:gd name="T1" fmla="*/ 0 h 18"/>
                <a:gd name="T2" fmla="*/ 0 w 1"/>
                <a:gd name="T3" fmla="*/ 18 h 18"/>
                <a:gd name="T4" fmla="*/ 0 w 1"/>
                <a:gd name="T5" fmla="*/ 18 h 18"/>
                <a:gd name="T6" fmla="*/ 1 w 1"/>
                <a:gd name="T7" fmla="*/ 3 h 18"/>
                <a:gd name="T8" fmla="*/ 0 w 1"/>
                <a:gd name="T9" fmla="*/ 0 h 1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1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52" name="Freeform 169">
              <a:extLst>
                <a:ext uri="{FF2B5EF4-FFF2-40B4-BE49-F238E27FC236}">
                  <a16:creationId xmlns:a16="http://schemas.microsoft.com/office/drawing/2014/main" id="{1F6D1977-0D6D-FE26-A6E0-6AFEF980814D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511425" y="5126783"/>
              <a:ext cx="2915" cy="52449"/>
            </a:xfrm>
            <a:custGeom>
              <a:avLst/>
              <a:gdLst>
                <a:gd name="T0" fmla="*/ 0 w 1"/>
                <a:gd name="T1" fmla="*/ 0 h 18"/>
                <a:gd name="T2" fmla="*/ 0 w 1"/>
                <a:gd name="T3" fmla="*/ 18 h 18"/>
                <a:gd name="T4" fmla="*/ 0 w 1"/>
                <a:gd name="T5" fmla="*/ 18 h 18"/>
                <a:gd name="T6" fmla="*/ 1 w 1"/>
                <a:gd name="T7" fmla="*/ 3 h 18"/>
                <a:gd name="T8" fmla="*/ 0 w 1"/>
                <a:gd name="T9" fmla="*/ 0 h 1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1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55" name="Freeform 170">
              <a:extLst>
                <a:ext uri="{FF2B5EF4-FFF2-40B4-BE49-F238E27FC236}">
                  <a16:creationId xmlns:a16="http://schemas.microsoft.com/office/drawing/2014/main" id="{73ADE406-0491-8B44-2A65-D8B1CF832671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140810" y="5193802"/>
              <a:ext cx="0" cy="69932"/>
            </a:xfrm>
            <a:custGeom>
              <a:avLst/>
              <a:gdLst>
                <a:gd name="T0" fmla="*/ 0 h 24"/>
                <a:gd name="T1" fmla="*/ 24 h 24"/>
                <a:gd name="T2" fmla="*/ 24 h 24"/>
                <a:gd name="T3" fmla="*/ 3 h 24"/>
                <a:gd name="T4" fmla="*/ 0 h 24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4">
                  <a:moveTo>
                    <a:pt x="0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56" name="Freeform 171">
              <a:extLst>
                <a:ext uri="{FF2B5EF4-FFF2-40B4-BE49-F238E27FC236}">
                  <a16:creationId xmlns:a16="http://schemas.microsoft.com/office/drawing/2014/main" id="{642E821A-5710-0581-BB7E-0EB91C4067C6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140810" y="5193802"/>
              <a:ext cx="0" cy="69932"/>
            </a:xfrm>
            <a:custGeom>
              <a:avLst/>
              <a:gdLst>
                <a:gd name="T0" fmla="*/ 0 h 24"/>
                <a:gd name="T1" fmla="*/ 24 h 24"/>
                <a:gd name="T2" fmla="*/ 24 h 24"/>
                <a:gd name="T3" fmla="*/ 3 h 24"/>
                <a:gd name="T4" fmla="*/ 0 h 24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4">
                  <a:moveTo>
                    <a:pt x="0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57" name="Freeform 172">
              <a:extLst>
                <a:ext uri="{FF2B5EF4-FFF2-40B4-BE49-F238E27FC236}">
                  <a16:creationId xmlns:a16="http://schemas.microsoft.com/office/drawing/2014/main" id="{514D9860-0E40-5579-8D24-C291062BF375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047567" y="5193802"/>
              <a:ext cx="0" cy="69932"/>
            </a:xfrm>
            <a:custGeom>
              <a:avLst/>
              <a:gdLst>
                <a:gd name="T0" fmla="*/ 0 h 24"/>
                <a:gd name="T1" fmla="*/ 24 h 24"/>
                <a:gd name="T2" fmla="*/ 24 h 24"/>
                <a:gd name="T3" fmla="*/ 4 h 24"/>
                <a:gd name="T4" fmla="*/ 0 h 24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4">
                  <a:moveTo>
                    <a:pt x="0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58" name="Freeform 173">
              <a:extLst>
                <a:ext uri="{FF2B5EF4-FFF2-40B4-BE49-F238E27FC236}">
                  <a16:creationId xmlns:a16="http://schemas.microsoft.com/office/drawing/2014/main" id="{F11678B4-A7F9-EDAC-F5A0-A8EFC888AF61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047567" y="5193802"/>
              <a:ext cx="0" cy="69932"/>
            </a:xfrm>
            <a:custGeom>
              <a:avLst/>
              <a:gdLst>
                <a:gd name="T0" fmla="*/ 0 h 24"/>
                <a:gd name="T1" fmla="*/ 24 h 24"/>
                <a:gd name="T2" fmla="*/ 24 h 24"/>
                <a:gd name="T3" fmla="*/ 4 h 24"/>
                <a:gd name="T4" fmla="*/ 0 h 24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4">
                  <a:moveTo>
                    <a:pt x="0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59" name="Freeform 174">
              <a:extLst>
                <a:ext uri="{FF2B5EF4-FFF2-40B4-BE49-F238E27FC236}">
                  <a16:creationId xmlns:a16="http://schemas.microsoft.com/office/drawing/2014/main" id="{FC196F6D-E807-E55F-6E90-009DAB8E1502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957240" y="5193802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4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60" name="Freeform 175">
              <a:extLst>
                <a:ext uri="{FF2B5EF4-FFF2-40B4-BE49-F238E27FC236}">
                  <a16:creationId xmlns:a16="http://schemas.microsoft.com/office/drawing/2014/main" id="{C8EB7172-9F65-6B5A-DF35-73564CCDF4D6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957240" y="5193802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4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61" name="Freeform 176">
              <a:extLst>
                <a:ext uri="{FF2B5EF4-FFF2-40B4-BE49-F238E27FC236}">
                  <a16:creationId xmlns:a16="http://schemas.microsoft.com/office/drawing/2014/main" id="{79C26E38-016A-65E7-E0C6-EE141F76300F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863998" y="5193802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4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62" name="Freeform 177">
              <a:extLst>
                <a:ext uri="{FF2B5EF4-FFF2-40B4-BE49-F238E27FC236}">
                  <a16:creationId xmlns:a16="http://schemas.microsoft.com/office/drawing/2014/main" id="{28009EC4-161B-2CEF-41D4-54C40B513502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863998" y="5193802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4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63" name="Freeform 178">
              <a:extLst>
                <a:ext uri="{FF2B5EF4-FFF2-40B4-BE49-F238E27FC236}">
                  <a16:creationId xmlns:a16="http://schemas.microsoft.com/office/drawing/2014/main" id="{4F2B10C5-F2EC-E0D8-DCFA-2004CDCE5CE3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770754" y="5193802"/>
              <a:ext cx="2915" cy="72846"/>
            </a:xfrm>
            <a:custGeom>
              <a:avLst/>
              <a:gdLst>
                <a:gd name="T0" fmla="*/ 1 w 1"/>
                <a:gd name="T1" fmla="*/ 0 h 25"/>
                <a:gd name="T2" fmla="*/ 0 w 1"/>
                <a:gd name="T3" fmla="*/ 25 h 25"/>
                <a:gd name="T4" fmla="*/ 0 w 1"/>
                <a:gd name="T5" fmla="*/ 25 h 25"/>
                <a:gd name="T6" fmla="*/ 1 w 1"/>
                <a:gd name="T7" fmla="*/ 4 h 25"/>
                <a:gd name="T8" fmla="*/ 1 w 1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25">
                  <a:moveTo>
                    <a:pt x="1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1" y="4"/>
                  </a:lnTo>
                  <a:lnTo>
                    <a:pt x="1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64" name="Freeform 179">
              <a:extLst>
                <a:ext uri="{FF2B5EF4-FFF2-40B4-BE49-F238E27FC236}">
                  <a16:creationId xmlns:a16="http://schemas.microsoft.com/office/drawing/2014/main" id="{F788CADC-827C-BB4C-338A-425EAB16841C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770754" y="5193802"/>
              <a:ext cx="2915" cy="72846"/>
            </a:xfrm>
            <a:custGeom>
              <a:avLst/>
              <a:gdLst>
                <a:gd name="T0" fmla="*/ 1 w 1"/>
                <a:gd name="T1" fmla="*/ 0 h 25"/>
                <a:gd name="T2" fmla="*/ 0 w 1"/>
                <a:gd name="T3" fmla="*/ 25 h 25"/>
                <a:gd name="T4" fmla="*/ 0 w 1"/>
                <a:gd name="T5" fmla="*/ 25 h 25"/>
                <a:gd name="T6" fmla="*/ 1 w 1"/>
                <a:gd name="T7" fmla="*/ 4 h 25"/>
                <a:gd name="T8" fmla="*/ 1 w 1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25">
                  <a:moveTo>
                    <a:pt x="1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1" y="4"/>
                  </a:lnTo>
                  <a:lnTo>
                    <a:pt x="1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65" name="Freeform 180">
              <a:extLst>
                <a:ext uri="{FF2B5EF4-FFF2-40B4-BE49-F238E27FC236}">
                  <a16:creationId xmlns:a16="http://schemas.microsoft.com/office/drawing/2014/main" id="{94DE6F6A-A465-B4B9-0E78-9687B5A901CD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80426" y="5193802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4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66" name="Freeform 181">
              <a:extLst>
                <a:ext uri="{FF2B5EF4-FFF2-40B4-BE49-F238E27FC236}">
                  <a16:creationId xmlns:a16="http://schemas.microsoft.com/office/drawing/2014/main" id="{60556816-4DE1-D67B-9D72-2E51A3F98EEB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80426" y="5193802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4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67" name="Freeform 182">
              <a:extLst>
                <a:ext uri="{FF2B5EF4-FFF2-40B4-BE49-F238E27FC236}">
                  <a16:creationId xmlns:a16="http://schemas.microsoft.com/office/drawing/2014/main" id="{77F1A8C6-B162-20C8-A797-C4C7BCE81F7D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04667" y="5196714"/>
              <a:ext cx="2915" cy="69932"/>
            </a:xfrm>
            <a:custGeom>
              <a:avLst/>
              <a:gdLst>
                <a:gd name="T0" fmla="*/ 1 w 1"/>
                <a:gd name="T1" fmla="*/ 0 h 24"/>
                <a:gd name="T2" fmla="*/ 0 w 1"/>
                <a:gd name="T3" fmla="*/ 24 h 24"/>
                <a:gd name="T4" fmla="*/ 0 w 1"/>
                <a:gd name="T5" fmla="*/ 24 h 24"/>
                <a:gd name="T6" fmla="*/ 1 w 1"/>
                <a:gd name="T7" fmla="*/ 3 h 24"/>
                <a:gd name="T8" fmla="*/ 1 w 1"/>
                <a:gd name="T9" fmla="*/ 0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24">
                  <a:moveTo>
                    <a:pt x="1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1" y="3"/>
                  </a:lnTo>
                  <a:lnTo>
                    <a:pt x="1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68" name="Freeform 183">
              <a:extLst>
                <a:ext uri="{FF2B5EF4-FFF2-40B4-BE49-F238E27FC236}">
                  <a16:creationId xmlns:a16="http://schemas.microsoft.com/office/drawing/2014/main" id="{0FF4D0F0-A42B-7782-083E-C268939B4DCA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04667" y="5196714"/>
              <a:ext cx="2915" cy="69932"/>
            </a:xfrm>
            <a:custGeom>
              <a:avLst/>
              <a:gdLst>
                <a:gd name="T0" fmla="*/ 1 w 1"/>
                <a:gd name="T1" fmla="*/ 0 h 24"/>
                <a:gd name="T2" fmla="*/ 0 w 1"/>
                <a:gd name="T3" fmla="*/ 24 h 24"/>
                <a:gd name="T4" fmla="*/ 0 w 1"/>
                <a:gd name="T5" fmla="*/ 24 h 24"/>
                <a:gd name="T6" fmla="*/ 1 w 1"/>
                <a:gd name="T7" fmla="*/ 3 h 24"/>
                <a:gd name="T8" fmla="*/ 1 w 1"/>
                <a:gd name="T9" fmla="*/ 0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24">
                  <a:moveTo>
                    <a:pt x="1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1" y="3"/>
                  </a:lnTo>
                  <a:lnTo>
                    <a:pt x="1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69" name="Freeform 184">
              <a:extLst>
                <a:ext uri="{FF2B5EF4-FFF2-40B4-BE49-F238E27FC236}">
                  <a16:creationId xmlns:a16="http://schemas.microsoft.com/office/drawing/2014/main" id="{18AB85A0-F03B-E558-92B3-3C3E5B4A1062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514340" y="5196714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3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70" name="Freeform 185">
              <a:extLst>
                <a:ext uri="{FF2B5EF4-FFF2-40B4-BE49-F238E27FC236}">
                  <a16:creationId xmlns:a16="http://schemas.microsoft.com/office/drawing/2014/main" id="{33248A3D-ABB4-9F0A-F0A4-23F2302D0C84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514340" y="5196714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3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71" name="Freeform 186">
              <a:extLst>
                <a:ext uri="{FF2B5EF4-FFF2-40B4-BE49-F238E27FC236}">
                  <a16:creationId xmlns:a16="http://schemas.microsoft.com/office/drawing/2014/main" id="{8981AD9F-63AA-C128-727B-F1B6A24AB5B4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140810" y="5284129"/>
              <a:ext cx="0" cy="87415"/>
            </a:xfrm>
            <a:custGeom>
              <a:avLst/>
              <a:gdLst>
                <a:gd name="T0" fmla="*/ 0 h 30"/>
                <a:gd name="T1" fmla="*/ 30 h 30"/>
                <a:gd name="T2" fmla="*/ 30 h 30"/>
                <a:gd name="T3" fmla="*/ 3 h 30"/>
                <a:gd name="T4" fmla="*/ 0 h 30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30">
                  <a:moveTo>
                    <a:pt x="0" y="0"/>
                  </a:moveTo>
                  <a:lnTo>
                    <a:pt x="0" y="30"/>
                  </a:lnTo>
                  <a:lnTo>
                    <a:pt x="0" y="30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72" name="Freeform 187">
              <a:extLst>
                <a:ext uri="{FF2B5EF4-FFF2-40B4-BE49-F238E27FC236}">
                  <a16:creationId xmlns:a16="http://schemas.microsoft.com/office/drawing/2014/main" id="{0A735040-6D03-213E-3DA0-604FE92BB28F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140810" y="5284129"/>
              <a:ext cx="0" cy="87415"/>
            </a:xfrm>
            <a:custGeom>
              <a:avLst/>
              <a:gdLst>
                <a:gd name="T0" fmla="*/ 0 h 30"/>
                <a:gd name="T1" fmla="*/ 30 h 30"/>
                <a:gd name="T2" fmla="*/ 30 h 30"/>
                <a:gd name="T3" fmla="*/ 3 h 30"/>
                <a:gd name="T4" fmla="*/ 0 h 30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30">
                  <a:moveTo>
                    <a:pt x="0" y="0"/>
                  </a:moveTo>
                  <a:lnTo>
                    <a:pt x="0" y="30"/>
                  </a:lnTo>
                  <a:lnTo>
                    <a:pt x="0" y="30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73" name="Freeform 188">
              <a:extLst>
                <a:ext uri="{FF2B5EF4-FFF2-40B4-BE49-F238E27FC236}">
                  <a16:creationId xmlns:a16="http://schemas.microsoft.com/office/drawing/2014/main" id="{CCA345E5-8FFC-AE48-CF75-D2517772546B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047567" y="5284129"/>
              <a:ext cx="2915" cy="87415"/>
            </a:xfrm>
            <a:custGeom>
              <a:avLst/>
              <a:gdLst>
                <a:gd name="T0" fmla="*/ 1 w 1"/>
                <a:gd name="T1" fmla="*/ 0 h 30"/>
                <a:gd name="T2" fmla="*/ 0 w 1"/>
                <a:gd name="T3" fmla="*/ 30 h 30"/>
                <a:gd name="T4" fmla="*/ 0 w 1"/>
                <a:gd name="T5" fmla="*/ 30 h 30"/>
                <a:gd name="T6" fmla="*/ 1 w 1"/>
                <a:gd name="T7" fmla="*/ 3 h 30"/>
                <a:gd name="T8" fmla="*/ 1 w 1"/>
                <a:gd name="T9" fmla="*/ 0 h 3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30">
                  <a:moveTo>
                    <a:pt x="1" y="0"/>
                  </a:moveTo>
                  <a:lnTo>
                    <a:pt x="0" y="30"/>
                  </a:lnTo>
                  <a:lnTo>
                    <a:pt x="0" y="30"/>
                  </a:lnTo>
                  <a:lnTo>
                    <a:pt x="1" y="3"/>
                  </a:lnTo>
                  <a:lnTo>
                    <a:pt x="1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74" name="Freeform 189">
              <a:extLst>
                <a:ext uri="{FF2B5EF4-FFF2-40B4-BE49-F238E27FC236}">
                  <a16:creationId xmlns:a16="http://schemas.microsoft.com/office/drawing/2014/main" id="{9CE2516B-6FDE-D927-C132-BA2D9D7A6FF2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047567" y="5284129"/>
              <a:ext cx="2915" cy="87415"/>
            </a:xfrm>
            <a:custGeom>
              <a:avLst/>
              <a:gdLst>
                <a:gd name="T0" fmla="*/ 1 w 1"/>
                <a:gd name="T1" fmla="*/ 0 h 30"/>
                <a:gd name="T2" fmla="*/ 0 w 1"/>
                <a:gd name="T3" fmla="*/ 30 h 30"/>
                <a:gd name="T4" fmla="*/ 0 w 1"/>
                <a:gd name="T5" fmla="*/ 30 h 30"/>
                <a:gd name="T6" fmla="*/ 1 w 1"/>
                <a:gd name="T7" fmla="*/ 3 h 30"/>
                <a:gd name="T8" fmla="*/ 1 w 1"/>
                <a:gd name="T9" fmla="*/ 0 h 3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30">
                  <a:moveTo>
                    <a:pt x="1" y="0"/>
                  </a:moveTo>
                  <a:lnTo>
                    <a:pt x="0" y="30"/>
                  </a:lnTo>
                  <a:lnTo>
                    <a:pt x="0" y="30"/>
                  </a:lnTo>
                  <a:lnTo>
                    <a:pt x="1" y="3"/>
                  </a:lnTo>
                  <a:lnTo>
                    <a:pt x="1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75" name="Freeform 190">
              <a:extLst>
                <a:ext uri="{FF2B5EF4-FFF2-40B4-BE49-F238E27FC236}">
                  <a16:creationId xmlns:a16="http://schemas.microsoft.com/office/drawing/2014/main" id="{7B8B9FE3-B326-00C9-EB04-E611A5636F60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957240" y="5284129"/>
              <a:ext cx="0" cy="87415"/>
            </a:xfrm>
            <a:custGeom>
              <a:avLst/>
              <a:gdLst>
                <a:gd name="T0" fmla="*/ 0 h 30"/>
                <a:gd name="T1" fmla="*/ 30 h 30"/>
                <a:gd name="T2" fmla="*/ 30 h 30"/>
                <a:gd name="T3" fmla="*/ 3 h 30"/>
                <a:gd name="T4" fmla="*/ 0 h 30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30">
                  <a:moveTo>
                    <a:pt x="0" y="0"/>
                  </a:moveTo>
                  <a:lnTo>
                    <a:pt x="0" y="30"/>
                  </a:lnTo>
                  <a:lnTo>
                    <a:pt x="0" y="30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76" name="Freeform 191">
              <a:extLst>
                <a:ext uri="{FF2B5EF4-FFF2-40B4-BE49-F238E27FC236}">
                  <a16:creationId xmlns:a16="http://schemas.microsoft.com/office/drawing/2014/main" id="{01BA232A-4F66-2406-B7B9-BFC43F185F8B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957240" y="5284129"/>
              <a:ext cx="0" cy="87415"/>
            </a:xfrm>
            <a:custGeom>
              <a:avLst/>
              <a:gdLst>
                <a:gd name="T0" fmla="*/ 0 h 30"/>
                <a:gd name="T1" fmla="*/ 30 h 30"/>
                <a:gd name="T2" fmla="*/ 30 h 30"/>
                <a:gd name="T3" fmla="*/ 3 h 30"/>
                <a:gd name="T4" fmla="*/ 0 h 30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30">
                  <a:moveTo>
                    <a:pt x="0" y="0"/>
                  </a:moveTo>
                  <a:lnTo>
                    <a:pt x="0" y="30"/>
                  </a:lnTo>
                  <a:lnTo>
                    <a:pt x="0" y="30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77" name="Freeform 192">
              <a:extLst>
                <a:ext uri="{FF2B5EF4-FFF2-40B4-BE49-F238E27FC236}">
                  <a16:creationId xmlns:a16="http://schemas.microsoft.com/office/drawing/2014/main" id="{34754DF5-24D1-FBBE-7796-014469D28FB9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863996" y="5284129"/>
              <a:ext cx="2915" cy="87415"/>
            </a:xfrm>
            <a:custGeom>
              <a:avLst/>
              <a:gdLst>
                <a:gd name="T0" fmla="*/ 1 w 1"/>
                <a:gd name="T1" fmla="*/ 0 h 30"/>
                <a:gd name="T2" fmla="*/ 0 w 1"/>
                <a:gd name="T3" fmla="*/ 30 h 30"/>
                <a:gd name="T4" fmla="*/ 1 w 1"/>
                <a:gd name="T5" fmla="*/ 30 h 30"/>
                <a:gd name="T6" fmla="*/ 1 w 1"/>
                <a:gd name="T7" fmla="*/ 3 h 30"/>
                <a:gd name="T8" fmla="*/ 1 w 1"/>
                <a:gd name="T9" fmla="*/ 0 h 3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30">
                  <a:moveTo>
                    <a:pt x="1" y="0"/>
                  </a:moveTo>
                  <a:lnTo>
                    <a:pt x="0" y="30"/>
                  </a:lnTo>
                  <a:lnTo>
                    <a:pt x="1" y="30"/>
                  </a:lnTo>
                  <a:lnTo>
                    <a:pt x="1" y="3"/>
                  </a:lnTo>
                  <a:lnTo>
                    <a:pt x="1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78" name="Freeform 193">
              <a:extLst>
                <a:ext uri="{FF2B5EF4-FFF2-40B4-BE49-F238E27FC236}">
                  <a16:creationId xmlns:a16="http://schemas.microsoft.com/office/drawing/2014/main" id="{4F087A5F-032E-11DC-6A36-02727F8964DF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863996" y="5284129"/>
              <a:ext cx="2915" cy="87415"/>
            </a:xfrm>
            <a:custGeom>
              <a:avLst/>
              <a:gdLst>
                <a:gd name="T0" fmla="*/ 1 w 1"/>
                <a:gd name="T1" fmla="*/ 0 h 30"/>
                <a:gd name="T2" fmla="*/ 0 w 1"/>
                <a:gd name="T3" fmla="*/ 30 h 30"/>
                <a:gd name="T4" fmla="*/ 1 w 1"/>
                <a:gd name="T5" fmla="*/ 30 h 30"/>
                <a:gd name="T6" fmla="*/ 1 w 1"/>
                <a:gd name="T7" fmla="*/ 3 h 30"/>
                <a:gd name="T8" fmla="*/ 1 w 1"/>
                <a:gd name="T9" fmla="*/ 0 h 3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30">
                  <a:moveTo>
                    <a:pt x="1" y="0"/>
                  </a:moveTo>
                  <a:lnTo>
                    <a:pt x="0" y="30"/>
                  </a:lnTo>
                  <a:lnTo>
                    <a:pt x="1" y="30"/>
                  </a:lnTo>
                  <a:lnTo>
                    <a:pt x="1" y="3"/>
                  </a:lnTo>
                  <a:lnTo>
                    <a:pt x="1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79" name="Freeform 194">
              <a:extLst>
                <a:ext uri="{FF2B5EF4-FFF2-40B4-BE49-F238E27FC236}">
                  <a16:creationId xmlns:a16="http://schemas.microsoft.com/office/drawing/2014/main" id="{034C15F1-C588-3DDE-B25A-AE7C90DFB130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773669" y="5284129"/>
              <a:ext cx="0" cy="87415"/>
            </a:xfrm>
            <a:custGeom>
              <a:avLst/>
              <a:gdLst>
                <a:gd name="T0" fmla="*/ 0 h 30"/>
                <a:gd name="T1" fmla="*/ 30 h 30"/>
                <a:gd name="T2" fmla="*/ 30 h 30"/>
                <a:gd name="T3" fmla="*/ 4 h 30"/>
                <a:gd name="T4" fmla="*/ 0 h 30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30">
                  <a:moveTo>
                    <a:pt x="0" y="0"/>
                  </a:moveTo>
                  <a:lnTo>
                    <a:pt x="0" y="30"/>
                  </a:lnTo>
                  <a:lnTo>
                    <a:pt x="0" y="30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80" name="Freeform 195">
              <a:extLst>
                <a:ext uri="{FF2B5EF4-FFF2-40B4-BE49-F238E27FC236}">
                  <a16:creationId xmlns:a16="http://schemas.microsoft.com/office/drawing/2014/main" id="{C32E7A59-1EF8-3CE0-16D6-206489731FDD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773669" y="5284129"/>
              <a:ext cx="0" cy="87415"/>
            </a:xfrm>
            <a:custGeom>
              <a:avLst/>
              <a:gdLst>
                <a:gd name="T0" fmla="*/ 0 h 30"/>
                <a:gd name="T1" fmla="*/ 30 h 30"/>
                <a:gd name="T2" fmla="*/ 30 h 30"/>
                <a:gd name="T3" fmla="*/ 4 h 30"/>
                <a:gd name="T4" fmla="*/ 0 h 30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30">
                  <a:moveTo>
                    <a:pt x="0" y="0"/>
                  </a:moveTo>
                  <a:lnTo>
                    <a:pt x="0" y="30"/>
                  </a:lnTo>
                  <a:lnTo>
                    <a:pt x="0" y="30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81" name="Freeform 196">
              <a:extLst>
                <a:ext uri="{FF2B5EF4-FFF2-40B4-BE49-F238E27FC236}">
                  <a16:creationId xmlns:a16="http://schemas.microsoft.com/office/drawing/2014/main" id="{BEF39D31-B16D-0A03-69BB-6BDF7A9B8EAE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80426" y="5284129"/>
              <a:ext cx="0" cy="87415"/>
            </a:xfrm>
            <a:custGeom>
              <a:avLst/>
              <a:gdLst>
                <a:gd name="T0" fmla="*/ 0 h 30"/>
                <a:gd name="T1" fmla="*/ 30 h 30"/>
                <a:gd name="T2" fmla="*/ 30 h 30"/>
                <a:gd name="T3" fmla="*/ 4 h 30"/>
                <a:gd name="T4" fmla="*/ 0 h 30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30">
                  <a:moveTo>
                    <a:pt x="0" y="0"/>
                  </a:moveTo>
                  <a:lnTo>
                    <a:pt x="0" y="30"/>
                  </a:lnTo>
                  <a:lnTo>
                    <a:pt x="0" y="30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82" name="Freeform 197">
              <a:extLst>
                <a:ext uri="{FF2B5EF4-FFF2-40B4-BE49-F238E27FC236}">
                  <a16:creationId xmlns:a16="http://schemas.microsoft.com/office/drawing/2014/main" id="{A938A934-AE0C-7E5B-4FCE-B31425BDEDA9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80426" y="5284129"/>
              <a:ext cx="0" cy="87415"/>
            </a:xfrm>
            <a:custGeom>
              <a:avLst/>
              <a:gdLst>
                <a:gd name="T0" fmla="*/ 0 h 30"/>
                <a:gd name="T1" fmla="*/ 30 h 30"/>
                <a:gd name="T2" fmla="*/ 30 h 30"/>
                <a:gd name="T3" fmla="*/ 4 h 30"/>
                <a:gd name="T4" fmla="*/ 0 h 30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30">
                  <a:moveTo>
                    <a:pt x="0" y="0"/>
                  </a:moveTo>
                  <a:lnTo>
                    <a:pt x="0" y="30"/>
                  </a:lnTo>
                  <a:lnTo>
                    <a:pt x="0" y="30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83" name="Freeform 198">
              <a:extLst>
                <a:ext uri="{FF2B5EF4-FFF2-40B4-BE49-F238E27FC236}">
                  <a16:creationId xmlns:a16="http://schemas.microsoft.com/office/drawing/2014/main" id="{30D4B116-EFC2-532F-88A4-7690C6FA286F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07582" y="5284129"/>
              <a:ext cx="0" cy="90329"/>
            </a:xfrm>
            <a:custGeom>
              <a:avLst/>
              <a:gdLst>
                <a:gd name="T0" fmla="*/ 0 h 31"/>
                <a:gd name="T1" fmla="*/ 31 h 31"/>
                <a:gd name="T2" fmla="*/ 31 h 31"/>
                <a:gd name="T3" fmla="*/ 4 h 31"/>
                <a:gd name="T4" fmla="*/ 0 h 31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31">
                  <a:moveTo>
                    <a:pt x="0" y="0"/>
                  </a:moveTo>
                  <a:lnTo>
                    <a:pt x="0" y="31"/>
                  </a:lnTo>
                  <a:lnTo>
                    <a:pt x="0" y="31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84" name="Freeform 199">
              <a:extLst>
                <a:ext uri="{FF2B5EF4-FFF2-40B4-BE49-F238E27FC236}">
                  <a16:creationId xmlns:a16="http://schemas.microsoft.com/office/drawing/2014/main" id="{36F0ED66-2995-5FB1-7BB1-479F3554C724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07582" y="5284129"/>
              <a:ext cx="0" cy="90329"/>
            </a:xfrm>
            <a:custGeom>
              <a:avLst/>
              <a:gdLst>
                <a:gd name="T0" fmla="*/ 0 h 31"/>
                <a:gd name="T1" fmla="*/ 31 h 31"/>
                <a:gd name="T2" fmla="*/ 31 h 31"/>
                <a:gd name="T3" fmla="*/ 4 h 31"/>
                <a:gd name="T4" fmla="*/ 0 h 31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31">
                  <a:moveTo>
                    <a:pt x="0" y="0"/>
                  </a:moveTo>
                  <a:lnTo>
                    <a:pt x="0" y="31"/>
                  </a:lnTo>
                  <a:lnTo>
                    <a:pt x="0" y="31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85" name="Freeform 200">
              <a:extLst>
                <a:ext uri="{FF2B5EF4-FFF2-40B4-BE49-F238E27FC236}">
                  <a16:creationId xmlns:a16="http://schemas.microsoft.com/office/drawing/2014/main" id="{49744A60-0ED6-D5D0-D12A-C20B39EF65BF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514340" y="5284129"/>
              <a:ext cx="0" cy="90329"/>
            </a:xfrm>
            <a:custGeom>
              <a:avLst/>
              <a:gdLst>
                <a:gd name="T0" fmla="*/ 0 h 31"/>
                <a:gd name="T1" fmla="*/ 31 h 31"/>
                <a:gd name="T2" fmla="*/ 31 h 31"/>
                <a:gd name="T3" fmla="*/ 4 h 31"/>
                <a:gd name="T4" fmla="*/ 0 h 31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31">
                  <a:moveTo>
                    <a:pt x="0" y="0"/>
                  </a:moveTo>
                  <a:lnTo>
                    <a:pt x="0" y="31"/>
                  </a:lnTo>
                  <a:lnTo>
                    <a:pt x="0" y="31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86" name="Freeform 201">
              <a:extLst>
                <a:ext uri="{FF2B5EF4-FFF2-40B4-BE49-F238E27FC236}">
                  <a16:creationId xmlns:a16="http://schemas.microsoft.com/office/drawing/2014/main" id="{9FCF781C-7DFA-079F-B1BA-5AD16434DE83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514340" y="5284129"/>
              <a:ext cx="0" cy="90329"/>
            </a:xfrm>
            <a:custGeom>
              <a:avLst/>
              <a:gdLst>
                <a:gd name="T0" fmla="*/ 0 h 31"/>
                <a:gd name="T1" fmla="*/ 31 h 31"/>
                <a:gd name="T2" fmla="*/ 31 h 31"/>
                <a:gd name="T3" fmla="*/ 4 h 31"/>
                <a:gd name="T4" fmla="*/ 0 h 31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31">
                  <a:moveTo>
                    <a:pt x="0" y="0"/>
                  </a:moveTo>
                  <a:lnTo>
                    <a:pt x="0" y="31"/>
                  </a:lnTo>
                  <a:lnTo>
                    <a:pt x="0" y="31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87" name="Rectangle 202">
              <a:extLst>
                <a:ext uri="{FF2B5EF4-FFF2-40B4-BE49-F238E27FC236}">
                  <a16:creationId xmlns:a16="http://schemas.microsoft.com/office/drawing/2014/main" id="{595B55E3-B596-8F54-BC86-2C1409CE8F9F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3791151" y="5391941"/>
              <a:ext cx="75759" cy="8742"/>
            </a:xfrm>
            <a:prstGeom prst="rect">
              <a:avLst/>
            </a:pr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88" name="Rectangle 203">
              <a:extLst>
                <a:ext uri="{FF2B5EF4-FFF2-40B4-BE49-F238E27FC236}">
                  <a16:creationId xmlns:a16="http://schemas.microsoft.com/office/drawing/2014/main" id="{E5BAAA12-0482-172E-79A6-2E0388A99FB8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3791151" y="5391941"/>
              <a:ext cx="75759" cy="874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89" name="Freeform 204">
              <a:extLst>
                <a:ext uri="{FF2B5EF4-FFF2-40B4-BE49-F238E27FC236}">
                  <a16:creationId xmlns:a16="http://schemas.microsoft.com/office/drawing/2014/main" id="{77953B75-079B-98F6-D113-E74153CE38BC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140810" y="5389026"/>
              <a:ext cx="2915" cy="52449"/>
            </a:xfrm>
            <a:custGeom>
              <a:avLst/>
              <a:gdLst>
                <a:gd name="T0" fmla="*/ 1 w 1"/>
                <a:gd name="T1" fmla="*/ 0 h 18"/>
                <a:gd name="T2" fmla="*/ 0 w 1"/>
                <a:gd name="T3" fmla="*/ 18 h 18"/>
                <a:gd name="T4" fmla="*/ 1 w 1"/>
                <a:gd name="T5" fmla="*/ 18 h 18"/>
                <a:gd name="T6" fmla="*/ 1 w 1"/>
                <a:gd name="T7" fmla="*/ 4 h 18"/>
                <a:gd name="T8" fmla="*/ 1 w 1"/>
                <a:gd name="T9" fmla="*/ 0 h 1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18">
                  <a:moveTo>
                    <a:pt x="1" y="0"/>
                  </a:moveTo>
                  <a:lnTo>
                    <a:pt x="0" y="18"/>
                  </a:lnTo>
                  <a:lnTo>
                    <a:pt x="1" y="18"/>
                  </a:lnTo>
                  <a:lnTo>
                    <a:pt x="1" y="4"/>
                  </a:lnTo>
                  <a:lnTo>
                    <a:pt x="1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90" name="Freeform 206">
              <a:extLst>
                <a:ext uri="{FF2B5EF4-FFF2-40B4-BE49-F238E27FC236}">
                  <a16:creationId xmlns:a16="http://schemas.microsoft.com/office/drawing/2014/main" id="{A6DE290A-E85E-85A1-19EB-F6F9916CE78A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140810" y="5389026"/>
              <a:ext cx="2915" cy="52449"/>
            </a:xfrm>
            <a:custGeom>
              <a:avLst/>
              <a:gdLst>
                <a:gd name="T0" fmla="*/ 1 w 1"/>
                <a:gd name="T1" fmla="*/ 0 h 18"/>
                <a:gd name="T2" fmla="*/ 0 w 1"/>
                <a:gd name="T3" fmla="*/ 18 h 18"/>
                <a:gd name="T4" fmla="*/ 1 w 1"/>
                <a:gd name="T5" fmla="*/ 18 h 18"/>
                <a:gd name="T6" fmla="*/ 1 w 1"/>
                <a:gd name="T7" fmla="*/ 4 h 18"/>
                <a:gd name="T8" fmla="*/ 1 w 1"/>
                <a:gd name="T9" fmla="*/ 0 h 1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18">
                  <a:moveTo>
                    <a:pt x="1" y="0"/>
                  </a:moveTo>
                  <a:lnTo>
                    <a:pt x="0" y="18"/>
                  </a:lnTo>
                  <a:lnTo>
                    <a:pt x="1" y="18"/>
                  </a:lnTo>
                  <a:lnTo>
                    <a:pt x="1" y="4"/>
                  </a:lnTo>
                  <a:lnTo>
                    <a:pt x="1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91" name="Freeform 207">
              <a:extLst>
                <a:ext uri="{FF2B5EF4-FFF2-40B4-BE49-F238E27FC236}">
                  <a16:creationId xmlns:a16="http://schemas.microsoft.com/office/drawing/2014/main" id="{CB9B499B-EFD8-74C5-51FA-6825DACAEE04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050482" y="5389026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4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92" name="Freeform 208">
              <a:extLst>
                <a:ext uri="{FF2B5EF4-FFF2-40B4-BE49-F238E27FC236}">
                  <a16:creationId xmlns:a16="http://schemas.microsoft.com/office/drawing/2014/main" id="{5EEB1E6A-4D52-50CC-CA46-01D80C07517B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050482" y="5389026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4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34" name="Freeform 209">
              <a:extLst>
                <a:ext uri="{FF2B5EF4-FFF2-40B4-BE49-F238E27FC236}">
                  <a16:creationId xmlns:a16="http://schemas.microsoft.com/office/drawing/2014/main" id="{D85B1A8E-A99A-D909-CDB7-3D1F6EB0C88D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957240" y="5391941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35" name="Freeform 210">
              <a:extLst>
                <a:ext uri="{FF2B5EF4-FFF2-40B4-BE49-F238E27FC236}">
                  <a16:creationId xmlns:a16="http://schemas.microsoft.com/office/drawing/2014/main" id="{62198A8D-0F52-6219-27E2-598D1C2B8FB1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957240" y="5391941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36" name="Freeform 211">
              <a:extLst>
                <a:ext uri="{FF2B5EF4-FFF2-40B4-BE49-F238E27FC236}">
                  <a16:creationId xmlns:a16="http://schemas.microsoft.com/office/drawing/2014/main" id="{A6DB298D-70E0-3677-1D20-E7E75100BFDA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866911" y="5391941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37" name="Freeform 212">
              <a:extLst>
                <a:ext uri="{FF2B5EF4-FFF2-40B4-BE49-F238E27FC236}">
                  <a16:creationId xmlns:a16="http://schemas.microsoft.com/office/drawing/2014/main" id="{07E41B89-C684-AF92-A832-069D1BDD079F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866911" y="5391941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38" name="Freeform 213">
              <a:extLst>
                <a:ext uri="{FF2B5EF4-FFF2-40B4-BE49-F238E27FC236}">
                  <a16:creationId xmlns:a16="http://schemas.microsoft.com/office/drawing/2014/main" id="{C6105E2B-9538-F61C-26F0-396D8012CB5B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773669" y="5391941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39" name="Freeform 214">
              <a:extLst>
                <a:ext uri="{FF2B5EF4-FFF2-40B4-BE49-F238E27FC236}">
                  <a16:creationId xmlns:a16="http://schemas.microsoft.com/office/drawing/2014/main" id="{F45CAD23-0948-5760-FE41-00805B537186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773669" y="5391941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40" name="Freeform 215">
              <a:extLst>
                <a:ext uri="{FF2B5EF4-FFF2-40B4-BE49-F238E27FC236}">
                  <a16:creationId xmlns:a16="http://schemas.microsoft.com/office/drawing/2014/main" id="{2C0F2781-857D-930E-D66C-47E8972CEE73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80426" y="5391941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41" name="Freeform 216">
              <a:extLst>
                <a:ext uri="{FF2B5EF4-FFF2-40B4-BE49-F238E27FC236}">
                  <a16:creationId xmlns:a16="http://schemas.microsoft.com/office/drawing/2014/main" id="{16093A26-1504-B35A-F676-B1587B2C35CD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80426" y="5391941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42" name="Freeform 217">
              <a:extLst>
                <a:ext uri="{FF2B5EF4-FFF2-40B4-BE49-F238E27FC236}">
                  <a16:creationId xmlns:a16="http://schemas.microsoft.com/office/drawing/2014/main" id="{355277D2-7160-8B9F-A12F-8049DC190674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07582" y="5391941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43" name="Freeform 218">
              <a:extLst>
                <a:ext uri="{FF2B5EF4-FFF2-40B4-BE49-F238E27FC236}">
                  <a16:creationId xmlns:a16="http://schemas.microsoft.com/office/drawing/2014/main" id="{5AAF6116-0D79-EC55-5B30-EF818D659312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07582" y="5391941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44" name="Freeform 219">
              <a:extLst>
                <a:ext uri="{FF2B5EF4-FFF2-40B4-BE49-F238E27FC236}">
                  <a16:creationId xmlns:a16="http://schemas.microsoft.com/office/drawing/2014/main" id="{4C232961-4A2A-0C5D-6BD2-F89C329A073E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514340" y="5391941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45" name="Freeform 220">
              <a:extLst>
                <a:ext uri="{FF2B5EF4-FFF2-40B4-BE49-F238E27FC236}">
                  <a16:creationId xmlns:a16="http://schemas.microsoft.com/office/drawing/2014/main" id="{25E0810D-07E9-5B16-49B3-3B030F221640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514340" y="5391941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46" name="Freeform 221">
              <a:extLst>
                <a:ext uri="{FF2B5EF4-FFF2-40B4-BE49-F238E27FC236}">
                  <a16:creationId xmlns:a16="http://schemas.microsoft.com/office/drawing/2014/main" id="{A9673A4E-40AD-4419-BA8D-58F202A15D15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143724" y="5461873"/>
              <a:ext cx="0" cy="69932"/>
            </a:xfrm>
            <a:custGeom>
              <a:avLst/>
              <a:gdLst>
                <a:gd name="T0" fmla="*/ 0 h 24"/>
                <a:gd name="T1" fmla="*/ 24 h 24"/>
                <a:gd name="T2" fmla="*/ 24 h 24"/>
                <a:gd name="T3" fmla="*/ 3 h 24"/>
                <a:gd name="T4" fmla="*/ 0 h 24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4">
                  <a:moveTo>
                    <a:pt x="0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47" name="Freeform 222">
              <a:extLst>
                <a:ext uri="{FF2B5EF4-FFF2-40B4-BE49-F238E27FC236}">
                  <a16:creationId xmlns:a16="http://schemas.microsoft.com/office/drawing/2014/main" id="{D8B978C7-DABA-AB68-EBE9-49E4A476DEC6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143724" y="5461873"/>
              <a:ext cx="0" cy="69932"/>
            </a:xfrm>
            <a:custGeom>
              <a:avLst/>
              <a:gdLst>
                <a:gd name="T0" fmla="*/ 0 h 24"/>
                <a:gd name="T1" fmla="*/ 24 h 24"/>
                <a:gd name="T2" fmla="*/ 24 h 24"/>
                <a:gd name="T3" fmla="*/ 3 h 24"/>
                <a:gd name="T4" fmla="*/ 0 h 24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4">
                  <a:moveTo>
                    <a:pt x="0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48" name="Freeform 223">
              <a:extLst>
                <a:ext uri="{FF2B5EF4-FFF2-40B4-BE49-F238E27FC236}">
                  <a16:creationId xmlns:a16="http://schemas.microsoft.com/office/drawing/2014/main" id="{255832ED-1E2E-4D04-3A11-49FB3BEB2897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050482" y="5461873"/>
              <a:ext cx="0" cy="69932"/>
            </a:xfrm>
            <a:custGeom>
              <a:avLst/>
              <a:gdLst>
                <a:gd name="T0" fmla="*/ 0 h 24"/>
                <a:gd name="T1" fmla="*/ 24 h 24"/>
                <a:gd name="T2" fmla="*/ 24 h 24"/>
                <a:gd name="T3" fmla="*/ 3 h 24"/>
                <a:gd name="T4" fmla="*/ 0 h 24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4">
                  <a:moveTo>
                    <a:pt x="0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49" name="Freeform 224">
              <a:extLst>
                <a:ext uri="{FF2B5EF4-FFF2-40B4-BE49-F238E27FC236}">
                  <a16:creationId xmlns:a16="http://schemas.microsoft.com/office/drawing/2014/main" id="{BB148270-41EE-22DB-6170-E9BB486074E8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050482" y="5461873"/>
              <a:ext cx="0" cy="69932"/>
            </a:xfrm>
            <a:custGeom>
              <a:avLst/>
              <a:gdLst>
                <a:gd name="T0" fmla="*/ 0 h 24"/>
                <a:gd name="T1" fmla="*/ 24 h 24"/>
                <a:gd name="T2" fmla="*/ 24 h 24"/>
                <a:gd name="T3" fmla="*/ 3 h 24"/>
                <a:gd name="T4" fmla="*/ 0 h 24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4">
                  <a:moveTo>
                    <a:pt x="0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50" name="Freeform 225">
              <a:extLst>
                <a:ext uri="{FF2B5EF4-FFF2-40B4-BE49-F238E27FC236}">
                  <a16:creationId xmlns:a16="http://schemas.microsoft.com/office/drawing/2014/main" id="{324D2AED-066A-7D1A-9286-D83161EB3847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957238" y="5461873"/>
              <a:ext cx="2915" cy="69932"/>
            </a:xfrm>
            <a:custGeom>
              <a:avLst/>
              <a:gdLst>
                <a:gd name="T0" fmla="*/ 1 w 1"/>
                <a:gd name="T1" fmla="*/ 0 h 24"/>
                <a:gd name="T2" fmla="*/ 0 w 1"/>
                <a:gd name="T3" fmla="*/ 24 h 24"/>
                <a:gd name="T4" fmla="*/ 0 w 1"/>
                <a:gd name="T5" fmla="*/ 24 h 24"/>
                <a:gd name="T6" fmla="*/ 1 w 1"/>
                <a:gd name="T7" fmla="*/ 3 h 24"/>
                <a:gd name="T8" fmla="*/ 1 w 1"/>
                <a:gd name="T9" fmla="*/ 0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24">
                  <a:moveTo>
                    <a:pt x="1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1" y="3"/>
                  </a:lnTo>
                  <a:lnTo>
                    <a:pt x="1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51" name="Freeform 226">
              <a:extLst>
                <a:ext uri="{FF2B5EF4-FFF2-40B4-BE49-F238E27FC236}">
                  <a16:creationId xmlns:a16="http://schemas.microsoft.com/office/drawing/2014/main" id="{0C0984F9-6E23-F417-9212-AB1D6C16213A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957238" y="5461873"/>
              <a:ext cx="2915" cy="69932"/>
            </a:xfrm>
            <a:custGeom>
              <a:avLst/>
              <a:gdLst>
                <a:gd name="T0" fmla="*/ 1 w 1"/>
                <a:gd name="T1" fmla="*/ 0 h 24"/>
                <a:gd name="T2" fmla="*/ 0 w 1"/>
                <a:gd name="T3" fmla="*/ 24 h 24"/>
                <a:gd name="T4" fmla="*/ 0 w 1"/>
                <a:gd name="T5" fmla="*/ 24 h 24"/>
                <a:gd name="T6" fmla="*/ 1 w 1"/>
                <a:gd name="T7" fmla="*/ 3 h 24"/>
                <a:gd name="T8" fmla="*/ 1 w 1"/>
                <a:gd name="T9" fmla="*/ 0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24">
                  <a:moveTo>
                    <a:pt x="1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1" y="3"/>
                  </a:lnTo>
                  <a:lnTo>
                    <a:pt x="1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52" name="Freeform 227">
              <a:extLst>
                <a:ext uri="{FF2B5EF4-FFF2-40B4-BE49-F238E27FC236}">
                  <a16:creationId xmlns:a16="http://schemas.microsoft.com/office/drawing/2014/main" id="{FBA5DF9C-9076-40F1-28BC-A02E00AB733E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866911" y="5461873"/>
              <a:ext cx="0" cy="69932"/>
            </a:xfrm>
            <a:custGeom>
              <a:avLst/>
              <a:gdLst>
                <a:gd name="T0" fmla="*/ 0 h 24"/>
                <a:gd name="T1" fmla="*/ 24 h 24"/>
                <a:gd name="T2" fmla="*/ 24 h 24"/>
                <a:gd name="T3" fmla="*/ 4 h 24"/>
                <a:gd name="T4" fmla="*/ 0 h 24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4">
                  <a:moveTo>
                    <a:pt x="0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53" name="Freeform 228">
              <a:extLst>
                <a:ext uri="{FF2B5EF4-FFF2-40B4-BE49-F238E27FC236}">
                  <a16:creationId xmlns:a16="http://schemas.microsoft.com/office/drawing/2014/main" id="{371040A9-CD22-B547-D1AB-9DB88698E89F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866911" y="5461873"/>
              <a:ext cx="0" cy="69932"/>
            </a:xfrm>
            <a:custGeom>
              <a:avLst/>
              <a:gdLst>
                <a:gd name="T0" fmla="*/ 0 h 24"/>
                <a:gd name="T1" fmla="*/ 24 h 24"/>
                <a:gd name="T2" fmla="*/ 24 h 24"/>
                <a:gd name="T3" fmla="*/ 4 h 24"/>
                <a:gd name="T4" fmla="*/ 0 h 24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4">
                  <a:moveTo>
                    <a:pt x="0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54" name="Freeform 229">
              <a:extLst>
                <a:ext uri="{FF2B5EF4-FFF2-40B4-BE49-F238E27FC236}">
                  <a16:creationId xmlns:a16="http://schemas.microsoft.com/office/drawing/2014/main" id="{BD6A68A4-3472-107D-1AEA-B7DAB79F2BD7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773669" y="5461873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4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55" name="Freeform 230">
              <a:extLst>
                <a:ext uri="{FF2B5EF4-FFF2-40B4-BE49-F238E27FC236}">
                  <a16:creationId xmlns:a16="http://schemas.microsoft.com/office/drawing/2014/main" id="{61165F3F-D0AF-76FB-EE72-D1D0F65A0330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773669" y="5461873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4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56" name="Freeform 231">
              <a:extLst>
                <a:ext uri="{FF2B5EF4-FFF2-40B4-BE49-F238E27FC236}">
                  <a16:creationId xmlns:a16="http://schemas.microsoft.com/office/drawing/2014/main" id="{A3D418D3-0994-9B00-F0E1-06164F4E0CCB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80426" y="5461873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4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57" name="Freeform 232">
              <a:extLst>
                <a:ext uri="{FF2B5EF4-FFF2-40B4-BE49-F238E27FC236}">
                  <a16:creationId xmlns:a16="http://schemas.microsoft.com/office/drawing/2014/main" id="{7E01807A-2B25-03A2-21BD-B5EB7DB6FD7C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80426" y="5461873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4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58" name="Freeform 233">
              <a:extLst>
                <a:ext uri="{FF2B5EF4-FFF2-40B4-BE49-F238E27FC236}">
                  <a16:creationId xmlns:a16="http://schemas.microsoft.com/office/drawing/2014/main" id="{3A769684-1BE6-F233-EB1D-5753F4EF0526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07582" y="5461873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4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59" name="Freeform 234">
              <a:extLst>
                <a:ext uri="{FF2B5EF4-FFF2-40B4-BE49-F238E27FC236}">
                  <a16:creationId xmlns:a16="http://schemas.microsoft.com/office/drawing/2014/main" id="{2AB00423-F0CC-723E-A6A0-B569A5A0FF37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07582" y="5461873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4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60" name="Freeform 235">
              <a:extLst>
                <a:ext uri="{FF2B5EF4-FFF2-40B4-BE49-F238E27FC236}">
                  <a16:creationId xmlns:a16="http://schemas.microsoft.com/office/drawing/2014/main" id="{2BC56538-EA37-065E-2DD3-D35D7D129679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514340" y="5461873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4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61" name="Freeform 236">
              <a:extLst>
                <a:ext uri="{FF2B5EF4-FFF2-40B4-BE49-F238E27FC236}">
                  <a16:creationId xmlns:a16="http://schemas.microsoft.com/office/drawing/2014/main" id="{60982BAD-53C6-6764-95E6-D0DF44FF1B44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514340" y="5461873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4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62" name="Freeform 237">
              <a:extLst>
                <a:ext uri="{FF2B5EF4-FFF2-40B4-BE49-F238E27FC236}">
                  <a16:creationId xmlns:a16="http://schemas.microsoft.com/office/drawing/2014/main" id="{F9A0F261-6864-14D5-4416-9A11ECA5BF2C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143724" y="5549287"/>
              <a:ext cx="0" cy="69932"/>
            </a:xfrm>
            <a:custGeom>
              <a:avLst/>
              <a:gdLst>
                <a:gd name="T0" fmla="*/ 0 h 24"/>
                <a:gd name="T1" fmla="*/ 24 h 24"/>
                <a:gd name="T2" fmla="*/ 24 h 24"/>
                <a:gd name="T3" fmla="*/ 4 h 24"/>
                <a:gd name="T4" fmla="*/ 0 h 24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4">
                  <a:moveTo>
                    <a:pt x="0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63" name="Freeform 238">
              <a:extLst>
                <a:ext uri="{FF2B5EF4-FFF2-40B4-BE49-F238E27FC236}">
                  <a16:creationId xmlns:a16="http://schemas.microsoft.com/office/drawing/2014/main" id="{D43E6AB6-890C-9989-A84A-EB21E924EAB5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143724" y="5549287"/>
              <a:ext cx="0" cy="69932"/>
            </a:xfrm>
            <a:custGeom>
              <a:avLst/>
              <a:gdLst>
                <a:gd name="T0" fmla="*/ 0 h 24"/>
                <a:gd name="T1" fmla="*/ 24 h 24"/>
                <a:gd name="T2" fmla="*/ 24 h 24"/>
                <a:gd name="T3" fmla="*/ 4 h 24"/>
                <a:gd name="T4" fmla="*/ 0 h 24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4">
                  <a:moveTo>
                    <a:pt x="0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64" name="Freeform 239">
              <a:extLst>
                <a:ext uri="{FF2B5EF4-FFF2-40B4-BE49-F238E27FC236}">
                  <a16:creationId xmlns:a16="http://schemas.microsoft.com/office/drawing/2014/main" id="{CFBE762C-D929-BC8F-74C9-B98A355AE56D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050480" y="5549287"/>
              <a:ext cx="2915" cy="72846"/>
            </a:xfrm>
            <a:custGeom>
              <a:avLst/>
              <a:gdLst>
                <a:gd name="T0" fmla="*/ 1 w 1"/>
                <a:gd name="T1" fmla="*/ 0 h 25"/>
                <a:gd name="T2" fmla="*/ 0 w 1"/>
                <a:gd name="T3" fmla="*/ 25 h 25"/>
                <a:gd name="T4" fmla="*/ 1 w 1"/>
                <a:gd name="T5" fmla="*/ 25 h 25"/>
                <a:gd name="T6" fmla="*/ 1 w 1"/>
                <a:gd name="T7" fmla="*/ 4 h 25"/>
                <a:gd name="T8" fmla="*/ 1 w 1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25">
                  <a:moveTo>
                    <a:pt x="1" y="0"/>
                  </a:moveTo>
                  <a:lnTo>
                    <a:pt x="0" y="25"/>
                  </a:lnTo>
                  <a:lnTo>
                    <a:pt x="1" y="25"/>
                  </a:lnTo>
                  <a:lnTo>
                    <a:pt x="1" y="4"/>
                  </a:lnTo>
                  <a:lnTo>
                    <a:pt x="1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65" name="Freeform 240">
              <a:extLst>
                <a:ext uri="{FF2B5EF4-FFF2-40B4-BE49-F238E27FC236}">
                  <a16:creationId xmlns:a16="http://schemas.microsoft.com/office/drawing/2014/main" id="{D96DBE89-935D-CC29-6FF0-EF0AB6DC4EDE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050480" y="5549287"/>
              <a:ext cx="2915" cy="72846"/>
            </a:xfrm>
            <a:custGeom>
              <a:avLst/>
              <a:gdLst>
                <a:gd name="T0" fmla="*/ 1 w 1"/>
                <a:gd name="T1" fmla="*/ 0 h 25"/>
                <a:gd name="T2" fmla="*/ 0 w 1"/>
                <a:gd name="T3" fmla="*/ 25 h 25"/>
                <a:gd name="T4" fmla="*/ 1 w 1"/>
                <a:gd name="T5" fmla="*/ 25 h 25"/>
                <a:gd name="T6" fmla="*/ 1 w 1"/>
                <a:gd name="T7" fmla="*/ 4 h 25"/>
                <a:gd name="T8" fmla="*/ 1 w 1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25">
                  <a:moveTo>
                    <a:pt x="1" y="0"/>
                  </a:moveTo>
                  <a:lnTo>
                    <a:pt x="0" y="25"/>
                  </a:lnTo>
                  <a:lnTo>
                    <a:pt x="1" y="25"/>
                  </a:lnTo>
                  <a:lnTo>
                    <a:pt x="1" y="4"/>
                  </a:lnTo>
                  <a:lnTo>
                    <a:pt x="1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66" name="Freeform 241">
              <a:extLst>
                <a:ext uri="{FF2B5EF4-FFF2-40B4-BE49-F238E27FC236}">
                  <a16:creationId xmlns:a16="http://schemas.microsoft.com/office/drawing/2014/main" id="{032B4847-3C40-82BA-5240-EBDC8183B37A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960153" y="5549287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4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67" name="Freeform 242">
              <a:extLst>
                <a:ext uri="{FF2B5EF4-FFF2-40B4-BE49-F238E27FC236}">
                  <a16:creationId xmlns:a16="http://schemas.microsoft.com/office/drawing/2014/main" id="{21222FF9-2E14-FB16-7A3A-4C608126CC00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960153" y="5549287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4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68" name="Freeform 243">
              <a:extLst>
                <a:ext uri="{FF2B5EF4-FFF2-40B4-BE49-F238E27FC236}">
                  <a16:creationId xmlns:a16="http://schemas.microsoft.com/office/drawing/2014/main" id="{17F0F387-0932-87FD-3ECF-84B151AF59C4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866911" y="5549287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4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69" name="Freeform 244">
              <a:extLst>
                <a:ext uri="{FF2B5EF4-FFF2-40B4-BE49-F238E27FC236}">
                  <a16:creationId xmlns:a16="http://schemas.microsoft.com/office/drawing/2014/main" id="{D4CAFAC2-A600-7CCC-C69C-D7B8BDEAD1D3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866911" y="5549287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4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70" name="Freeform 245">
              <a:extLst>
                <a:ext uri="{FF2B5EF4-FFF2-40B4-BE49-F238E27FC236}">
                  <a16:creationId xmlns:a16="http://schemas.microsoft.com/office/drawing/2014/main" id="{FFF51B78-A452-95E1-ECF3-23FA41DD9057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773669" y="5549287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4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71" name="Freeform 246">
              <a:extLst>
                <a:ext uri="{FF2B5EF4-FFF2-40B4-BE49-F238E27FC236}">
                  <a16:creationId xmlns:a16="http://schemas.microsoft.com/office/drawing/2014/main" id="{B93B3A00-755F-2F18-D7FA-4ECECDB6F09F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773669" y="5549287"/>
              <a:ext cx="0" cy="72846"/>
            </a:xfrm>
            <a:custGeom>
              <a:avLst/>
              <a:gdLst>
                <a:gd name="T0" fmla="*/ 0 h 25"/>
                <a:gd name="T1" fmla="*/ 25 h 25"/>
                <a:gd name="T2" fmla="*/ 25 h 25"/>
                <a:gd name="T3" fmla="*/ 4 h 25"/>
                <a:gd name="T4" fmla="*/ 0 h 25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5">
                  <a:moveTo>
                    <a:pt x="0" y="0"/>
                  </a:moveTo>
                  <a:lnTo>
                    <a:pt x="0" y="25"/>
                  </a:lnTo>
                  <a:lnTo>
                    <a:pt x="0" y="25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72" name="Freeform 247">
              <a:extLst>
                <a:ext uri="{FF2B5EF4-FFF2-40B4-BE49-F238E27FC236}">
                  <a16:creationId xmlns:a16="http://schemas.microsoft.com/office/drawing/2014/main" id="{BBBAC0E6-FFD0-7AA8-8977-D760183E9F8E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80426" y="5552200"/>
              <a:ext cx="0" cy="69932"/>
            </a:xfrm>
            <a:custGeom>
              <a:avLst/>
              <a:gdLst>
                <a:gd name="T0" fmla="*/ 0 h 24"/>
                <a:gd name="T1" fmla="*/ 24 h 24"/>
                <a:gd name="T2" fmla="*/ 24 h 24"/>
                <a:gd name="T3" fmla="*/ 3 h 24"/>
                <a:gd name="T4" fmla="*/ 0 h 24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4">
                  <a:moveTo>
                    <a:pt x="0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73" name="Freeform 248">
              <a:extLst>
                <a:ext uri="{FF2B5EF4-FFF2-40B4-BE49-F238E27FC236}">
                  <a16:creationId xmlns:a16="http://schemas.microsoft.com/office/drawing/2014/main" id="{978396F0-AE6B-1F93-5310-12820E1105D3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80426" y="5552200"/>
              <a:ext cx="0" cy="69932"/>
            </a:xfrm>
            <a:custGeom>
              <a:avLst/>
              <a:gdLst>
                <a:gd name="T0" fmla="*/ 0 h 24"/>
                <a:gd name="T1" fmla="*/ 24 h 24"/>
                <a:gd name="T2" fmla="*/ 24 h 24"/>
                <a:gd name="T3" fmla="*/ 3 h 24"/>
                <a:gd name="T4" fmla="*/ 0 h 24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4">
                  <a:moveTo>
                    <a:pt x="0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74" name="Freeform 249">
              <a:extLst>
                <a:ext uri="{FF2B5EF4-FFF2-40B4-BE49-F238E27FC236}">
                  <a16:creationId xmlns:a16="http://schemas.microsoft.com/office/drawing/2014/main" id="{0C568480-B93A-BFC5-4077-484989BCC207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07582" y="5552200"/>
              <a:ext cx="0" cy="69932"/>
            </a:xfrm>
            <a:custGeom>
              <a:avLst/>
              <a:gdLst>
                <a:gd name="T0" fmla="*/ 0 h 24"/>
                <a:gd name="T1" fmla="*/ 24 h 24"/>
                <a:gd name="T2" fmla="*/ 24 h 24"/>
                <a:gd name="T3" fmla="*/ 3 h 24"/>
                <a:gd name="T4" fmla="*/ 0 h 24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4">
                  <a:moveTo>
                    <a:pt x="0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75" name="Freeform 250">
              <a:extLst>
                <a:ext uri="{FF2B5EF4-FFF2-40B4-BE49-F238E27FC236}">
                  <a16:creationId xmlns:a16="http://schemas.microsoft.com/office/drawing/2014/main" id="{B5BC2262-8B79-61B3-1B71-20A8ADBBEBDD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07582" y="5552200"/>
              <a:ext cx="0" cy="69932"/>
            </a:xfrm>
            <a:custGeom>
              <a:avLst/>
              <a:gdLst>
                <a:gd name="T0" fmla="*/ 0 h 24"/>
                <a:gd name="T1" fmla="*/ 24 h 24"/>
                <a:gd name="T2" fmla="*/ 24 h 24"/>
                <a:gd name="T3" fmla="*/ 3 h 24"/>
                <a:gd name="T4" fmla="*/ 0 h 24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4">
                  <a:moveTo>
                    <a:pt x="0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76" name="Freeform 251">
              <a:extLst>
                <a:ext uri="{FF2B5EF4-FFF2-40B4-BE49-F238E27FC236}">
                  <a16:creationId xmlns:a16="http://schemas.microsoft.com/office/drawing/2014/main" id="{D177B6FD-76A7-56B1-9D61-044D4D696047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514340" y="5552200"/>
              <a:ext cx="0" cy="69932"/>
            </a:xfrm>
            <a:custGeom>
              <a:avLst/>
              <a:gdLst>
                <a:gd name="T0" fmla="*/ 0 h 24"/>
                <a:gd name="T1" fmla="*/ 24 h 24"/>
                <a:gd name="T2" fmla="*/ 24 h 24"/>
                <a:gd name="T3" fmla="*/ 3 h 24"/>
                <a:gd name="T4" fmla="*/ 0 h 24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4">
                  <a:moveTo>
                    <a:pt x="0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77" name="Freeform 252">
              <a:extLst>
                <a:ext uri="{FF2B5EF4-FFF2-40B4-BE49-F238E27FC236}">
                  <a16:creationId xmlns:a16="http://schemas.microsoft.com/office/drawing/2014/main" id="{3FBE94A6-380B-A639-75D4-774736A73069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514340" y="5552200"/>
              <a:ext cx="0" cy="69932"/>
            </a:xfrm>
            <a:custGeom>
              <a:avLst/>
              <a:gdLst>
                <a:gd name="T0" fmla="*/ 0 h 24"/>
                <a:gd name="T1" fmla="*/ 24 h 24"/>
                <a:gd name="T2" fmla="*/ 24 h 24"/>
                <a:gd name="T3" fmla="*/ 3 h 24"/>
                <a:gd name="T4" fmla="*/ 0 h 24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24">
                  <a:moveTo>
                    <a:pt x="0" y="0"/>
                  </a:moveTo>
                  <a:lnTo>
                    <a:pt x="0" y="24"/>
                  </a:lnTo>
                  <a:lnTo>
                    <a:pt x="0" y="24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78" name="Freeform 253">
              <a:extLst>
                <a:ext uri="{FF2B5EF4-FFF2-40B4-BE49-F238E27FC236}">
                  <a16:creationId xmlns:a16="http://schemas.microsoft.com/office/drawing/2014/main" id="{88A6F8BF-EE98-EFD5-5FDD-E05D0EE53865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143724" y="5639615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79" name="Freeform 254">
              <a:extLst>
                <a:ext uri="{FF2B5EF4-FFF2-40B4-BE49-F238E27FC236}">
                  <a16:creationId xmlns:a16="http://schemas.microsoft.com/office/drawing/2014/main" id="{DF7154E6-640A-1F35-35DA-0F4AC12D1BD9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143724" y="5639615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80" name="Freeform 255">
              <a:extLst>
                <a:ext uri="{FF2B5EF4-FFF2-40B4-BE49-F238E27FC236}">
                  <a16:creationId xmlns:a16="http://schemas.microsoft.com/office/drawing/2014/main" id="{AE794881-CF1F-86C9-9A1E-4DF0BAC0A4A9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050480" y="5639615"/>
              <a:ext cx="2915" cy="52449"/>
            </a:xfrm>
            <a:custGeom>
              <a:avLst/>
              <a:gdLst>
                <a:gd name="T0" fmla="*/ 0 w 1"/>
                <a:gd name="T1" fmla="*/ 0 h 18"/>
                <a:gd name="T2" fmla="*/ 0 w 1"/>
                <a:gd name="T3" fmla="*/ 18 h 18"/>
                <a:gd name="T4" fmla="*/ 0 w 1"/>
                <a:gd name="T5" fmla="*/ 18 h 18"/>
                <a:gd name="T6" fmla="*/ 1 w 1"/>
                <a:gd name="T7" fmla="*/ 3 h 18"/>
                <a:gd name="T8" fmla="*/ 0 w 1"/>
                <a:gd name="T9" fmla="*/ 0 h 1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1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81" name="Freeform 256">
              <a:extLst>
                <a:ext uri="{FF2B5EF4-FFF2-40B4-BE49-F238E27FC236}">
                  <a16:creationId xmlns:a16="http://schemas.microsoft.com/office/drawing/2014/main" id="{A0BAAF9A-6695-5FFD-90F2-255D94D1B152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050480" y="5639615"/>
              <a:ext cx="2915" cy="52449"/>
            </a:xfrm>
            <a:custGeom>
              <a:avLst/>
              <a:gdLst>
                <a:gd name="T0" fmla="*/ 0 w 1"/>
                <a:gd name="T1" fmla="*/ 0 h 18"/>
                <a:gd name="T2" fmla="*/ 0 w 1"/>
                <a:gd name="T3" fmla="*/ 18 h 18"/>
                <a:gd name="T4" fmla="*/ 0 w 1"/>
                <a:gd name="T5" fmla="*/ 18 h 18"/>
                <a:gd name="T6" fmla="*/ 1 w 1"/>
                <a:gd name="T7" fmla="*/ 3 h 18"/>
                <a:gd name="T8" fmla="*/ 0 w 1"/>
                <a:gd name="T9" fmla="*/ 0 h 1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1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82" name="Freeform 257">
              <a:extLst>
                <a:ext uri="{FF2B5EF4-FFF2-40B4-BE49-F238E27FC236}">
                  <a16:creationId xmlns:a16="http://schemas.microsoft.com/office/drawing/2014/main" id="{EF542C1C-8EDD-27B9-0169-029ED2D87FED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960153" y="5639615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83" name="Freeform 258">
              <a:extLst>
                <a:ext uri="{FF2B5EF4-FFF2-40B4-BE49-F238E27FC236}">
                  <a16:creationId xmlns:a16="http://schemas.microsoft.com/office/drawing/2014/main" id="{CA3A4052-21C4-1D16-B202-281EF9AB4F56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960153" y="5639615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3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84" name="Freeform 259">
              <a:extLst>
                <a:ext uri="{FF2B5EF4-FFF2-40B4-BE49-F238E27FC236}">
                  <a16:creationId xmlns:a16="http://schemas.microsoft.com/office/drawing/2014/main" id="{A09D14EA-D527-5513-3676-C39C134C4BA0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866911" y="5639615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4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85" name="Freeform 260">
              <a:extLst>
                <a:ext uri="{FF2B5EF4-FFF2-40B4-BE49-F238E27FC236}">
                  <a16:creationId xmlns:a16="http://schemas.microsoft.com/office/drawing/2014/main" id="{96518DD1-E926-9E3B-5B4C-22FFABAB6544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866911" y="5639615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4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86" name="Freeform 261">
              <a:extLst>
                <a:ext uri="{FF2B5EF4-FFF2-40B4-BE49-F238E27FC236}">
                  <a16:creationId xmlns:a16="http://schemas.microsoft.com/office/drawing/2014/main" id="{B289C9B4-5176-2A4D-E945-A1BB439D4640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773669" y="5639615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4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87" name="Freeform 262">
              <a:extLst>
                <a:ext uri="{FF2B5EF4-FFF2-40B4-BE49-F238E27FC236}">
                  <a16:creationId xmlns:a16="http://schemas.microsoft.com/office/drawing/2014/main" id="{7F97E3D6-1923-1EAD-F86A-8323124FAB18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773669" y="5639615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4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88" name="Freeform 263">
              <a:extLst>
                <a:ext uri="{FF2B5EF4-FFF2-40B4-BE49-F238E27FC236}">
                  <a16:creationId xmlns:a16="http://schemas.microsoft.com/office/drawing/2014/main" id="{243ECD50-D613-378E-E7EA-E24932D13F99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80426" y="5639615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4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89" name="Freeform 264">
              <a:extLst>
                <a:ext uri="{FF2B5EF4-FFF2-40B4-BE49-F238E27FC236}">
                  <a16:creationId xmlns:a16="http://schemas.microsoft.com/office/drawing/2014/main" id="{5E03BBDD-3F55-24B4-99A0-7F2AF1127524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80426" y="5639615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4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90" name="Freeform 265">
              <a:extLst>
                <a:ext uri="{FF2B5EF4-FFF2-40B4-BE49-F238E27FC236}">
                  <a16:creationId xmlns:a16="http://schemas.microsoft.com/office/drawing/2014/main" id="{21744A5D-F962-1410-859C-236BBB808AEC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07582" y="5639615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4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91" name="Freeform 266">
              <a:extLst>
                <a:ext uri="{FF2B5EF4-FFF2-40B4-BE49-F238E27FC236}">
                  <a16:creationId xmlns:a16="http://schemas.microsoft.com/office/drawing/2014/main" id="{7A7E4B58-A40F-2573-0A34-DAA2A678FAA7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607582" y="5639615"/>
              <a:ext cx="0" cy="52449"/>
            </a:xfrm>
            <a:custGeom>
              <a:avLst/>
              <a:gdLst>
                <a:gd name="T0" fmla="*/ 0 h 18"/>
                <a:gd name="T1" fmla="*/ 18 h 18"/>
                <a:gd name="T2" fmla="*/ 18 h 18"/>
                <a:gd name="T3" fmla="*/ 4 h 18"/>
                <a:gd name="T4" fmla="*/ 0 h 18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8">
                  <a:moveTo>
                    <a:pt x="0" y="0"/>
                  </a:moveTo>
                  <a:lnTo>
                    <a:pt x="0" y="18"/>
                  </a:lnTo>
                  <a:lnTo>
                    <a:pt x="0" y="18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92" name="Freeform 267">
              <a:extLst>
                <a:ext uri="{FF2B5EF4-FFF2-40B4-BE49-F238E27FC236}">
                  <a16:creationId xmlns:a16="http://schemas.microsoft.com/office/drawing/2014/main" id="{57D05569-E7AE-FFCA-60C8-9E34B7C86179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514340" y="5639615"/>
              <a:ext cx="0" cy="55363"/>
            </a:xfrm>
            <a:custGeom>
              <a:avLst/>
              <a:gdLst>
                <a:gd name="T0" fmla="*/ 0 h 19"/>
                <a:gd name="T1" fmla="*/ 19 h 19"/>
                <a:gd name="T2" fmla="*/ 19 h 19"/>
                <a:gd name="T3" fmla="*/ 4 h 19"/>
                <a:gd name="T4" fmla="*/ 0 h 19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9">
                  <a:moveTo>
                    <a:pt x="0" y="0"/>
                  </a:moveTo>
                  <a:lnTo>
                    <a:pt x="0" y="19"/>
                  </a:lnTo>
                  <a:lnTo>
                    <a:pt x="0" y="19"/>
                  </a:lnTo>
                  <a:lnTo>
                    <a:pt x="0" y="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93" name="Freeform 268">
              <a:extLst>
                <a:ext uri="{FF2B5EF4-FFF2-40B4-BE49-F238E27FC236}">
                  <a16:creationId xmlns:a16="http://schemas.microsoft.com/office/drawing/2014/main" id="{EF5EFC2A-F2F1-A45F-3541-D0B91D8D3589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514340" y="5639615"/>
              <a:ext cx="0" cy="55363"/>
            </a:xfrm>
            <a:custGeom>
              <a:avLst/>
              <a:gdLst>
                <a:gd name="T0" fmla="*/ 0 h 19"/>
                <a:gd name="T1" fmla="*/ 19 h 19"/>
                <a:gd name="T2" fmla="*/ 19 h 19"/>
                <a:gd name="T3" fmla="*/ 4 h 19"/>
                <a:gd name="T4" fmla="*/ 0 h 19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19">
                  <a:moveTo>
                    <a:pt x="0" y="0"/>
                  </a:moveTo>
                  <a:lnTo>
                    <a:pt x="0" y="19"/>
                  </a:lnTo>
                  <a:lnTo>
                    <a:pt x="0" y="19"/>
                  </a:lnTo>
                  <a:lnTo>
                    <a:pt x="0" y="4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94" name="Freeform 269">
              <a:extLst>
                <a:ext uri="{FF2B5EF4-FFF2-40B4-BE49-F238E27FC236}">
                  <a16:creationId xmlns:a16="http://schemas.microsoft.com/office/drawing/2014/main" id="{414B83AE-6590-2573-5B2C-2610D675FBA4}"/>
                </a:ext>
              </a:extLst>
            </p:cNvPr>
            <p:cNvSpPr>
              <a:spLocks noEditPoints="1"/>
            </p:cNvSpPr>
            <p:nvPr/>
          </p:nvSpPr>
          <p:spPr bwMode="auto">
            <a:xfrm flipH="1">
              <a:off x="4140810" y="5709546"/>
              <a:ext cx="23311" cy="8742"/>
            </a:xfrm>
            <a:custGeom>
              <a:avLst/>
              <a:gdLst>
                <a:gd name="T0" fmla="*/ 7 w 8"/>
                <a:gd name="T1" fmla="*/ 0 h 3"/>
                <a:gd name="T2" fmla="*/ 7 w 8"/>
                <a:gd name="T3" fmla="*/ 3 h 3"/>
                <a:gd name="T4" fmla="*/ 8 w 8"/>
                <a:gd name="T5" fmla="*/ 3 h 3"/>
                <a:gd name="T6" fmla="*/ 8 w 8"/>
                <a:gd name="T7" fmla="*/ 0 h 3"/>
                <a:gd name="T8" fmla="*/ 7 w 8"/>
                <a:gd name="T9" fmla="*/ 0 h 3"/>
                <a:gd name="T10" fmla="*/ 0 w 8"/>
                <a:gd name="T11" fmla="*/ 0 h 3"/>
                <a:gd name="T12" fmla="*/ 1 w 8"/>
                <a:gd name="T13" fmla="*/ 3 h 3"/>
                <a:gd name="T14" fmla="*/ 7 w 8"/>
                <a:gd name="T15" fmla="*/ 3 h 3"/>
                <a:gd name="T16" fmla="*/ 7 w 8"/>
                <a:gd name="T17" fmla="*/ 3 h 3"/>
                <a:gd name="T18" fmla="*/ 7 w 8"/>
                <a:gd name="T19" fmla="*/ 0 h 3"/>
                <a:gd name="T20" fmla="*/ 0 w 8"/>
                <a:gd name="T21" fmla="*/ 0 h 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</a:cxnLst>
              <a:rect l="0" t="0" r="r" b="b"/>
              <a:pathLst>
                <a:path w="8" h="3">
                  <a:moveTo>
                    <a:pt x="7" y="0"/>
                  </a:moveTo>
                  <a:lnTo>
                    <a:pt x="7" y="3"/>
                  </a:lnTo>
                  <a:lnTo>
                    <a:pt x="8" y="3"/>
                  </a:lnTo>
                  <a:lnTo>
                    <a:pt x="8" y="0"/>
                  </a:lnTo>
                  <a:lnTo>
                    <a:pt x="7" y="0"/>
                  </a:lnTo>
                  <a:close/>
                  <a:moveTo>
                    <a:pt x="0" y="0"/>
                  </a:moveTo>
                  <a:lnTo>
                    <a:pt x="1" y="3"/>
                  </a:lnTo>
                  <a:lnTo>
                    <a:pt x="7" y="3"/>
                  </a:lnTo>
                  <a:lnTo>
                    <a:pt x="7" y="3"/>
                  </a:lnTo>
                  <a:lnTo>
                    <a:pt x="7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4E4E4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95" name="Freeform 270">
              <a:extLst>
                <a:ext uri="{FF2B5EF4-FFF2-40B4-BE49-F238E27FC236}">
                  <a16:creationId xmlns:a16="http://schemas.microsoft.com/office/drawing/2014/main" id="{78EB4055-FB87-CA2E-B94D-6F88EF63D38A}"/>
                </a:ext>
              </a:extLst>
            </p:cNvPr>
            <p:cNvSpPr>
              <a:spLocks noEditPoints="1"/>
            </p:cNvSpPr>
            <p:nvPr/>
          </p:nvSpPr>
          <p:spPr bwMode="auto">
            <a:xfrm flipH="1">
              <a:off x="4140810" y="5709546"/>
              <a:ext cx="23311" cy="8742"/>
            </a:xfrm>
            <a:custGeom>
              <a:avLst/>
              <a:gdLst>
                <a:gd name="T0" fmla="*/ 7 w 8"/>
                <a:gd name="T1" fmla="*/ 0 h 3"/>
                <a:gd name="T2" fmla="*/ 7 w 8"/>
                <a:gd name="T3" fmla="*/ 3 h 3"/>
                <a:gd name="T4" fmla="*/ 8 w 8"/>
                <a:gd name="T5" fmla="*/ 3 h 3"/>
                <a:gd name="T6" fmla="*/ 8 w 8"/>
                <a:gd name="T7" fmla="*/ 0 h 3"/>
                <a:gd name="T8" fmla="*/ 7 w 8"/>
                <a:gd name="T9" fmla="*/ 0 h 3"/>
                <a:gd name="T10" fmla="*/ 0 w 8"/>
                <a:gd name="T11" fmla="*/ 0 h 3"/>
                <a:gd name="T12" fmla="*/ 1 w 8"/>
                <a:gd name="T13" fmla="*/ 3 h 3"/>
                <a:gd name="T14" fmla="*/ 7 w 8"/>
                <a:gd name="T15" fmla="*/ 3 h 3"/>
                <a:gd name="T16" fmla="*/ 7 w 8"/>
                <a:gd name="T17" fmla="*/ 3 h 3"/>
                <a:gd name="T18" fmla="*/ 7 w 8"/>
                <a:gd name="T19" fmla="*/ 0 h 3"/>
                <a:gd name="T20" fmla="*/ 0 w 8"/>
                <a:gd name="T21" fmla="*/ 0 h 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</a:cxnLst>
              <a:rect l="0" t="0" r="r" b="b"/>
              <a:pathLst>
                <a:path w="8" h="3">
                  <a:moveTo>
                    <a:pt x="7" y="0"/>
                  </a:moveTo>
                  <a:lnTo>
                    <a:pt x="7" y="3"/>
                  </a:lnTo>
                  <a:lnTo>
                    <a:pt x="8" y="3"/>
                  </a:lnTo>
                  <a:lnTo>
                    <a:pt x="8" y="0"/>
                  </a:lnTo>
                  <a:lnTo>
                    <a:pt x="7" y="0"/>
                  </a:lnTo>
                  <a:moveTo>
                    <a:pt x="0" y="0"/>
                  </a:moveTo>
                  <a:lnTo>
                    <a:pt x="1" y="3"/>
                  </a:lnTo>
                  <a:lnTo>
                    <a:pt x="7" y="3"/>
                  </a:lnTo>
                  <a:lnTo>
                    <a:pt x="7" y="3"/>
                  </a:lnTo>
                  <a:lnTo>
                    <a:pt x="7" y="0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96" name="Rectangle 271">
              <a:extLst>
                <a:ext uri="{FF2B5EF4-FFF2-40B4-BE49-F238E27FC236}">
                  <a16:creationId xmlns:a16="http://schemas.microsoft.com/office/drawing/2014/main" id="{77839C6C-AC7E-6F2B-F7D4-07526FFC10DC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4067963" y="5709546"/>
              <a:ext cx="72846" cy="8742"/>
            </a:xfrm>
            <a:prstGeom prst="rect">
              <a:avLst/>
            </a:prstGeom>
            <a:solidFill>
              <a:srgbClr val="4E4E4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97" name="Rectangle 272">
              <a:extLst>
                <a:ext uri="{FF2B5EF4-FFF2-40B4-BE49-F238E27FC236}">
                  <a16:creationId xmlns:a16="http://schemas.microsoft.com/office/drawing/2014/main" id="{8EBF48BE-51AC-0CA1-C9B6-C46169B6F3D4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4067963" y="5709546"/>
              <a:ext cx="72846" cy="874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98" name="Rectangle 273">
              <a:extLst>
                <a:ext uri="{FF2B5EF4-FFF2-40B4-BE49-F238E27FC236}">
                  <a16:creationId xmlns:a16="http://schemas.microsoft.com/office/drawing/2014/main" id="{1B21F4A4-44DE-33F9-BE7D-7A61842B3CC4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4050482" y="5709546"/>
              <a:ext cx="17483" cy="8742"/>
            </a:xfrm>
            <a:prstGeom prst="rect">
              <a:avLst/>
            </a:prstGeom>
            <a:solidFill>
              <a:srgbClr val="4E4E4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199" name="Rectangle 274">
              <a:extLst>
                <a:ext uri="{FF2B5EF4-FFF2-40B4-BE49-F238E27FC236}">
                  <a16:creationId xmlns:a16="http://schemas.microsoft.com/office/drawing/2014/main" id="{3D170EC0-8337-8FE9-238E-5BA4D6D675CC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4050482" y="5709546"/>
              <a:ext cx="17483" cy="874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00" name="Freeform 275">
              <a:extLst>
                <a:ext uri="{FF2B5EF4-FFF2-40B4-BE49-F238E27FC236}">
                  <a16:creationId xmlns:a16="http://schemas.microsoft.com/office/drawing/2014/main" id="{7DC92C5A-6499-C25C-98C2-34B353BF9C6A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421096" y="5129698"/>
              <a:ext cx="2915" cy="579850"/>
            </a:xfrm>
            <a:custGeom>
              <a:avLst/>
              <a:gdLst>
                <a:gd name="T0" fmla="*/ 1 w 1"/>
                <a:gd name="T1" fmla="*/ 0 h 199"/>
                <a:gd name="T2" fmla="*/ 0 w 1"/>
                <a:gd name="T3" fmla="*/ 196 h 199"/>
                <a:gd name="T4" fmla="*/ 0 w 1"/>
                <a:gd name="T5" fmla="*/ 199 h 199"/>
                <a:gd name="T6" fmla="*/ 1 w 1"/>
                <a:gd name="T7" fmla="*/ 4 h 199"/>
                <a:gd name="T8" fmla="*/ 1 w 1"/>
                <a:gd name="T9" fmla="*/ 0 h 19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199">
                  <a:moveTo>
                    <a:pt x="1" y="0"/>
                  </a:moveTo>
                  <a:lnTo>
                    <a:pt x="0" y="196"/>
                  </a:lnTo>
                  <a:lnTo>
                    <a:pt x="0" y="199"/>
                  </a:lnTo>
                  <a:lnTo>
                    <a:pt x="1" y="4"/>
                  </a:lnTo>
                  <a:lnTo>
                    <a:pt x="1" y="0"/>
                  </a:lnTo>
                  <a:close/>
                </a:path>
              </a:pathLst>
            </a:custGeom>
            <a:solidFill>
              <a:srgbClr val="37383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01" name="Freeform 276">
              <a:extLst>
                <a:ext uri="{FF2B5EF4-FFF2-40B4-BE49-F238E27FC236}">
                  <a16:creationId xmlns:a16="http://schemas.microsoft.com/office/drawing/2014/main" id="{D23CB70D-FD7B-8B59-6D4D-3948C148D22F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421096" y="5129698"/>
              <a:ext cx="2915" cy="579850"/>
            </a:xfrm>
            <a:custGeom>
              <a:avLst/>
              <a:gdLst>
                <a:gd name="T0" fmla="*/ 1 w 1"/>
                <a:gd name="T1" fmla="*/ 0 h 199"/>
                <a:gd name="T2" fmla="*/ 0 w 1"/>
                <a:gd name="T3" fmla="*/ 196 h 199"/>
                <a:gd name="T4" fmla="*/ 0 w 1"/>
                <a:gd name="T5" fmla="*/ 199 h 199"/>
                <a:gd name="T6" fmla="*/ 1 w 1"/>
                <a:gd name="T7" fmla="*/ 4 h 199"/>
                <a:gd name="T8" fmla="*/ 1 w 1"/>
                <a:gd name="T9" fmla="*/ 0 h 19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" h="199">
                  <a:moveTo>
                    <a:pt x="1" y="0"/>
                  </a:moveTo>
                  <a:lnTo>
                    <a:pt x="0" y="196"/>
                  </a:lnTo>
                  <a:lnTo>
                    <a:pt x="0" y="199"/>
                  </a:lnTo>
                  <a:lnTo>
                    <a:pt x="1" y="4"/>
                  </a:lnTo>
                  <a:lnTo>
                    <a:pt x="1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02" name="Rectangle 277">
              <a:extLst>
                <a:ext uri="{FF2B5EF4-FFF2-40B4-BE49-F238E27FC236}">
                  <a16:creationId xmlns:a16="http://schemas.microsoft.com/office/drawing/2014/main" id="{BD83B16C-E381-8651-3964-382DCE6B06B7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3974723" y="5709546"/>
              <a:ext cx="75759" cy="8742"/>
            </a:xfrm>
            <a:prstGeom prst="rect">
              <a:avLst/>
            </a:prstGeom>
            <a:solidFill>
              <a:srgbClr val="4E4E4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03" name="Rectangle 278">
              <a:extLst>
                <a:ext uri="{FF2B5EF4-FFF2-40B4-BE49-F238E27FC236}">
                  <a16:creationId xmlns:a16="http://schemas.microsoft.com/office/drawing/2014/main" id="{DF7470AF-4A49-779D-5850-C1FED85A0397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3974723" y="5709546"/>
              <a:ext cx="75759" cy="874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04" name="Rectangle 279">
              <a:extLst>
                <a:ext uri="{FF2B5EF4-FFF2-40B4-BE49-F238E27FC236}">
                  <a16:creationId xmlns:a16="http://schemas.microsoft.com/office/drawing/2014/main" id="{26E3CBBD-E329-A415-FEA4-62FFECDAE720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3957240" y="5709546"/>
              <a:ext cx="17483" cy="8742"/>
            </a:xfrm>
            <a:prstGeom prst="rect">
              <a:avLst/>
            </a:prstGeom>
            <a:solidFill>
              <a:srgbClr val="4E4E4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05" name="Rectangle 280">
              <a:extLst>
                <a:ext uri="{FF2B5EF4-FFF2-40B4-BE49-F238E27FC236}">
                  <a16:creationId xmlns:a16="http://schemas.microsoft.com/office/drawing/2014/main" id="{81775EC5-DB41-28AB-18B1-CE43030D9BC2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3957240" y="5709546"/>
              <a:ext cx="17483" cy="874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06" name="Rectangle 281">
              <a:extLst>
                <a:ext uri="{FF2B5EF4-FFF2-40B4-BE49-F238E27FC236}">
                  <a16:creationId xmlns:a16="http://schemas.microsoft.com/office/drawing/2014/main" id="{CD4B4E9F-A394-4A8F-FC57-9CCC8DFB51C6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3884394" y="5709546"/>
              <a:ext cx="72846" cy="8742"/>
            </a:xfrm>
            <a:prstGeom prst="rect">
              <a:avLst/>
            </a:prstGeom>
            <a:solidFill>
              <a:srgbClr val="4E4E4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07" name="Rectangle 282">
              <a:extLst>
                <a:ext uri="{FF2B5EF4-FFF2-40B4-BE49-F238E27FC236}">
                  <a16:creationId xmlns:a16="http://schemas.microsoft.com/office/drawing/2014/main" id="{42B63963-686A-EF07-6712-9E59ACF5774A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3884394" y="5709546"/>
              <a:ext cx="72846" cy="874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08" name="Freeform 283">
              <a:extLst>
                <a:ext uri="{FF2B5EF4-FFF2-40B4-BE49-F238E27FC236}">
                  <a16:creationId xmlns:a16="http://schemas.microsoft.com/office/drawing/2014/main" id="{56911D26-85CF-F1AA-82E4-6635742A9B63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866911" y="5709546"/>
              <a:ext cx="17483" cy="8742"/>
            </a:xfrm>
            <a:custGeom>
              <a:avLst/>
              <a:gdLst>
                <a:gd name="T0" fmla="*/ 0 w 6"/>
                <a:gd name="T1" fmla="*/ 0 h 3"/>
                <a:gd name="T2" fmla="*/ 0 w 6"/>
                <a:gd name="T3" fmla="*/ 3 h 3"/>
                <a:gd name="T4" fmla="*/ 6 w 6"/>
                <a:gd name="T5" fmla="*/ 3 h 3"/>
                <a:gd name="T6" fmla="*/ 6 w 6"/>
                <a:gd name="T7" fmla="*/ 1 h 3"/>
                <a:gd name="T8" fmla="*/ 0 w 6"/>
                <a:gd name="T9" fmla="*/ 0 h 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6" h="3">
                  <a:moveTo>
                    <a:pt x="0" y="0"/>
                  </a:moveTo>
                  <a:lnTo>
                    <a:pt x="0" y="3"/>
                  </a:lnTo>
                  <a:lnTo>
                    <a:pt x="6" y="3"/>
                  </a:lnTo>
                  <a:lnTo>
                    <a:pt x="6" y="1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4E4E4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09" name="Freeform 284">
              <a:extLst>
                <a:ext uri="{FF2B5EF4-FFF2-40B4-BE49-F238E27FC236}">
                  <a16:creationId xmlns:a16="http://schemas.microsoft.com/office/drawing/2014/main" id="{30A25D89-102C-F516-93A4-D5EA593CE232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866911" y="5709546"/>
              <a:ext cx="17483" cy="8742"/>
            </a:xfrm>
            <a:custGeom>
              <a:avLst/>
              <a:gdLst>
                <a:gd name="T0" fmla="*/ 0 w 6"/>
                <a:gd name="T1" fmla="*/ 0 h 3"/>
                <a:gd name="T2" fmla="*/ 0 w 6"/>
                <a:gd name="T3" fmla="*/ 3 h 3"/>
                <a:gd name="T4" fmla="*/ 6 w 6"/>
                <a:gd name="T5" fmla="*/ 3 h 3"/>
                <a:gd name="T6" fmla="*/ 6 w 6"/>
                <a:gd name="T7" fmla="*/ 1 h 3"/>
                <a:gd name="T8" fmla="*/ 0 w 6"/>
                <a:gd name="T9" fmla="*/ 0 h 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6" h="3">
                  <a:moveTo>
                    <a:pt x="0" y="0"/>
                  </a:moveTo>
                  <a:lnTo>
                    <a:pt x="0" y="3"/>
                  </a:lnTo>
                  <a:lnTo>
                    <a:pt x="6" y="3"/>
                  </a:lnTo>
                  <a:lnTo>
                    <a:pt x="6" y="1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10" name="Freeform 285">
              <a:extLst>
                <a:ext uri="{FF2B5EF4-FFF2-40B4-BE49-F238E27FC236}">
                  <a16:creationId xmlns:a16="http://schemas.microsoft.com/office/drawing/2014/main" id="{4DBC72B6-1832-3AAE-5179-F6A078E24F84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791151" y="5712461"/>
              <a:ext cx="75759" cy="8742"/>
            </a:xfrm>
            <a:custGeom>
              <a:avLst/>
              <a:gdLst>
                <a:gd name="T0" fmla="*/ 0 w 26"/>
                <a:gd name="T1" fmla="*/ 0 h 3"/>
                <a:gd name="T2" fmla="*/ 0 w 26"/>
                <a:gd name="T3" fmla="*/ 2 h 3"/>
                <a:gd name="T4" fmla="*/ 26 w 26"/>
                <a:gd name="T5" fmla="*/ 3 h 3"/>
                <a:gd name="T6" fmla="*/ 26 w 26"/>
                <a:gd name="T7" fmla="*/ 0 h 3"/>
                <a:gd name="T8" fmla="*/ 0 w 26"/>
                <a:gd name="T9" fmla="*/ 0 h 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6" h="3">
                  <a:moveTo>
                    <a:pt x="0" y="0"/>
                  </a:moveTo>
                  <a:lnTo>
                    <a:pt x="0" y="2"/>
                  </a:lnTo>
                  <a:lnTo>
                    <a:pt x="26" y="3"/>
                  </a:lnTo>
                  <a:lnTo>
                    <a:pt x="26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4E4E4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11" name="Freeform 286">
              <a:extLst>
                <a:ext uri="{FF2B5EF4-FFF2-40B4-BE49-F238E27FC236}">
                  <a16:creationId xmlns:a16="http://schemas.microsoft.com/office/drawing/2014/main" id="{D0EB84DB-52DA-0F3E-7441-4C8EF41AAEFE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791151" y="5712461"/>
              <a:ext cx="75759" cy="8742"/>
            </a:xfrm>
            <a:custGeom>
              <a:avLst/>
              <a:gdLst>
                <a:gd name="T0" fmla="*/ 0 w 26"/>
                <a:gd name="T1" fmla="*/ 0 h 3"/>
                <a:gd name="T2" fmla="*/ 0 w 26"/>
                <a:gd name="T3" fmla="*/ 2 h 3"/>
                <a:gd name="T4" fmla="*/ 26 w 26"/>
                <a:gd name="T5" fmla="*/ 3 h 3"/>
                <a:gd name="T6" fmla="*/ 26 w 26"/>
                <a:gd name="T7" fmla="*/ 0 h 3"/>
                <a:gd name="T8" fmla="*/ 0 w 26"/>
                <a:gd name="T9" fmla="*/ 0 h 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6" h="3">
                  <a:moveTo>
                    <a:pt x="0" y="0"/>
                  </a:moveTo>
                  <a:lnTo>
                    <a:pt x="0" y="2"/>
                  </a:lnTo>
                  <a:lnTo>
                    <a:pt x="26" y="3"/>
                  </a:lnTo>
                  <a:lnTo>
                    <a:pt x="26" y="0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12" name="Rectangle 287">
              <a:extLst>
                <a:ext uri="{FF2B5EF4-FFF2-40B4-BE49-F238E27FC236}">
                  <a16:creationId xmlns:a16="http://schemas.microsoft.com/office/drawing/2014/main" id="{8D5215B8-3C1E-6D68-F7EF-FC47F9E017F2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3773669" y="5712461"/>
              <a:ext cx="17483" cy="8742"/>
            </a:xfrm>
            <a:prstGeom prst="rect">
              <a:avLst/>
            </a:prstGeom>
            <a:solidFill>
              <a:srgbClr val="4E4E4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13" name="Rectangle 288">
              <a:extLst>
                <a:ext uri="{FF2B5EF4-FFF2-40B4-BE49-F238E27FC236}">
                  <a16:creationId xmlns:a16="http://schemas.microsoft.com/office/drawing/2014/main" id="{17E11BF7-EA00-17C4-3026-4872E8237E48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3773669" y="5712461"/>
              <a:ext cx="17483" cy="874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14" name="Rectangle 289">
              <a:extLst>
                <a:ext uri="{FF2B5EF4-FFF2-40B4-BE49-F238E27FC236}">
                  <a16:creationId xmlns:a16="http://schemas.microsoft.com/office/drawing/2014/main" id="{1D7F8701-0104-9BE1-04EC-F5B08C56B9CB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3700822" y="5712461"/>
              <a:ext cx="72846" cy="8742"/>
            </a:xfrm>
            <a:prstGeom prst="rect">
              <a:avLst/>
            </a:prstGeom>
            <a:solidFill>
              <a:srgbClr val="4E4E4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15" name="Rectangle 290">
              <a:extLst>
                <a:ext uri="{FF2B5EF4-FFF2-40B4-BE49-F238E27FC236}">
                  <a16:creationId xmlns:a16="http://schemas.microsoft.com/office/drawing/2014/main" id="{2F5B4EE9-2ECD-DAF2-69A3-B05E5D44F79F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3700822" y="5712461"/>
              <a:ext cx="72846" cy="874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16" name="Rectangle 291">
              <a:extLst>
                <a:ext uri="{FF2B5EF4-FFF2-40B4-BE49-F238E27FC236}">
                  <a16:creationId xmlns:a16="http://schemas.microsoft.com/office/drawing/2014/main" id="{4EBA0BB6-55DC-033A-53A8-6E8FBDB00904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3680426" y="5712461"/>
              <a:ext cx="20398" cy="8742"/>
            </a:xfrm>
            <a:prstGeom prst="rect">
              <a:avLst/>
            </a:prstGeom>
            <a:solidFill>
              <a:srgbClr val="4E4E4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17" name="Rectangle 292">
              <a:extLst>
                <a:ext uri="{FF2B5EF4-FFF2-40B4-BE49-F238E27FC236}">
                  <a16:creationId xmlns:a16="http://schemas.microsoft.com/office/drawing/2014/main" id="{92F3B25A-8DF0-0BC4-D0B6-5841A65D8559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3680426" y="5712461"/>
              <a:ext cx="20398" cy="874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18" name="Rectangle 293">
              <a:extLst>
                <a:ext uri="{FF2B5EF4-FFF2-40B4-BE49-F238E27FC236}">
                  <a16:creationId xmlns:a16="http://schemas.microsoft.com/office/drawing/2014/main" id="{9AD98A3C-ADBF-C74F-D36C-FD1FD7752151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3625063" y="5712461"/>
              <a:ext cx="55363" cy="8742"/>
            </a:xfrm>
            <a:prstGeom prst="rect">
              <a:avLst/>
            </a:prstGeom>
            <a:solidFill>
              <a:srgbClr val="4E4E4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19" name="Rectangle 294">
              <a:extLst>
                <a:ext uri="{FF2B5EF4-FFF2-40B4-BE49-F238E27FC236}">
                  <a16:creationId xmlns:a16="http://schemas.microsoft.com/office/drawing/2014/main" id="{69907D44-37FE-67A2-5CF1-BC22561EA3F9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3625063" y="5712461"/>
              <a:ext cx="55363" cy="874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20" name="Rectangle 295">
              <a:extLst>
                <a:ext uri="{FF2B5EF4-FFF2-40B4-BE49-F238E27FC236}">
                  <a16:creationId xmlns:a16="http://schemas.microsoft.com/office/drawing/2014/main" id="{4F7AB6B1-6AA4-103D-A86B-011F7ED29253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3607582" y="5712461"/>
              <a:ext cx="17483" cy="8742"/>
            </a:xfrm>
            <a:prstGeom prst="rect">
              <a:avLst/>
            </a:prstGeom>
            <a:solidFill>
              <a:srgbClr val="4E4E4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21" name="Rectangle 296">
              <a:extLst>
                <a:ext uri="{FF2B5EF4-FFF2-40B4-BE49-F238E27FC236}">
                  <a16:creationId xmlns:a16="http://schemas.microsoft.com/office/drawing/2014/main" id="{57739C29-A87B-1D5E-4032-5198095FB834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3607582" y="5712461"/>
              <a:ext cx="17483" cy="874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22" name="Freeform 297">
              <a:extLst>
                <a:ext uri="{FF2B5EF4-FFF2-40B4-BE49-F238E27FC236}">
                  <a16:creationId xmlns:a16="http://schemas.microsoft.com/office/drawing/2014/main" id="{EBFAAA25-D9C6-5CBF-9BBC-13DFCF24C606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531823" y="5712461"/>
              <a:ext cx="75759" cy="8742"/>
            </a:xfrm>
            <a:custGeom>
              <a:avLst/>
              <a:gdLst>
                <a:gd name="T0" fmla="*/ 0 w 26"/>
                <a:gd name="T1" fmla="*/ 0 h 3"/>
                <a:gd name="T2" fmla="*/ 0 w 26"/>
                <a:gd name="T3" fmla="*/ 3 h 3"/>
                <a:gd name="T4" fmla="*/ 26 w 26"/>
                <a:gd name="T5" fmla="*/ 3 h 3"/>
                <a:gd name="T6" fmla="*/ 25 w 26"/>
                <a:gd name="T7" fmla="*/ 0 h 3"/>
                <a:gd name="T8" fmla="*/ 0 w 26"/>
                <a:gd name="T9" fmla="*/ 0 h 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6" h="3">
                  <a:moveTo>
                    <a:pt x="0" y="0"/>
                  </a:moveTo>
                  <a:lnTo>
                    <a:pt x="0" y="3"/>
                  </a:lnTo>
                  <a:lnTo>
                    <a:pt x="26" y="3"/>
                  </a:lnTo>
                  <a:lnTo>
                    <a:pt x="25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4E4E4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23" name="Freeform 298">
              <a:extLst>
                <a:ext uri="{FF2B5EF4-FFF2-40B4-BE49-F238E27FC236}">
                  <a16:creationId xmlns:a16="http://schemas.microsoft.com/office/drawing/2014/main" id="{3E4C383C-94B9-C9B3-478D-AD76B49B90B2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531823" y="5712461"/>
              <a:ext cx="75759" cy="8742"/>
            </a:xfrm>
            <a:custGeom>
              <a:avLst/>
              <a:gdLst>
                <a:gd name="T0" fmla="*/ 0 w 26"/>
                <a:gd name="T1" fmla="*/ 0 h 3"/>
                <a:gd name="T2" fmla="*/ 0 w 26"/>
                <a:gd name="T3" fmla="*/ 3 h 3"/>
                <a:gd name="T4" fmla="*/ 26 w 26"/>
                <a:gd name="T5" fmla="*/ 3 h 3"/>
                <a:gd name="T6" fmla="*/ 25 w 26"/>
                <a:gd name="T7" fmla="*/ 0 h 3"/>
                <a:gd name="T8" fmla="*/ 0 w 26"/>
                <a:gd name="T9" fmla="*/ 0 h 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6" h="3">
                  <a:moveTo>
                    <a:pt x="0" y="0"/>
                  </a:moveTo>
                  <a:lnTo>
                    <a:pt x="0" y="3"/>
                  </a:lnTo>
                  <a:lnTo>
                    <a:pt x="26" y="3"/>
                  </a:lnTo>
                  <a:lnTo>
                    <a:pt x="25" y="0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24" name="Freeform 299">
              <a:extLst>
                <a:ext uri="{FF2B5EF4-FFF2-40B4-BE49-F238E27FC236}">
                  <a16:creationId xmlns:a16="http://schemas.microsoft.com/office/drawing/2014/main" id="{2DFA3D90-C3EE-B9B4-82FA-2B9DC67B47D7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514338" y="5712461"/>
              <a:ext cx="20398" cy="8742"/>
            </a:xfrm>
            <a:custGeom>
              <a:avLst/>
              <a:gdLst>
                <a:gd name="T0" fmla="*/ 0 w 7"/>
                <a:gd name="T1" fmla="*/ 0 h 3"/>
                <a:gd name="T2" fmla="*/ 1 w 7"/>
                <a:gd name="T3" fmla="*/ 3 h 3"/>
                <a:gd name="T4" fmla="*/ 7 w 7"/>
                <a:gd name="T5" fmla="*/ 3 h 3"/>
                <a:gd name="T6" fmla="*/ 7 w 7"/>
                <a:gd name="T7" fmla="*/ 0 h 3"/>
                <a:gd name="T8" fmla="*/ 0 w 7"/>
                <a:gd name="T9" fmla="*/ 0 h 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7" h="3">
                  <a:moveTo>
                    <a:pt x="0" y="0"/>
                  </a:moveTo>
                  <a:lnTo>
                    <a:pt x="1" y="3"/>
                  </a:lnTo>
                  <a:lnTo>
                    <a:pt x="7" y="3"/>
                  </a:lnTo>
                  <a:lnTo>
                    <a:pt x="7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4E4E4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25" name="Freeform 300">
              <a:extLst>
                <a:ext uri="{FF2B5EF4-FFF2-40B4-BE49-F238E27FC236}">
                  <a16:creationId xmlns:a16="http://schemas.microsoft.com/office/drawing/2014/main" id="{38408A7D-A829-644F-13F3-B62FF6E59F0F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514338" y="5712461"/>
              <a:ext cx="20398" cy="8742"/>
            </a:xfrm>
            <a:custGeom>
              <a:avLst/>
              <a:gdLst>
                <a:gd name="T0" fmla="*/ 0 w 7"/>
                <a:gd name="T1" fmla="*/ 0 h 3"/>
                <a:gd name="T2" fmla="*/ 1 w 7"/>
                <a:gd name="T3" fmla="*/ 3 h 3"/>
                <a:gd name="T4" fmla="*/ 7 w 7"/>
                <a:gd name="T5" fmla="*/ 3 h 3"/>
                <a:gd name="T6" fmla="*/ 7 w 7"/>
                <a:gd name="T7" fmla="*/ 0 h 3"/>
                <a:gd name="T8" fmla="*/ 0 w 7"/>
                <a:gd name="T9" fmla="*/ 0 h 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7" h="3">
                  <a:moveTo>
                    <a:pt x="0" y="0"/>
                  </a:moveTo>
                  <a:lnTo>
                    <a:pt x="1" y="3"/>
                  </a:lnTo>
                  <a:lnTo>
                    <a:pt x="7" y="3"/>
                  </a:lnTo>
                  <a:lnTo>
                    <a:pt x="7" y="0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26" name="Rectangle 301">
              <a:extLst>
                <a:ext uri="{FF2B5EF4-FFF2-40B4-BE49-F238E27FC236}">
                  <a16:creationId xmlns:a16="http://schemas.microsoft.com/office/drawing/2014/main" id="{81E483A5-B7C5-F42E-9486-CE1947D36B6C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3441493" y="5712461"/>
              <a:ext cx="72846" cy="8742"/>
            </a:xfrm>
            <a:prstGeom prst="rect">
              <a:avLst/>
            </a:prstGeom>
            <a:solidFill>
              <a:srgbClr val="4E4E4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27" name="Rectangle 302">
              <a:extLst>
                <a:ext uri="{FF2B5EF4-FFF2-40B4-BE49-F238E27FC236}">
                  <a16:creationId xmlns:a16="http://schemas.microsoft.com/office/drawing/2014/main" id="{4B5324D9-DE82-3A21-2932-E75FCB9A1CBB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3441493" y="5712461"/>
              <a:ext cx="72846" cy="874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28" name="Freeform 303">
              <a:extLst>
                <a:ext uri="{FF2B5EF4-FFF2-40B4-BE49-F238E27FC236}">
                  <a16:creationId xmlns:a16="http://schemas.microsoft.com/office/drawing/2014/main" id="{F0547E96-593F-47B8-B961-5DC97A563388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424011" y="5700806"/>
              <a:ext cx="0" cy="20398"/>
            </a:xfrm>
            <a:custGeom>
              <a:avLst/>
              <a:gdLst>
                <a:gd name="T0" fmla="*/ 0 h 7"/>
                <a:gd name="T1" fmla="*/ 4 h 7"/>
                <a:gd name="T2" fmla="*/ 7 h 7"/>
                <a:gd name="T3" fmla="*/ 3 h 7"/>
                <a:gd name="T4" fmla="*/ 0 h 7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7">
                  <a:moveTo>
                    <a:pt x="0" y="0"/>
                  </a:moveTo>
                  <a:lnTo>
                    <a:pt x="0" y="4"/>
                  </a:lnTo>
                  <a:lnTo>
                    <a:pt x="0" y="7"/>
                  </a:lnTo>
                  <a:lnTo>
                    <a:pt x="0" y="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545454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29" name="Freeform 304">
              <a:extLst>
                <a:ext uri="{FF2B5EF4-FFF2-40B4-BE49-F238E27FC236}">
                  <a16:creationId xmlns:a16="http://schemas.microsoft.com/office/drawing/2014/main" id="{885DC8B4-B694-7D0B-453C-C66A743F0F3C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424011" y="5700806"/>
              <a:ext cx="0" cy="20398"/>
            </a:xfrm>
            <a:custGeom>
              <a:avLst/>
              <a:gdLst>
                <a:gd name="T0" fmla="*/ 0 h 7"/>
                <a:gd name="T1" fmla="*/ 4 h 7"/>
                <a:gd name="T2" fmla="*/ 7 h 7"/>
                <a:gd name="T3" fmla="*/ 3 h 7"/>
                <a:gd name="T4" fmla="*/ 0 h 7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7">
                  <a:moveTo>
                    <a:pt x="0" y="0"/>
                  </a:moveTo>
                  <a:lnTo>
                    <a:pt x="0" y="4"/>
                  </a:lnTo>
                  <a:lnTo>
                    <a:pt x="0" y="7"/>
                  </a:lnTo>
                  <a:lnTo>
                    <a:pt x="0" y="3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30" name="Freeform 305">
              <a:extLst>
                <a:ext uri="{FF2B5EF4-FFF2-40B4-BE49-F238E27FC236}">
                  <a16:creationId xmlns:a16="http://schemas.microsoft.com/office/drawing/2014/main" id="{4FA36381-2E39-DF5E-8FE9-65D55D8C1A90}"/>
                </a:ext>
              </a:extLst>
            </p:cNvPr>
            <p:cNvSpPr>
              <a:spLocks noEditPoints="1"/>
            </p:cNvSpPr>
            <p:nvPr/>
          </p:nvSpPr>
          <p:spPr bwMode="auto">
            <a:xfrm flipH="1">
              <a:off x="3421096" y="5106387"/>
              <a:ext cx="743024" cy="606074"/>
            </a:xfrm>
            <a:custGeom>
              <a:avLst/>
              <a:gdLst>
                <a:gd name="T0" fmla="*/ 191 w 255"/>
                <a:gd name="T1" fmla="*/ 201 h 208"/>
                <a:gd name="T2" fmla="*/ 166 w 255"/>
                <a:gd name="T3" fmla="*/ 201 h 208"/>
                <a:gd name="T4" fmla="*/ 134 w 255"/>
                <a:gd name="T5" fmla="*/ 183 h 208"/>
                <a:gd name="T6" fmla="*/ 127 w 255"/>
                <a:gd name="T7" fmla="*/ 183 h 208"/>
                <a:gd name="T8" fmla="*/ 95 w 255"/>
                <a:gd name="T9" fmla="*/ 201 h 208"/>
                <a:gd name="T10" fmla="*/ 38 w 255"/>
                <a:gd name="T11" fmla="*/ 201 h 208"/>
                <a:gd name="T12" fmla="*/ 223 w 255"/>
                <a:gd name="T13" fmla="*/ 177 h 208"/>
                <a:gd name="T14" fmla="*/ 166 w 255"/>
                <a:gd name="T15" fmla="*/ 177 h 208"/>
                <a:gd name="T16" fmla="*/ 134 w 255"/>
                <a:gd name="T17" fmla="*/ 177 h 208"/>
                <a:gd name="T18" fmla="*/ 102 w 255"/>
                <a:gd name="T19" fmla="*/ 152 h 208"/>
                <a:gd name="T20" fmla="*/ 96 w 255"/>
                <a:gd name="T21" fmla="*/ 152 h 208"/>
                <a:gd name="T22" fmla="*/ 64 w 255"/>
                <a:gd name="T23" fmla="*/ 177 h 208"/>
                <a:gd name="T24" fmla="*/ 223 w 255"/>
                <a:gd name="T25" fmla="*/ 147 h 208"/>
                <a:gd name="T26" fmla="*/ 191 w 255"/>
                <a:gd name="T27" fmla="*/ 147 h 208"/>
                <a:gd name="T28" fmla="*/ 134 w 255"/>
                <a:gd name="T29" fmla="*/ 147 h 208"/>
                <a:gd name="T30" fmla="*/ 102 w 255"/>
                <a:gd name="T31" fmla="*/ 146 h 208"/>
                <a:gd name="T32" fmla="*/ 71 w 255"/>
                <a:gd name="T33" fmla="*/ 122 h 208"/>
                <a:gd name="T34" fmla="*/ 64 w 255"/>
                <a:gd name="T35" fmla="*/ 122 h 208"/>
                <a:gd name="T36" fmla="*/ 248 w 255"/>
                <a:gd name="T37" fmla="*/ 116 h 208"/>
                <a:gd name="T38" fmla="*/ 191 w 255"/>
                <a:gd name="T39" fmla="*/ 116 h 208"/>
                <a:gd name="T40" fmla="*/ 166 w 255"/>
                <a:gd name="T41" fmla="*/ 116 h 208"/>
                <a:gd name="T42" fmla="*/ 102 w 255"/>
                <a:gd name="T43" fmla="*/ 116 h 208"/>
                <a:gd name="T44" fmla="*/ 71 w 255"/>
                <a:gd name="T45" fmla="*/ 116 h 208"/>
                <a:gd name="T46" fmla="*/ 39 w 255"/>
                <a:gd name="T47" fmla="*/ 115 h 208"/>
                <a:gd name="T48" fmla="*/ 223 w 255"/>
                <a:gd name="T49" fmla="*/ 61 h 208"/>
                <a:gd name="T50" fmla="*/ 217 w 255"/>
                <a:gd name="T51" fmla="*/ 61 h 208"/>
                <a:gd name="T52" fmla="*/ 185 w 255"/>
                <a:gd name="T53" fmla="*/ 92 h 208"/>
                <a:gd name="T54" fmla="*/ 134 w 255"/>
                <a:gd name="T55" fmla="*/ 91 h 208"/>
                <a:gd name="T56" fmla="*/ 102 w 255"/>
                <a:gd name="T57" fmla="*/ 91 h 208"/>
                <a:gd name="T58" fmla="*/ 39 w 255"/>
                <a:gd name="T59" fmla="*/ 91 h 208"/>
                <a:gd name="T60" fmla="*/ 223 w 255"/>
                <a:gd name="T61" fmla="*/ 56 h 208"/>
                <a:gd name="T62" fmla="*/ 192 w 255"/>
                <a:gd name="T63" fmla="*/ 31 h 208"/>
                <a:gd name="T64" fmla="*/ 185 w 255"/>
                <a:gd name="T65" fmla="*/ 31 h 208"/>
                <a:gd name="T66" fmla="*/ 160 w 255"/>
                <a:gd name="T67" fmla="*/ 55 h 208"/>
                <a:gd name="T68" fmla="*/ 103 w 255"/>
                <a:gd name="T69" fmla="*/ 55 h 208"/>
                <a:gd name="T70" fmla="*/ 71 w 255"/>
                <a:gd name="T71" fmla="*/ 55 h 208"/>
                <a:gd name="T72" fmla="*/ 223 w 255"/>
                <a:gd name="T73" fmla="*/ 25 h 208"/>
                <a:gd name="T74" fmla="*/ 192 w 255"/>
                <a:gd name="T75" fmla="*/ 25 h 208"/>
                <a:gd name="T76" fmla="*/ 166 w 255"/>
                <a:gd name="T77" fmla="*/ 6 h 208"/>
                <a:gd name="T78" fmla="*/ 160 w 255"/>
                <a:gd name="T79" fmla="*/ 6 h 208"/>
                <a:gd name="T80" fmla="*/ 128 w 255"/>
                <a:gd name="T81" fmla="*/ 24 h 208"/>
                <a:gd name="T82" fmla="*/ 72 w 255"/>
                <a:gd name="T83" fmla="*/ 24 h 208"/>
                <a:gd name="T84" fmla="*/ 40 w 255"/>
                <a:gd name="T85" fmla="*/ 24 h 208"/>
                <a:gd name="T86" fmla="*/ 1 w 255"/>
                <a:gd name="T87" fmla="*/ 99 h 208"/>
                <a:gd name="T88" fmla="*/ 0 w 255"/>
                <a:gd name="T89" fmla="*/ 207 h 208"/>
                <a:gd name="T90" fmla="*/ 7 w 255"/>
                <a:gd name="T91" fmla="*/ 176 h 208"/>
                <a:gd name="T92" fmla="*/ 8 w 255"/>
                <a:gd name="T93" fmla="*/ 122 h 208"/>
                <a:gd name="T94" fmla="*/ 8 w 255"/>
                <a:gd name="T95" fmla="*/ 91 h 208"/>
                <a:gd name="T96" fmla="*/ 9 w 255"/>
                <a:gd name="T97" fmla="*/ 24 h 208"/>
                <a:gd name="T98" fmla="*/ 33 w 255"/>
                <a:gd name="T99" fmla="*/ 30 h 208"/>
                <a:gd name="T100" fmla="*/ 33 w 255"/>
                <a:gd name="T101" fmla="*/ 97 h 208"/>
                <a:gd name="T102" fmla="*/ 33 w 255"/>
                <a:gd name="T103" fmla="*/ 152 h 208"/>
                <a:gd name="T104" fmla="*/ 8 w 255"/>
                <a:gd name="T105" fmla="*/ 207 h 208"/>
                <a:gd name="T106" fmla="*/ 134 w 255"/>
                <a:gd name="T107" fmla="*/ 208 h 208"/>
                <a:gd name="T108" fmla="*/ 254 w 255"/>
                <a:gd name="T109" fmla="*/ 208 h 208"/>
                <a:gd name="T110" fmla="*/ 186 w 255"/>
                <a:gd name="T111" fmla="*/ 0 h 208"/>
                <a:gd name="T112" fmla="*/ 66 w 255"/>
                <a:gd name="T113" fmla="*/ 0 h 20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</a:cxnLst>
              <a:rect l="0" t="0" r="r" b="b"/>
              <a:pathLst>
                <a:path w="255" h="208">
                  <a:moveTo>
                    <a:pt x="223" y="202"/>
                  </a:moveTo>
                  <a:lnTo>
                    <a:pt x="223" y="202"/>
                  </a:lnTo>
                  <a:lnTo>
                    <a:pt x="223" y="183"/>
                  </a:lnTo>
                  <a:lnTo>
                    <a:pt x="248" y="184"/>
                  </a:lnTo>
                  <a:lnTo>
                    <a:pt x="248" y="202"/>
                  </a:lnTo>
                  <a:lnTo>
                    <a:pt x="223" y="202"/>
                  </a:lnTo>
                  <a:lnTo>
                    <a:pt x="223" y="202"/>
                  </a:lnTo>
                  <a:close/>
                  <a:moveTo>
                    <a:pt x="191" y="201"/>
                  </a:moveTo>
                  <a:lnTo>
                    <a:pt x="191" y="201"/>
                  </a:lnTo>
                  <a:lnTo>
                    <a:pt x="191" y="183"/>
                  </a:lnTo>
                  <a:lnTo>
                    <a:pt x="216" y="183"/>
                  </a:lnTo>
                  <a:lnTo>
                    <a:pt x="216" y="202"/>
                  </a:lnTo>
                  <a:lnTo>
                    <a:pt x="191" y="201"/>
                  </a:lnTo>
                  <a:lnTo>
                    <a:pt x="191" y="201"/>
                  </a:lnTo>
                  <a:close/>
                  <a:moveTo>
                    <a:pt x="166" y="201"/>
                  </a:moveTo>
                  <a:lnTo>
                    <a:pt x="166" y="201"/>
                  </a:lnTo>
                  <a:lnTo>
                    <a:pt x="166" y="183"/>
                  </a:lnTo>
                  <a:lnTo>
                    <a:pt x="184" y="183"/>
                  </a:lnTo>
                  <a:lnTo>
                    <a:pt x="184" y="201"/>
                  </a:lnTo>
                  <a:lnTo>
                    <a:pt x="166" y="201"/>
                  </a:lnTo>
                  <a:lnTo>
                    <a:pt x="166" y="201"/>
                  </a:lnTo>
                  <a:close/>
                  <a:moveTo>
                    <a:pt x="134" y="201"/>
                  </a:moveTo>
                  <a:lnTo>
                    <a:pt x="134" y="201"/>
                  </a:lnTo>
                  <a:lnTo>
                    <a:pt x="134" y="183"/>
                  </a:lnTo>
                  <a:lnTo>
                    <a:pt x="159" y="183"/>
                  </a:lnTo>
                  <a:lnTo>
                    <a:pt x="159" y="201"/>
                  </a:lnTo>
                  <a:lnTo>
                    <a:pt x="134" y="201"/>
                  </a:lnTo>
                  <a:lnTo>
                    <a:pt x="134" y="201"/>
                  </a:lnTo>
                  <a:close/>
                  <a:moveTo>
                    <a:pt x="102" y="201"/>
                  </a:moveTo>
                  <a:lnTo>
                    <a:pt x="102" y="201"/>
                  </a:lnTo>
                  <a:lnTo>
                    <a:pt x="102" y="183"/>
                  </a:lnTo>
                  <a:lnTo>
                    <a:pt x="127" y="183"/>
                  </a:lnTo>
                  <a:lnTo>
                    <a:pt x="127" y="201"/>
                  </a:lnTo>
                  <a:lnTo>
                    <a:pt x="102" y="201"/>
                  </a:lnTo>
                  <a:lnTo>
                    <a:pt x="102" y="201"/>
                  </a:lnTo>
                  <a:close/>
                  <a:moveTo>
                    <a:pt x="70" y="201"/>
                  </a:moveTo>
                  <a:lnTo>
                    <a:pt x="70" y="201"/>
                  </a:lnTo>
                  <a:lnTo>
                    <a:pt x="70" y="183"/>
                  </a:lnTo>
                  <a:lnTo>
                    <a:pt x="96" y="183"/>
                  </a:lnTo>
                  <a:lnTo>
                    <a:pt x="95" y="201"/>
                  </a:lnTo>
                  <a:lnTo>
                    <a:pt x="70" y="201"/>
                  </a:lnTo>
                  <a:lnTo>
                    <a:pt x="70" y="201"/>
                  </a:lnTo>
                  <a:close/>
                  <a:moveTo>
                    <a:pt x="38" y="201"/>
                  </a:moveTo>
                  <a:lnTo>
                    <a:pt x="38" y="201"/>
                  </a:lnTo>
                  <a:lnTo>
                    <a:pt x="38" y="183"/>
                  </a:lnTo>
                  <a:lnTo>
                    <a:pt x="64" y="183"/>
                  </a:lnTo>
                  <a:lnTo>
                    <a:pt x="64" y="201"/>
                  </a:lnTo>
                  <a:lnTo>
                    <a:pt x="38" y="201"/>
                  </a:lnTo>
                  <a:lnTo>
                    <a:pt x="38" y="201"/>
                  </a:lnTo>
                  <a:close/>
                  <a:moveTo>
                    <a:pt x="223" y="177"/>
                  </a:moveTo>
                  <a:lnTo>
                    <a:pt x="223" y="177"/>
                  </a:lnTo>
                  <a:lnTo>
                    <a:pt x="223" y="153"/>
                  </a:lnTo>
                  <a:lnTo>
                    <a:pt x="248" y="153"/>
                  </a:lnTo>
                  <a:lnTo>
                    <a:pt x="248" y="177"/>
                  </a:lnTo>
                  <a:lnTo>
                    <a:pt x="223" y="177"/>
                  </a:lnTo>
                  <a:lnTo>
                    <a:pt x="223" y="177"/>
                  </a:lnTo>
                  <a:close/>
                  <a:moveTo>
                    <a:pt x="191" y="177"/>
                  </a:moveTo>
                  <a:lnTo>
                    <a:pt x="191" y="177"/>
                  </a:lnTo>
                  <a:lnTo>
                    <a:pt x="191" y="153"/>
                  </a:lnTo>
                  <a:lnTo>
                    <a:pt x="216" y="153"/>
                  </a:lnTo>
                  <a:lnTo>
                    <a:pt x="216" y="177"/>
                  </a:lnTo>
                  <a:lnTo>
                    <a:pt x="191" y="177"/>
                  </a:lnTo>
                  <a:lnTo>
                    <a:pt x="191" y="177"/>
                  </a:lnTo>
                  <a:close/>
                  <a:moveTo>
                    <a:pt x="166" y="177"/>
                  </a:moveTo>
                  <a:lnTo>
                    <a:pt x="166" y="177"/>
                  </a:lnTo>
                  <a:lnTo>
                    <a:pt x="166" y="153"/>
                  </a:lnTo>
                  <a:lnTo>
                    <a:pt x="184" y="153"/>
                  </a:lnTo>
                  <a:lnTo>
                    <a:pt x="184" y="177"/>
                  </a:lnTo>
                  <a:lnTo>
                    <a:pt x="166" y="177"/>
                  </a:lnTo>
                  <a:lnTo>
                    <a:pt x="166" y="177"/>
                  </a:lnTo>
                  <a:close/>
                  <a:moveTo>
                    <a:pt x="134" y="177"/>
                  </a:moveTo>
                  <a:lnTo>
                    <a:pt x="134" y="177"/>
                  </a:lnTo>
                  <a:lnTo>
                    <a:pt x="134" y="152"/>
                  </a:lnTo>
                  <a:lnTo>
                    <a:pt x="159" y="152"/>
                  </a:lnTo>
                  <a:lnTo>
                    <a:pt x="159" y="177"/>
                  </a:lnTo>
                  <a:lnTo>
                    <a:pt x="134" y="177"/>
                  </a:lnTo>
                  <a:lnTo>
                    <a:pt x="134" y="177"/>
                  </a:lnTo>
                  <a:close/>
                  <a:moveTo>
                    <a:pt x="102" y="177"/>
                  </a:moveTo>
                  <a:lnTo>
                    <a:pt x="102" y="177"/>
                  </a:lnTo>
                  <a:lnTo>
                    <a:pt x="102" y="152"/>
                  </a:lnTo>
                  <a:lnTo>
                    <a:pt x="127" y="152"/>
                  </a:lnTo>
                  <a:lnTo>
                    <a:pt x="127" y="177"/>
                  </a:lnTo>
                  <a:lnTo>
                    <a:pt x="102" y="177"/>
                  </a:lnTo>
                  <a:lnTo>
                    <a:pt x="102" y="177"/>
                  </a:lnTo>
                  <a:close/>
                  <a:moveTo>
                    <a:pt x="70" y="177"/>
                  </a:moveTo>
                  <a:lnTo>
                    <a:pt x="70" y="177"/>
                  </a:lnTo>
                  <a:lnTo>
                    <a:pt x="70" y="152"/>
                  </a:lnTo>
                  <a:lnTo>
                    <a:pt x="96" y="152"/>
                  </a:lnTo>
                  <a:lnTo>
                    <a:pt x="96" y="177"/>
                  </a:lnTo>
                  <a:lnTo>
                    <a:pt x="70" y="177"/>
                  </a:lnTo>
                  <a:lnTo>
                    <a:pt x="70" y="177"/>
                  </a:lnTo>
                  <a:close/>
                  <a:moveTo>
                    <a:pt x="38" y="177"/>
                  </a:moveTo>
                  <a:lnTo>
                    <a:pt x="38" y="177"/>
                  </a:lnTo>
                  <a:lnTo>
                    <a:pt x="39" y="152"/>
                  </a:lnTo>
                  <a:lnTo>
                    <a:pt x="64" y="152"/>
                  </a:lnTo>
                  <a:lnTo>
                    <a:pt x="64" y="177"/>
                  </a:lnTo>
                  <a:lnTo>
                    <a:pt x="39" y="177"/>
                  </a:lnTo>
                  <a:lnTo>
                    <a:pt x="38" y="177"/>
                  </a:lnTo>
                  <a:close/>
                  <a:moveTo>
                    <a:pt x="223" y="147"/>
                  </a:moveTo>
                  <a:lnTo>
                    <a:pt x="223" y="147"/>
                  </a:lnTo>
                  <a:lnTo>
                    <a:pt x="223" y="122"/>
                  </a:lnTo>
                  <a:lnTo>
                    <a:pt x="248" y="122"/>
                  </a:lnTo>
                  <a:lnTo>
                    <a:pt x="248" y="147"/>
                  </a:lnTo>
                  <a:lnTo>
                    <a:pt x="223" y="147"/>
                  </a:lnTo>
                  <a:lnTo>
                    <a:pt x="223" y="147"/>
                  </a:lnTo>
                  <a:close/>
                  <a:moveTo>
                    <a:pt x="191" y="147"/>
                  </a:moveTo>
                  <a:lnTo>
                    <a:pt x="191" y="147"/>
                  </a:lnTo>
                  <a:lnTo>
                    <a:pt x="191" y="122"/>
                  </a:lnTo>
                  <a:lnTo>
                    <a:pt x="216" y="122"/>
                  </a:lnTo>
                  <a:lnTo>
                    <a:pt x="216" y="147"/>
                  </a:lnTo>
                  <a:lnTo>
                    <a:pt x="191" y="147"/>
                  </a:lnTo>
                  <a:lnTo>
                    <a:pt x="191" y="147"/>
                  </a:lnTo>
                  <a:close/>
                  <a:moveTo>
                    <a:pt x="166" y="147"/>
                  </a:moveTo>
                  <a:lnTo>
                    <a:pt x="166" y="147"/>
                  </a:lnTo>
                  <a:lnTo>
                    <a:pt x="166" y="122"/>
                  </a:lnTo>
                  <a:lnTo>
                    <a:pt x="185" y="122"/>
                  </a:lnTo>
                  <a:lnTo>
                    <a:pt x="184" y="147"/>
                  </a:lnTo>
                  <a:lnTo>
                    <a:pt x="166" y="147"/>
                  </a:lnTo>
                  <a:lnTo>
                    <a:pt x="166" y="147"/>
                  </a:lnTo>
                  <a:close/>
                  <a:moveTo>
                    <a:pt x="134" y="147"/>
                  </a:moveTo>
                  <a:lnTo>
                    <a:pt x="134" y="147"/>
                  </a:lnTo>
                  <a:lnTo>
                    <a:pt x="134" y="122"/>
                  </a:lnTo>
                  <a:lnTo>
                    <a:pt x="159" y="122"/>
                  </a:lnTo>
                  <a:lnTo>
                    <a:pt x="159" y="147"/>
                  </a:lnTo>
                  <a:lnTo>
                    <a:pt x="134" y="147"/>
                  </a:lnTo>
                  <a:lnTo>
                    <a:pt x="134" y="147"/>
                  </a:lnTo>
                  <a:close/>
                  <a:moveTo>
                    <a:pt x="102" y="146"/>
                  </a:moveTo>
                  <a:lnTo>
                    <a:pt x="102" y="146"/>
                  </a:lnTo>
                  <a:lnTo>
                    <a:pt x="102" y="122"/>
                  </a:lnTo>
                  <a:lnTo>
                    <a:pt x="128" y="122"/>
                  </a:lnTo>
                  <a:lnTo>
                    <a:pt x="127" y="147"/>
                  </a:lnTo>
                  <a:lnTo>
                    <a:pt x="102" y="146"/>
                  </a:lnTo>
                  <a:lnTo>
                    <a:pt x="102" y="146"/>
                  </a:lnTo>
                  <a:close/>
                  <a:moveTo>
                    <a:pt x="70" y="146"/>
                  </a:moveTo>
                  <a:lnTo>
                    <a:pt x="70" y="146"/>
                  </a:lnTo>
                  <a:lnTo>
                    <a:pt x="71" y="122"/>
                  </a:lnTo>
                  <a:lnTo>
                    <a:pt x="96" y="122"/>
                  </a:lnTo>
                  <a:lnTo>
                    <a:pt x="96" y="146"/>
                  </a:lnTo>
                  <a:lnTo>
                    <a:pt x="70" y="146"/>
                  </a:lnTo>
                  <a:lnTo>
                    <a:pt x="70" y="146"/>
                  </a:lnTo>
                  <a:close/>
                  <a:moveTo>
                    <a:pt x="39" y="146"/>
                  </a:moveTo>
                  <a:lnTo>
                    <a:pt x="39" y="146"/>
                  </a:lnTo>
                  <a:lnTo>
                    <a:pt x="39" y="122"/>
                  </a:lnTo>
                  <a:lnTo>
                    <a:pt x="64" y="122"/>
                  </a:lnTo>
                  <a:lnTo>
                    <a:pt x="64" y="146"/>
                  </a:lnTo>
                  <a:lnTo>
                    <a:pt x="39" y="146"/>
                  </a:lnTo>
                  <a:lnTo>
                    <a:pt x="39" y="146"/>
                  </a:lnTo>
                  <a:close/>
                  <a:moveTo>
                    <a:pt x="223" y="116"/>
                  </a:moveTo>
                  <a:lnTo>
                    <a:pt x="223" y="116"/>
                  </a:lnTo>
                  <a:lnTo>
                    <a:pt x="223" y="98"/>
                  </a:lnTo>
                  <a:lnTo>
                    <a:pt x="248" y="98"/>
                  </a:lnTo>
                  <a:lnTo>
                    <a:pt x="248" y="116"/>
                  </a:lnTo>
                  <a:lnTo>
                    <a:pt x="223" y="116"/>
                  </a:lnTo>
                  <a:lnTo>
                    <a:pt x="223" y="116"/>
                  </a:lnTo>
                  <a:close/>
                  <a:moveTo>
                    <a:pt x="191" y="116"/>
                  </a:moveTo>
                  <a:lnTo>
                    <a:pt x="191" y="116"/>
                  </a:lnTo>
                  <a:lnTo>
                    <a:pt x="191" y="98"/>
                  </a:lnTo>
                  <a:lnTo>
                    <a:pt x="216" y="98"/>
                  </a:lnTo>
                  <a:lnTo>
                    <a:pt x="216" y="116"/>
                  </a:lnTo>
                  <a:lnTo>
                    <a:pt x="191" y="116"/>
                  </a:lnTo>
                  <a:lnTo>
                    <a:pt x="191" y="116"/>
                  </a:lnTo>
                  <a:close/>
                  <a:moveTo>
                    <a:pt x="166" y="116"/>
                  </a:moveTo>
                  <a:lnTo>
                    <a:pt x="166" y="116"/>
                  </a:lnTo>
                  <a:lnTo>
                    <a:pt x="166" y="98"/>
                  </a:lnTo>
                  <a:lnTo>
                    <a:pt x="185" y="98"/>
                  </a:lnTo>
                  <a:lnTo>
                    <a:pt x="185" y="116"/>
                  </a:lnTo>
                  <a:lnTo>
                    <a:pt x="166" y="116"/>
                  </a:lnTo>
                  <a:lnTo>
                    <a:pt x="166" y="116"/>
                  </a:lnTo>
                  <a:close/>
                  <a:moveTo>
                    <a:pt x="134" y="116"/>
                  </a:moveTo>
                  <a:lnTo>
                    <a:pt x="134" y="116"/>
                  </a:lnTo>
                  <a:lnTo>
                    <a:pt x="134" y="98"/>
                  </a:lnTo>
                  <a:lnTo>
                    <a:pt x="159" y="98"/>
                  </a:lnTo>
                  <a:lnTo>
                    <a:pt x="159" y="116"/>
                  </a:lnTo>
                  <a:lnTo>
                    <a:pt x="134" y="116"/>
                  </a:lnTo>
                  <a:lnTo>
                    <a:pt x="134" y="116"/>
                  </a:lnTo>
                  <a:close/>
                  <a:moveTo>
                    <a:pt x="102" y="116"/>
                  </a:moveTo>
                  <a:lnTo>
                    <a:pt x="102" y="116"/>
                  </a:lnTo>
                  <a:lnTo>
                    <a:pt x="102" y="98"/>
                  </a:lnTo>
                  <a:lnTo>
                    <a:pt x="128" y="98"/>
                  </a:lnTo>
                  <a:lnTo>
                    <a:pt x="128" y="101"/>
                  </a:lnTo>
                  <a:lnTo>
                    <a:pt x="128" y="116"/>
                  </a:lnTo>
                  <a:lnTo>
                    <a:pt x="102" y="116"/>
                  </a:lnTo>
                  <a:lnTo>
                    <a:pt x="102" y="116"/>
                  </a:lnTo>
                  <a:close/>
                  <a:moveTo>
                    <a:pt x="71" y="116"/>
                  </a:moveTo>
                  <a:lnTo>
                    <a:pt x="71" y="116"/>
                  </a:lnTo>
                  <a:lnTo>
                    <a:pt x="71" y="98"/>
                  </a:lnTo>
                  <a:lnTo>
                    <a:pt x="96" y="98"/>
                  </a:lnTo>
                  <a:lnTo>
                    <a:pt x="96" y="116"/>
                  </a:lnTo>
                  <a:lnTo>
                    <a:pt x="71" y="116"/>
                  </a:lnTo>
                  <a:lnTo>
                    <a:pt x="71" y="116"/>
                  </a:lnTo>
                  <a:close/>
                  <a:moveTo>
                    <a:pt x="39" y="115"/>
                  </a:moveTo>
                  <a:lnTo>
                    <a:pt x="39" y="115"/>
                  </a:lnTo>
                  <a:lnTo>
                    <a:pt x="39" y="97"/>
                  </a:lnTo>
                  <a:lnTo>
                    <a:pt x="65" y="98"/>
                  </a:lnTo>
                  <a:lnTo>
                    <a:pt x="65" y="116"/>
                  </a:lnTo>
                  <a:lnTo>
                    <a:pt x="39" y="115"/>
                  </a:lnTo>
                  <a:lnTo>
                    <a:pt x="39" y="115"/>
                  </a:lnTo>
                  <a:close/>
                  <a:moveTo>
                    <a:pt x="223" y="92"/>
                  </a:moveTo>
                  <a:lnTo>
                    <a:pt x="223" y="92"/>
                  </a:lnTo>
                  <a:lnTo>
                    <a:pt x="223" y="61"/>
                  </a:lnTo>
                  <a:lnTo>
                    <a:pt x="248" y="61"/>
                  </a:lnTo>
                  <a:lnTo>
                    <a:pt x="248" y="92"/>
                  </a:lnTo>
                  <a:lnTo>
                    <a:pt x="223" y="92"/>
                  </a:lnTo>
                  <a:lnTo>
                    <a:pt x="223" y="92"/>
                  </a:lnTo>
                  <a:close/>
                  <a:moveTo>
                    <a:pt x="191" y="92"/>
                  </a:moveTo>
                  <a:lnTo>
                    <a:pt x="191" y="92"/>
                  </a:lnTo>
                  <a:lnTo>
                    <a:pt x="191" y="61"/>
                  </a:lnTo>
                  <a:lnTo>
                    <a:pt x="217" y="61"/>
                  </a:lnTo>
                  <a:lnTo>
                    <a:pt x="217" y="92"/>
                  </a:lnTo>
                  <a:lnTo>
                    <a:pt x="191" y="92"/>
                  </a:lnTo>
                  <a:lnTo>
                    <a:pt x="191" y="92"/>
                  </a:lnTo>
                  <a:close/>
                  <a:moveTo>
                    <a:pt x="166" y="91"/>
                  </a:moveTo>
                  <a:lnTo>
                    <a:pt x="166" y="91"/>
                  </a:lnTo>
                  <a:lnTo>
                    <a:pt x="166" y="61"/>
                  </a:lnTo>
                  <a:lnTo>
                    <a:pt x="185" y="61"/>
                  </a:lnTo>
                  <a:lnTo>
                    <a:pt x="185" y="92"/>
                  </a:lnTo>
                  <a:lnTo>
                    <a:pt x="166" y="91"/>
                  </a:lnTo>
                  <a:lnTo>
                    <a:pt x="166" y="91"/>
                  </a:lnTo>
                  <a:close/>
                  <a:moveTo>
                    <a:pt x="134" y="91"/>
                  </a:moveTo>
                  <a:lnTo>
                    <a:pt x="134" y="91"/>
                  </a:lnTo>
                  <a:lnTo>
                    <a:pt x="134" y="61"/>
                  </a:lnTo>
                  <a:lnTo>
                    <a:pt x="160" y="61"/>
                  </a:lnTo>
                  <a:lnTo>
                    <a:pt x="160" y="91"/>
                  </a:lnTo>
                  <a:lnTo>
                    <a:pt x="134" y="91"/>
                  </a:lnTo>
                  <a:lnTo>
                    <a:pt x="134" y="91"/>
                  </a:lnTo>
                  <a:close/>
                  <a:moveTo>
                    <a:pt x="102" y="91"/>
                  </a:moveTo>
                  <a:lnTo>
                    <a:pt x="102" y="91"/>
                  </a:lnTo>
                  <a:lnTo>
                    <a:pt x="103" y="61"/>
                  </a:lnTo>
                  <a:lnTo>
                    <a:pt x="128" y="61"/>
                  </a:lnTo>
                  <a:lnTo>
                    <a:pt x="128" y="91"/>
                  </a:lnTo>
                  <a:lnTo>
                    <a:pt x="103" y="91"/>
                  </a:lnTo>
                  <a:lnTo>
                    <a:pt x="102" y="91"/>
                  </a:lnTo>
                  <a:close/>
                  <a:moveTo>
                    <a:pt x="71" y="91"/>
                  </a:moveTo>
                  <a:lnTo>
                    <a:pt x="71" y="91"/>
                  </a:lnTo>
                  <a:lnTo>
                    <a:pt x="71" y="61"/>
                  </a:lnTo>
                  <a:lnTo>
                    <a:pt x="97" y="61"/>
                  </a:lnTo>
                  <a:lnTo>
                    <a:pt x="96" y="91"/>
                  </a:lnTo>
                  <a:lnTo>
                    <a:pt x="71" y="91"/>
                  </a:lnTo>
                  <a:lnTo>
                    <a:pt x="71" y="91"/>
                  </a:lnTo>
                  <a:close/>
                  <a:moveTo>
                    <a:pt x="39" y="91"/>
                  </a:moveTo>
                  <a:lnTo>
                    <a:pt x="39" y="91"/>
                  </a:lnTo>
                  <a:lnTo>
                    <a:pt x="40" y="61"/>
                  </a:lnTo>
                  <a:lnTo>
                    <a:pt x="65" y="61"/>
                  </a:lnTo>
                  <a:lnTo>
                    <a:pt x="65" y="91"/>
                  </a:lnTo>
                  <a:lnTo>
                    <a:pt x="39" y="91"/>
                  </a:lnTo>
                  <a:lnTo>
                    <a:pt x="39" y="91"/>
                  </a:lnTo>
                  <a:close/>
                  <a:moveTo>
                    <a:pt x="223" y="56"/>
                  </a:moveTo>
                  <a:lnTo>
                    <a:pt x="223" y="56"/>
                  </a:lnTo>
                  <a:lnTo>
                    <a:pt x="223" y="31"/>
                  </a:lnTo>
                  <a:lnTo>
                    <a:pt x="249" y="31"/>
                  </a:lnTo>
                  <a:lnTo>
                    <a:pt x="248" y="56"/>
                  </a:lnTo>
                  <a:lnTo>
                    <a:pt x="223" y="56"/>
                  </a:lnTo>
                  <a:lnTo>
                    <a:pt x="223" y="56"/>
                  </a:lnTo>
                  <a:close/>
                  <a:moveTo>
                    <a:pt x="191" y="55"/>
                  </a:moveTo>
                  <a:lnTo>
                    <a:pt x="191" y="55"/>
                  </a:lnTo>
                  <a:lnTo>
                    <a:pt x="192" y="31"/>
                  </a:lnTo>
                  <a:lnTo>
                    <a:pt x="217" y="31"/>
                  </a:lnTo>
                  <a:lnTo>
                    <a:pt x="217" y="55"/>
                  </a:lnTo>
                  <a:lnTo>
                    <a:pt x="191" y="55"/>
                  </a:lnTo>
                  <a:lnTo>
                    <a:pt x="191" y="55"/>
                  </a:lnTo>
                  <a:close/>
                  <a:moveTo>
                    <a:pt x="166" y="55"/>
                  </a:moveTo>
                  <a:lnTo>
                    <a:pt x="166" y="55"/>
                  </a:lnTo>
                  <a:lnTo>
                    <a:pt x="166" y="30"/>
                  </a:lnTo>
                  <a:lnTo>
                    <a:pt x="185" y="31"/>
                  </a:lnTo>
                  <a:lnTo>
                    <a:pt x="185" y="55"/>
                  </a:lnTo>
                  <a:lnTo>
                    <a:pt x="166" y="55"/>
                  </a:lnTo>
                  <a:lnTo>
                    <a:pt x="166" y="55"/>
                  </a:lnTo>
                  <a:close/>
                  <a:moveTo>
                    <a:pt x="134" y="55"/>
                  </a:moveTo>
                  <a:lnTo>
                    <a:pt x="134" y="55"/>
                  </a:lnTo>
                  <a:lnTo>
                    <a:pt x="135" y="30"/>
                  </a:lnTo>
                  <a:lnTo>
                    <a:pt x="160" y="30"/>
                  </a:lnTo>
                  <a:lnTo>
                    <a:pt x="160" y="55"/>
                  </a:lnTo>
                  <a:lnTo>
                    <a:pt x="134" y="55"/>
                  </a:lnTo>
                  <a:lnTo>
                    <a:pt x="134" y="55"/>
                  </a:lnTo>
                  <a:close/>
                  <a:moveTo>
                    <a:pt x="103" y="55"/>
                  </a:moveTo>
                  <a:lnTo>
                    <a:pt x="103" y="55"/>
                  </a:lnTo>
                  <a:lnTo>
                    <a:pt x="103" y="30"/>
                  </a:lnTo>
                  <a:lnTo>
                    <a:pt x="128" y="30"/>
                  </a:lnTo>
                  <a:lnTo>
                    <a:pt x="128" y="55"/>
                  </a:lnTo>
                  <a:lnTo>
                    <a:pt x="103" y="55"/>
                  </a:lnTo>
                  <a:lnTo>
                    <a:pt x="103" y="55"/>
                  </a:lnTo>
                  <a:close/>
                  <a:moveTo>
                    <a:pt x="71" y="55"/>
                  </a:moveTo>
                  <a:lnTo>
                    <a:pt x="71" y="55"/>
                  </a:lnTo>
                  <a:lnTo>
                    <a:pt x="71" y="30"/>
                  </a:lnTo>
                  <a:lnTo>
                    <a:pt x="97" y="30"/>
                  </a:lnTo>
                  <a:lnTo>
                    <a:pt x="97" y="55"/>
                  </a:lnTo>
                  <a:lnTo>
                    <a:pt x="71" y="55"/>
                  </a:lnTo>
                  <a:lnTo>
                    <a:pt x="71" y="55"/>
                  </a:lnTo>
                  <a:close/>
                  <a:moveTo>
                    <a:pt x="40" y="54"/>
                  </a:moveTo>
                  <a:lnTo>
                    <a:pt x="40" y="54"/>
                  </a:lnTo>
                  <a:lnTo>
                    <a:pt x="40" y="30"/>
                  </a:lnTo>
                  <a:lnTo>
                    <a:pt x="65" y="30"/>
                  </a:lnTo>
                  <a:lnTo>
                    <a:pt x="65" y="55"/>
                  </a:lnTo>
                  <a:lnTo>
                    <a:pt x="40" y="54"/>
                  </a:lnTo>
                  <a:lnTo>
                    <a:pt x="40" y="54"/>
                  </a:lnTo>
                  <a:close/>
                  <a:moveTo>
                    <a:pt x="223" y="25"/>
                  </a:moveTo>
                  <a:lnTo>
                    <a:pt x="223" y="25"/>
                  </a:lnTo>
                  <a:lnTo>
                    <a:pt x="223" y="7"/>
                  </a:lnTo>
                  <a:lnTo>
                    <a:pt x="249" y="7"/>
                  </a:lnTo>
                  <a:lnTo>
                    <a:pt x="249" y="25"/>
                  </a:lnTo>
                  <a:lnTo>
                    <a:pt x="223" y="25"/>
                  </a:lnTo>
                  <a:lnTo>
                    <a:pt x="223" y="25"/>
                  </a:lnTo>
                  <a:close/>
                  <a:moveTo>
                    <a:pt x="192" y="25"/>
                  </a:moveTo>
                  <a:lnTo>
                    <a:pt x="192" y="25"/>
                  </a:lnTo>
                  <a:lnTo>
                    <a:pt x="192" y="7"/>
                  </a:lnTo>
                  <a:lnTo>
                    <a:pt x="217" y="7"/>
                  </a:lnTo>
                  <a:lnTo>
                    <a:pt x="217" y="25"/>
                  </a:lnTo>
                  <a:lnTo>
                    <a:pt x="192" y="25"/>
                  </a:lnTo>
                  <a:lnTo>
                    <a:pt x="192" y="25"/>
                  </a:lnTo>
                  <a:close/>
                  <a:moveTo>
                    <a:pt x="166" y="25"/>
                  </a:moveTo>
                  <a:lnTo>
                    <a:pt x="166" y="25"/>
                  </a:lnTo>
                  <a:lnTo>
                    <a:pt x="166" y="6"/>
                  </a:lnTo>
                  <a:lnTo>
                    <a:pt x="186" y="7"/>
                  </a:lnTo>
                  <a:lnTo>
                    <a:pt x="186" y="25"/>
                  </a:lnTo>
                  <a:lnTo>
                    <a:pt x="166" y="25"/>
                  </a:lnTo>
                  <a:lnTo>
                    <a:pt x="166" y="25"/>
                  </a:lnTo>
                  <a:close/>
                  <a:moveTo>
                    <a:pt x="135" y="24"/>
                  </a:moveTo>
                  <a:lnTo>
                    <a:pt x="135" y="24"/>
                  </a:lnTo>
                  <a:lnTo>
                    <a:pt x="135" y="6"/>
                  </a:lnTo>
                  <a:lnTo>
                    <a:pt x="160" y="6"/>
                  </a:lnTo>
                  <a:lnTo>
                    <a:pt x="160" y="25"/>
                  </a:lnTo>
                  <a:lnTo>
                    <a:pt x="135" y="24"/>
                  </a:lnTo>
                  <a:lnTo>
                    <a:pt x="135" y="24"/>
                  </a:lnTo>
                  <a:close/>
                  <a:moveTo>
                    <a:pt x="103" y="24"/>
                  </a:moveTo>
                  <a:lnTo>
                    <a:pt x="103" y="24"/>
                  </a:lnTo>
                  <a:lnTo>
                    <a:pt x="103" y="6"/>
                  </a:lnTo>
                  <a:lnTo>
                    <a:pt x="129" y="6"/>
                  </a:lnTo>
                  <a:lnTo>
                    <a:pt x="128" y="24"/>
                  </a:lnTo>
                  <a:lnTo>
                    <a:pt x="103" y="24"/>
                  </a:lnTo>
                  <a:lnTo>
                    <a:pt x="103" y="24"/>
                  </a:lnTo>
                  <a:close/>
                  <a:moveTo>
                    <a:pt x="71" y="24"/>
                  </a:moveTo>
                  <a:lnTo>
                    <a:pt x="71" y="24"/>
                  </a:lnTo>
                  <a:lnTo>
                    <a:pt x="72" y="6"/>
                  </a:lnTo>
                  <a:lnTo>
                    <a:pt x="97" y="6"/>
                  </a:lnTo>
                  <a:lnTo>
                    <a:pt x="97" y="24"/>
                  </a:lnTo>
                  <a:lnTo>
                    <a:pt x="72" y="24"/>
                  </a:lnTo>
                  <a:lnTo>
                    <a:pt x="71" y="24"/>
                  </a:lnTo>
                  <a:close/>
                  <a:moveTo>
                    <a:pt x="40" y="24"/>
                  </a:moveTo>
                  <a:lnTo>
                    <a:pt x="40" y="24"/>
                  </a:lnTo>
                  <a:lnTo>
                    <a:pt x="40" y="6"/>
                  </a:lnTo>
                  <a:lnTo>
                    <a:pt x="65" y="6"/>
                  </a:lnTo>
                  <a:lnTo>
                    <a:pt x="65" y="24"/>
                  </a:lnTo>
                  <a:lnTo>
                    <a:pt x="40" y="24"/>
                  </a:lnTo>
                  <a:lnTo>
                    <a:pt x="40" y="24"/>
                  </a:lnTo>
                  <a:close/>
                  <a:moveTo>
                    <a:pt x="1" y="0"/>
                  </a:moveTo>
                  <a:lnTo>
                    <a:pt x="1" y="8"/>
                  </a:lnTo>
                  <a:lnTo>
                    <a:pt x="1" y="26"/>
                  </a:lnTo>
                  <a:lnTo>
                    <a:pt x="1" y="32"/>
                  </a:lnTo>
                  <a:lnTo>
                    <a:pt x="1" y="57"/>
                  </a:lnTo>
                  <a:lnTo>
                    <a:pt x="1" y="62"/>
                  </a:lnTo>
                  <a:lnTo>
                    <a:pt x="1" y="93"/>
                  </a:lnTo>
                  <a:lnTo>
                    <a:pt x="1" y="99"/>
                  </a:lnTo>
                  <a:lnTo>
                    <a:pt x="1" y="118"/>
                  </a:lnTo>
                  <a:lnTo>
                    <a:pt x="1" y="123"/>
                  </a:lnTo>
                  <a:lnTo>
                    <a:pt x="1" y="148"/>
                  </a:lnTo>
                  <a:lnTo>
                    <a:pt x="1" y="154"/>
                  </a:lnTo>
                  <a:lnTo>
                    <a:pt x="1" y="179"/>
                  </a:lnTo>
                  <a:lnTo>
                    <a:pt x="1" y="184"/>
                  </a:lnTo>
                  <a:lnTo>
                    <a:pt x="1" y="203"/>
                  </a:lnTo>
                  <a:lnTo>
                    <a:pt x="0" y="207"/>
                  </a:lnTo>
                  <a:lnTo>
                    <a:pt x="7" y="207"/>
                  </a:lnTo>
                  <a:lnTo>
                    <a:pt x="7" y="201"/>
                  </a:lnTo>
                  <a:lnTo>
                    <a:pt x="7" y="201"/>
                  </a:lnTo>
                  <a:lnTo>
                    <a:pt x="7" y="201"/>
                  </a:lnTo>
                  <a:lnTo>
                    <a:pt x="7" y="183"/>
                  </a:lnTo>
                  <a:lnTo>
                    <a:pt x="8" y="183"/>
                  </a:lnTo>
                  <a:lnTo>
                    <a:pt x="8" y="176"/>
                  </a:lnTo>
                  <a:lnTo>
                    <a:pt x="7" y="176"/>
                  </a:lnTo>
                  <a:lnTo>
                    <a:pt x="7" y="176"/>
                  </a:lnTo>
                  <a:lnTo>
                    <a:pt x="7" y="152"/>
                  </a:lnTo>
                  <a:lnTo>
                    <a:pt x="8" y="152"/>
                  </a:lnTo>
                  <a:lnTo>
                    <a:pt x="8" y="146"/>
                  </a:lnTo>
                  <a:lnTo>
                    <a:pt x="7" y="146"/>
                  </a:lnTo>
                  <a:lnTo>
                    <a:pt x="7" y="146"/>
                  </a:lnTo>
                  <a:lnTo>
                    <a:pt x="7" y="122"/>
                  </a:lnTo>
                  <a:lnTo>
                    <a:pt x="8" y="122"/>
                  </a:lnTo>
                  <a:lnTo>
                    <a:pt x="8" y="115"/>
                  </a:lnTo>
                  <a:lnTo>
                    <a:pt x="8" y="115"/>
                  </a:lnTo>
                  <a:lnTo>
                    <a:pt x="7" y="115"/>
                  </a:lnTo>
                  <a:lnTo>
                    <a:pt x="8" y="97"/>
                  </a:lnTo>
                  <a:lnTo>
                    <a:pt x="8" y="97"/>
                  </a:lnTo>
                  <a:lnTo>
                    <a:pt x="8" y="91"/>
                  </a:lnTo>
                  <a:lnTo>
                    <a:pt x="8" y="91"/>
                  </a:lnTo>
                  <a:lnTo>
                    <a:pt x="8" y="91"/>
                  </a:lnTo>
                  <a:lnTo>
                    <a:pt x="8" y="61"/>
                  </a:lnTo>
                  <a:lnTo>
                    <a:pt x="8" y="61"/>
                  </a:lnTo>
                  <a:lnTo>
                    <a:pt x="8" y="54"/>
                  </a:lnTo>
                  <a:lnTo>
                    <a:pt x="8" y="54"/>
                  </a:lnTo>
                  <a:lnTo>
                    <a:pt x="8" y="54"/>
                  </a:lnTo>
                  <a:lnTo>
                    <a:pt x="8" y="30"/>
                  </a:lnTo>
                  <a:lnTo>
                    <a:pt x="9" y="30"/>
                  </a:lnTo>
                  <a:lnTo>
                    <a:pt x="9" y="24"/>
                  </a:lnTo>
                  <a:lnTo>
                    <a:pt x="8" y="24"/>
                  </a:lnTo>
                  <a:lnTo>
                    <a:pt x="8" y="24"/>
                  </a:lnTo>
                  <a:lnTo>
                    <a:pt x="8" y="6"/>
                  </a:lnTo>
                  <a:lnTo>
                    <a:pt x="33" y="6"/>
                  </a:lnTo>
                  <a:lnTo>
                    <a:pt x="33" y="24"/>
                  </a:lnTo>
                  <a:lnTo>
                    <a:pt x="9" y="24"/>
                  </a:lnTo>
                  <a:lnTo>
                    <a:pt x="9" y="30"/>
                  </a:lnTo>
                  <a:lnTo>
                    <a:pt x="33" y="30"/>
                  </a:lnTo>
                  <a:lnTo>
                    <a:pt x="33" y="54"/>
                  </a:lnTo>
                  <a:lnTo>
                    <a:pt x="8" y="54"/>
                  </a:lnTo>
                  <a:lnTo>
                    <a:pt x="8" y="61"/>
                  </a:lnTo>
                  <a:lnTo>
                    <a:pt x="33" y="61"/>
                  </a:lnTo>
                  <a:lnTo>
                    <a:pt x="33" y="91"/>
                  </a:lnTo>
                  <a:lnTo>
                    <a:pt x="8" y="91"/>
                  </a:lnTo>
                  <a:lnTo>
                    <a:pt x="8" y="97"/>
                  </a:lnTo>
                  <a:lnTo>
                    <a:pt x="33" y="97"/>
                  </a:lnTo>
                  <a:lnTo>
                    <a:pt x="33" y="115"/>
                  </a:lnTo>
                  <a:lnTo>
                    <a:pt x="8" y="115"/>
                  </a:lnTo>
                  <a:lnTo>
                    <a:pt x="8" y="122"/>
                  </a:lnTo>
                  <a:lnTo>
                    <a:pt x="33" y="122"/>
                  </a:lnTo>
                  <a:lnTo>
                    <a:pt x="33" y="146"/>
                  </a:lnTo>
                  <a:lnTo>
                    <a:pt x="8" y="146"/>
                  </a:lnTo>
                  <a:lnTo>
                    <a:pt x="8" y="152"/>
                  </a:lnTo>
                  <a:lnTo>
                    <a:pt x="33" y="152"/>
                  </a:lnTo>
                  <a:lnTo>
                    <a:pt x="32" y="176"/>
                  </a:lnTo>
                  <a:lnTo>
                    <a:pt x="8" y="176"/>
                  </a:lnTo>
                  <a:lnTo>
                    <a:pt x="8" y="183"/>
                  </a:lnTo>
                  <a:lnTo>
                    <a:pt x="32" y="183"/>
                  </a:lnTo>
                  <a:lnTo>
                    <a:pt x="32" y="201"/>
                  </a:lnTo>
                  <a:lnTo>
                    <a:pt x="7" y="201"/>
                  </a:lnTo>
                  <a:lnTo>
                    <a:pt x="7" y="207"/>
                  </a:lnTo>
                  <a:lnTo>
                    <a:pt x="8" y="207"/>
                  </a:lnTo>
                  <a:lnTo>
                    <a:pt x="33" y="207"/>
                  </a:lnTo>
                  <a:lnTo>
                    <a:pt x="39" y="207"/>
                  </a:lnTo>
                  <a:lnTo>
                    <a:pt x="65" y="207"/>
                  </a:lnTo>
                  <a:lnTo>
                    <a:pt x="71" y="207"/>
                  </a:lnTo>
                  <a:lnTo>
                    <a:pt x="96" y="207"/>
                  </a:lnTo>
                  <a:lnTo>
                    <a:pt x="102" y="208"/>
                  </a:lnTo>
                  <a:lnTo>
                    <a:pt x="128" y="208"/>
                  </a:lnTo>
                  <a:lnTo>
                    <a:pt x="134" y="208"/>
                  </a:lnTo>
                  <a:lnTo>
                    <a:pt x="159" y="208"/>
                  </a:lnTo>
                  <a:lnTo>
                    <a:pt x="166" y="208"/>
                  </a:lnTo>
                  <a:lnTo>
                    <a:pt x="185" y="208"/>
                  </a:lnTo>
                  <a:lnTo>
                    <a:pt x="191" y="208"/>
                  </a:lnTo>
                  <a:lnTo>
                    <a:pt x="216" y="208"/>
                  </a:lnTo>
                  <a:lnTo>
                    <a:pt x="223" y="208"/>
                  </a:lnTo>
                  <a:lnTo>
                    <a:pt x="248" y="208"/>
                  </a:lnTo>
                  <a:lnTo>
                    <a:pt x="254" y="208"/>
                  </a:lnTo>
                  <a:lnTo>
                    <a:pt x="254" y="204"/>
                  </a:lnTo>
                  <a:lnTo>
                    <a:pt x="255" y="8"/>
                  </a:lnTo>
                  <a:lnTo>
                    <a:pt x="255" y="0"/>
                  </a:lnTo>
                  <a:lnTo>
                    <a:pt x="249" y="0"/>
                  </a:lnTo>
                  <a:lnTo>
                    <a:pt x="224" y="0"/>
                  </a:lnTo>
                  <a:lnTo>
                    <a:pt x="217" y="0"/>
                  </a:lnTo>
                  <a:lnTo>
                    <a:pt x="192" y="0"/>
                  </a:lnTo>
                  <a:lnTo>
                    <a:pt x="186" y="0"/>
                  </a:lnTo>
                  <a:lnTo>
                    <a:pt x="167" y="0"/>
                  </a:lnTo>
                  <a:lnTo>
                    <a:pt x="160" y="0"/>
                  </a:lnTo>
                  <a:lnTo>
                    <a:pt x="135" y="0"/>
                  </a:lnTo>
                  <a:lnTo>
                    <a:pt x="129" y="0"/>
                  </a:lnTo>
                  <a:lnTo>
                    <a:pt x="103" y="0"/>
                  </a:lnTo>
                  <a:lnTo>
                    <a:pt x="97" y="0"/>
                  </a:lnTo>
                  <a:lnTo>
                    <a:pt x="72" y="0"/>
                  </a:lnTo>
                  <a:lnTo>
                    <a:pt x="66" y="0"/>
                  </a:lnTo>
                  <a:lnTo>
                    <a:pt x="40" y="0"/>
                  </a:lnTo>
                  <a:lnTo>
                    <a:pt x="34" y="0"/>
                  </a:lnTo>
                  <a:lnTo>
                    <a:pt x="8" y="0"/>
                  </a:lnTo>
                  <a:lnTo>
                    <a:pt x="1" y="0"/>
                  </a:lnTo>
                  <a:close/>
                </a:path>
              </a:pathLst>
            </a:custGeom>
            <a:solidFill>
              <a:schemeClr val="bg2">
                <a:lumMod val="50000"/>
              </a:schemeClr>
            </a:solidFill>
            <a:ln>
              <a:noFill/>
            </a:ln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31" name="Freeform 306">
              <a:extLst>
                <a:ext uri="{FF2B5EF4-FFF2-40B4-BE49-F238E27FC236}">
                  <a16:creationId xmlns:a16="http://schemas.microsoft.com/office/drawing/2014/main" id="{A9CD86FF-A1EB-E629-3003-AC3CE1689851}"/>
                </a:ext>
              </a:extLst>
            </p:cNvPr>
            <p:cNvSpPr>
              <a:spLocks noEditPoints="1"/>
            </p:cNvSpPr>
            <p:nvPr/>
          </p:nvSpPr>
          <p:spPr bwMode="auto">
            <a:xfrm flipH="1">
              <a:off x="3421096" y="5106387"/>
              <a:ext cx="743024" cy="606074"/>
            </a:xfrm>
            <a:custGeom>
              <a:avLst/>
              <a:gdLst>
                <a:gd name="T0" fmla="*/ 191 w 255"/>
                <a:gd name="T1" fmla="*/ 201 h 208"/>
                <a:gd name="T2" fmla="*/ 166 w 255"/>
                <a:gd name="T3" fmla="*/ 201 h 208"/>
                <a:gd name="T4" fmla="*/ 134 w 255"/>
                <a:gd name="T5" fmla="*/ 183 h 208"/>
                <a:gd name="T6" fmla="*/ 127 w 255"/>
                <a:gd name="T7" fmla="*/ 183 h 208"/>
                <a:gd name="T8" fmla="*/ 95 w 255"/>
                <a:gd name="T9" fmla="*/ 201 h 208"/>
                <a:gd name="T10" fmla="*/ 38 w 255"/>
                <a:gd name="T11" fmla="*/ 201 h 208"/>
                <a:gd name="T12" fmla="*/ 223 w 255"/>
                <a:gd name="T13" fmla="*/ 177 h 208"/>
                <a:gd name="T14" fmla="*/ 166 w 255"/>
                <a:gd name="T15" fmla="*/ 177 h 208"/>
                <a:gd name="T16" fmla="*/ 134 w 255"/>
                <a:gd name="T17" fmla="*/ 177 h 208"/>
                <a:gd name="T18" fmla="*/ 102 w 255"/>
                <a:gd name="T19" fmla="*/ 152 h 208"/>
                <a:gd name="T20" fmla="*/ 96 w 255"/>
                <a:gd name="T21" fmla="*/ 152 h 208"/>
                <a:gd name="T22" fmla="*/ 64 w 255"/>
                <a:gd name="T23" fmla="*/ 177 h 208"/>
                <a:gd name="T24" fmla="*/ 223 w 255"/>
                <a:gd name="T25" fmla="*/ 147 h 208"/>
                <a:gd name="T26" fmla="*/ 191 w 255"/>
                <a:gd name="T27" fmla="*/ 147 h 208"/>
                <a:gd name="T28" fmla="*/ 134 w 255"/>
                <a:gd name="T29" fmla="*/ 147 h 208"/>
                <a:gd name="T30" fmla="*/ 102 w 255"/>
                <a:gd name="T31" fmla="*/ 146 h 208"/>
                <a:gd name="T32" fmla="*/ 71 w 255"/>
                <a:gd name="T33" fmla="*/ 122 h 208"/>
                <a:gd name="T34" fmla="*/ 64 w 255"/>
                <a:gd name="T35" fmla="*/ 122 h 208"/>
                <a:gd name="T36" fmla="*/ 248 w 255"/>
                <a:gd name="T37" fmla="*/ 116 h 208"/>
                <a:gd name="T38" fmla="*/ 191 w 255"/>
                <a:gd name="T39" fmla="*/ 116 h 208"/>
                <a:gd name="T40" fmla="*/ 166 w 255"/>
                <a:gd name="T41" fmla="*/ 116 h 208"/>
                <a:gd name="T42" fmla="*/ 102 w 255"/>
                <a:gd name="T43" fmla="*/ 116 h 208"/>
                <a:gd name="T44" fmla="*/ 71 w 255"/>
                <a:gd name="T45" fmla="*/ 116 h 208"/>
                <a:gd name="T46" fmla="*/ 39 w 255"/>
                <a:gd name="T47" fmla="*/ 115 h 208"/>
                <a:gd name="T48" fmla="*/ 223 w 255"/>
                <a:gd name="T49" fmla="*/ 61 h 208"/>
                <a:gd name="T50" fmla="*/ 217 w 255"/>
                <a:gd name="T51" fmla="*/ 61 h 208"/>
                <a:gd name="T52" fmla="*/ 185 w 255"/>
                <a:gd name="T53" fmla="*/ 92 h 208"/>
                <a:gd name="T54" fmla="*/ 134 w 255"/>
                <a:gd name="T55" fmla="*/ 91 h 208"/>
                <a:gd name="T56" fmla="*/ 102 w 255"/>
                <a:gd name="T57" fmla="*/ 91 h 208"/>
                <a:gd name="T58" fmla="*/ 39 w 255"/>
                <a:gd name="T59" fmla="*/ 91 h 208"/>
                <a:gd name="T60" fmla="*/ 223 w 255"/>
                <a:gd name="T61" fmla="*/ 56 h 208"/>
                <a:gd name="T62" fmla="*/ 192 w 255"/>
                <a:gd name="T63" fmla="*/ 31 h 208"/>
                <a:gd name="T64" fmla="*/ 185 w 255"/>
                <a:gd name="T65" fmla="*/ 31 h 208"/>
                <a:gd name="T66" fmla="*/ 160 w 255"/>
                <a:gd name="T67" fmla="*/ 55 h 208"/>
                <a:gd name="T68" fmla="*/ 103 w 255"/>
                <a:gd name="T69" fmla="*/ 55 h 208"/>
                <a:gd name="T70" fmla="*/ 71 w 255"/>
                <a:gd name="T71" fmla="*/ 55 h 208"/>
                <a:gd name="T72" fmla="*/ 223 w 255"/>
                <a:gd name="T73" fmla="*/ 25 h 208"/>
                <a:gd name="T74" fmla="*/ 192 w 255"/>
                <a:gd name="T75" fmla="*/ 25 h 208"/>
                <a:gd name="T76" fmla="*/ 166 w 255"/>
                <a:gd name="T77" fmla="*/ 6 h 208"/>
                <a:gd name="T78" fmla="*/ 160 w 255"/>
                <a:gd name="T79" fmla="*/ 6 h 208"/>
                <a:gd name="T80" fmla="*/ 128 w 255"/>
                <a:gd name="T81" fmla="*/ 24 h 208"/>
                <a:gd name="T82" fmla="*/ 72 w 255"/>
                <a:gd name="T83" fmla="*/ 24 h 208"/>
                <a:gd name="T84" fmla="*/ 40 w 255"/>
                <a:gd name="T85" fmla="*/ 24 h 208"/>
                <a:gd name="T86" fmla="*/ 1 w 255"/>
                <a:gd name="T87" fmla="*/ 99 h 208"/>
                <a:gd name="T88" fmla="*/ 0 w 255"/>
                <a:gd name="T89" fmla="*/ 207 h 208"/>
                <a:gd name="T90" fmla="*/ 7 w 255"/>
                <a:gd name="T91" fmla="*/ 176 h 208"/>
                <a:gd name="T92" fmla="*/ 8 w 255"/>
                <a:gd name="T93" fmla="*/ 122 h 208"/>
                <a:gd name="T94" fmla="*/ 8 w 255"/>
                <a:gd name="T95" fmla="*/ 91 h 208"/>
                <a:gd name="T96" fmla="*/ 9 w 255"/>
                <a:gd name="T97" fmla="*/ 24 h 208"/>
                <a:gd name="T98" fmla="*/ 33 w 255"/>
                <a:gd name="T99" fmla="*/ 30 h 208"/>
                <a:gd name="T100" fmla="*/ 33 w 255"/>
                <a:gd name="T101" fmla="*/ 97 h 208"/>
                <a:gd name="T102" fmla="*/ 33 w 255"/>
                <a:gd name="T103" fmla="*/ 152 h 208"/>
                <a:gd name="T104" fmla="*/ 8 w 255"/>
                <a:gd name="T105" fmla="*/ 207 h 208"/>
                <a:gd name="T106" fmla="*/ 134 w 255"/>
                <a:gd name="T107" fmla="*/ 208 h 208"/>
                <a:gd name="T108" fmla="*/ 254 w 255"/>
                <a:gd name="T109" fmla="*/ 208 h 208"/>
                <a:gd name="T110" fmla="*/ 186 w 255"/>
                <a:gd name="T111" fmla="*/ 0 h 208"/>
                <a:gd name="T112" fmla="*/ 66 w 255"/>
                <a:gd name="T113" fmla="*/ 0 h 20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</a:cxnLst>
              <a:rect l="0" t="0" r="r" b="b"/>
              <a:pathLst>
                <a:path w="255" h="208">
                  <a:moveTo>
                    <a:pt x="223" y="202"/>
                  </a:moveTo>
                  <a:lnTo>
                    <a:pt x="223" y="202"/>
                  </a:lnTo>
                  <a:lnTo>
                    <a:pt x="223" y="183"/>
                  </a:lnTo>
                  <a:lnTo>
                    <a:pt x="248" y="184"/>
                  </a:lnTo>
                  <a:lnTo>
                    <a:pt x="248" y="202"/>
                  </a:lnTo>
                  <a:lnTo>
                    <a:pt x="223" y="202"/>
                  </a:lnTo>
                  <a:lnTo>
                    <a:pt x="223" y="202"/>
                  </a:lnTo>
                  <a:moveTo>
                    <a:pt x="191" y="201"/>
                  </a:moveTo>
                  <a:lnTo>
                    <a:pt x="191" y="201"/>
                  </a:lnTo>
                  <a:lnTo>
                    <a:pt x="191" y="183"/>
                  </a:lnTo>
                  <a:lnTo>
                    <a:pt x="216" y="183"/>
                  </a:lnTo>
                  <a:lnTo>
                    <a:pt x="216" y="202"/>
                  </a:lnTo>
                  <a:lnTo>
                    <a:pt x="191" y="201"/>
                  </a:lnTo>
                  <a:lnTo>
                    <a:pt x="191" y="201"/>
                  </a:lnTo>
                  <a:moveTo>
                    <a:pt x="166" y="201"/>
                  </a:moveTo>
                  <a:lnTo>
                    <a:pt x="166" y="201"/>
                  </a:lnTo>
                  <a:lnTo>
                    <a:pt x="166" y="183"/>
                  </a:lnTo>
                  <a:lnTo>
                    <a:pt x="184" y="183"/>
                  </a:lnTo>
                  <a:lnTo>
                    <a:pt x="184" y="201"/>
                  </a:lnTo>
                  <a:lnTo>
                    <a:pt x="166" y="201"/>
                  </a:lnTo>
                  <a:lnTo>
                    <a:pt x="166" y="201"/>
                  </a:lnTo>
                  <a:moveTo>
                    <a:pt x="134" y="201"/>
                  </a:moveTo>
                  <a:lnTo>
                    <a:pt x="134" y="201"/>
                  </a:lnTo>
                  <a:lnTo>
                    <a:pt x="134" y="183"/>
                  </a:lnTo>
                  <a:lnTo>
                    <a:pt x="159" y="183"/>
                  </a:lnTo>
                  <a:lnTo>
                    <a:pt x="159" y="201"/>
                  </a:lnTo>
                  <a:lnTo>
                    <a:pt x="134" y="201"/>
                  </a:lnTo>
                  <a:lnTo>
                    <a:pt x="134" y="201"/>
                  </a:lnTo>
                  <a:moveTo>
                    <a:pt x="102" y="201"/>
                  </a:moveTo>
                  <a:lnTo>
                    <a:pt x="102" y="201"/>
                  </a:lnTo>
                  <a:lnTo>
                    <a:pt x="102" y="183"/>
                  </a:lnTo>
                  <a:lnTo>
                    <a:pt x="127" y="183"/>
                  </a:lnTo>
                  <a:lnTo>
                    <a:pt x="127" y="201"/>
                  </a:lnTo>
                  <a:lnTo>
                    <a:pt x="102" y="201"/>
                  </a:lnTo>
                  <a:lnTo>
                    <a:pt x="102" y="201"/>
                  </a:lnTo>
                  <a:moveTo>
                    <a:pt x="70" y="201"/>
                  </a:moveTo>
                  <a:lnTo>
                    <a:pt x="70" y="201"/>
                  </a:lnTo>
                  <a:lnTo>
                    <a:pt x="70" y="183"/>
                  </a:lnTo>
                  <a:lnTo>
                    <a:pt x="96" y="183"/>
                  </a:lnTo>
                  <a:lnTo>
                    <a:pt x="95" y="201"/>
                  </a:lnTo>
                  <a:lnTo>
                    <a:pt x="70" y="201"/>
                  </a:lnTo>
                  <a:lnTo>
                    <a:pt x="70" y="201"/>
                  </a:lnTo>
                  <a:moveTo>
                    <a:pt x="38" y="201"/>
                  </a:moveTo>
                  <a:lnTo>
                    <a:pt x="38" y="201"/>
                  </a:lnTo>
                  <a:lnTo>
                    <a:pt x="38" y="183"/>
                  </a:lnTo>
                  <a:lnTo>
                    <a:pt x="64" y="183"/>
                  </a:lnTo>
                  <a:lnTo>
                    <a:pt x="64" y="201"/>
                  </a:lnTo>
                  <a:lnTo>
                    <a:pt x="38" y="201"/>
                  </a:lnTo>
                  <a:lnTo>
                    <a:pt x="38" y="201"/>
                  </a:lnTo>
                  <a:moveTo>
                    <a:pt x="223" y="177"/>
                  </a:moveTo>
                  <a:lnTo>
                    <a:pt x="223" y="177"/>
                  </a:lnTo>
                  <a:lnTo>
                    <a:pt x="223" y="153"/>
                  </a:lnTo>
                  <a:lnTo>
                    <a:pt x="248" y="153"/>
                  </a:lnTo>
                  <a:lnTo>
                    <a:pt x="248" y="177"/>
                  </a:lnTo>
                  <a:lnTo>
                    <a:pt x="223" y="177"/>
                  </a:lnTo>
                  <a:lnTo>
                    <a:pt x="223" y="177"/>
                  </a:lnTo>
                  <a:moveTo>
                    <a:pt x="191" y="177"/>
                  </a:moveTo>
                  <a:lnTo>
                    <a:pt x="191" y="177"/>
                  </a:lnTo>
                  <a:lnTo>
                    <a:pt x="191" y="153"/>
                  </a:lnTo>
                  <a:lnTo>
                    <a:pt x="216" y="153"/>
                  </a:lnTo>
                  <a:lnTo>
                    <a:pt x="216" y="177"/>
                  </a:lnTo>
                  <a:lnTo>
                    <a:pt x="191" y="177"/>
                  </a:lnTo>
                  <a:lnTo>
                    <a:pt x="191" y="177"/>
                  </a:lnTo>
                  <a:moveTo>
                    <a:pt x="166" y="177"/>
                  </a:moveTo>
                  <a:lnTo>
                    <a:pt x="166" y="177"/>
                  </a:lnTo>
                  <a:lnTo>
                    <a:pt x="166" y="153"/>
                  </a:lnTo>
                  <a:lnTo>
                    <a:pt x="184" y="153"/>
                  </a:lnTo>
                  <a:lnTo>
                    <a:pt x="184" y="177"/>
                  </a:lnTo>
                  <a:lnTo>
                    <a:pt x="166" y="177"/>
                  </a:lnTo>
                  <a:lnTo>
                    <a:pt x="166" y="177"/>
                  </a:lnTo>
                  <a:moveTo>
                    <a:pt x="134" y="177"/>
                  </a:moveTo>
                  <a:lnTo>
                    <a:pt x="134" y="177"/>
                  </a:lnTo>
                  <a:lnTo>
                    <a:pt x="134" y="152"/>
                  </a:lnTo>
                  <a:lnTo>
                    <a:pt x="159" y="152"/>
                  </a:lnTo>
                  <a:lnTo>
                    <a:pt x="159" y="177"/>
                  </a:lnTo>
                  <a:lnTo>
                    <a:pt x="134" y="177"/>
                  </a:lnTo>
                  <a:lnTo>
                    <a:pt x="134" y="177"/>
                  </a:lnTo>
                  <a:moveTo>
                    <a:pt x="102" y="177"/>
                  </a:moveTo>
                  <a:lnTo>
                    <a:pt x="102" y="177"/>
                  </a:lnTo>
                  <a:lnTo>
                    <a:pt x="102" y="152"/>
                  </a:lnTo>
                  <a:lnTo>
                    <a:pt x="127" y="152"/>
                  </a:lnTo>
                  <a:lnTo>
                    <a:pt x="127" y="177"/>
                  </a:lnTo>
                  <a:lnTo>
                    <a:pt x="102" y="177"/>
                  </a:lnTo>
                  <a:lnTo>
                    <a:pt x="102" y="177"/>
                  </a:lnTo>
                  <a:moveTo>
                    <a:pt x="70" y="177"/>
                  </a:moveTo>
                  <a:lnTo>
                    <a:pt x="70" y="177"/>
                  </a:lnTo>
                  <a:lnTo>
                    <a:pt x="70" y="152"/>
                  </a:lnTo>
                  <a:lnTo>
                    <a:pt x="96" y="152"/>
                  </a:lnTo>
                  <a:lnTo>
                    <a:pt x="96" y="177"/>
                  </a:lnTo>
                  <a:lnTo>
                    <a:pt x="70" y="177"/>
                  </a:lnTo>
                  <a:lnTo>
                    <a:pt x="70" y="177"/>
                  </a:lnTo>
                  <a:moveTo>
                    <a:pt x="38" y="177"/>
                  </a:moveTo>
                  <a:lnTo>
                    <a:pt x="38" y="177"/>
                  </a:lnTo>
                  <a:lnTo>
                    <a:pt x="39" y="152"/>
                  </a:lnTo>
                  <a:lnTo>
                    <a:pt x="64" y="152"/>
                  </a:lnTo>
                  <a:lnTo>
                    <a:pt x="64" y="177"/>
                  </a:lnTo>
                  <a:lnTo>
                    <a:pt x="39" y="177"/>
                  </a:lnTo>
                  <a:lnTo>
                    <a:pt x="38" y="177"/>
                  </a:lnTo>
                  <a:moveTo>
                    <a:pt x="223" y="147"/>
                  </a:moveTo>
                  <a:lnTo>
                    <a:pt x="223" y="147"/>
                  </a:lnTo>
                  <a:lnTo>
                    <a:pt x="223" y="122"/>
                  </a:lnTo>
                  <a:lnTo>
                    <a:pt x="248" y="122"/>
                  </a:lnTo>
                  <a:lnTo>
                    <a:pt x="248" y="147"/>
                  </a:lnTo>
                  <a:lnTo>
                    <a:pt x="223" y="147"/>
                  </a:lnTo>
                  <a:lnTo>
                    <a:pt x="223" y="147"/>
                  </a:lnTo>
                  <a:moveTo>
                    <a:pt x="191" y="147"/>
                  </a:moveTo>
                  <a:lnTo>
                    <a:pt x="191" y="147"/>
                  </a:lnTo>
                  <a:lnTo>
                    <a:pt x="191" y="122"/>
                  </a:lnTo>
                  <a:lnTo>
                    <a:pt x="216" y="122"/>
                  </a:lnTo>
                  <a:lnTo>
                    <a:pt x="216" y="147"/>
                  </a:lnTo>
                  <a:lnTo>
                    <a:pt x="191" y="147"/>
                  </a:lnTo>
                  <a:lnTo>
                    <a:pt x="191" y="147"/>
                  </a:lnTo>
                  <a:moveTo>
                    <a:pt x="166" y="147"/>
                  </a:moveTo>
                  <a:lnTo>
                    <a:pt x="166" y="147"/>
                  </a:lnTo>
                  <a:lnTo>
                    <a:pt x="166" y="122"/>
                  </a:lnTo>
                  <a:lnTo>
                    <a:pt x="185" y="122"/>
                  </a:lnTo>
                  <a:lnTo>
                    <a:pt x="184" y="147"/>
                  </a:lnTo>
                  <a:lnTo>
                    <a:pt x="166" y="147"/>
                  </a:lnTo>
                  <a:lnTo>
                    <a:pt x="166" y="147"/>
                  </a:lnTo>
                  <a:moveTo>
                    <a:pt x="134" y="147"/>
                  </a:moveTo>
                  <a:lnTo>
                    <a:pt x="134" y="147"/>
                  </a:lnTo>
                  <a:lnTo>
                    <a:pt x="134" y="122"/>
                  </a:lnTo>
                  <a:lnTo>
                    <a:pt x="159" y="122"/>
                  </a:lnTo>
                  <a:lnTo>
                    <a:pt x="159" y="147"/>
                  </a:lnTo>
                  <a:lnTo>
                    <a:pt x="134" y="147"/>
                  </a:lnTo>
                  <a:lnTo>
                    <a:pt x="134" y="147"/>
                  </a:lnTo>
                  <a:moveTo>
                    <a:pt x="102" y="146"/>
                  </a:moveTo>
                  <a:lnTo>
                    <a:pt x="102" y="146"/>
                  </a:lnTo>
                  <a:lnTo>
                    <a:pt x="102" y="122"/>
                  </a:lnTo>
                  <a:lnTo>
                    <a:pt x="128" y="122"/>
                  </a:lnTo>
                  <a:lnTo>
                    <a:pt x="127" y="147"/>
                  </a:lnTo>
                  <a:lnTo>
                    <a:pt x="102" y="146"/>
                  </a:lnTo>
                  <a:lnTo>
                    <a:pt x="102" y="146"/>
                  </a:lnTo>
                  <a:moveTo>
                    <a:pt x="70" y="146"/>
                  </a:moveTo>
                  <a:lnTo>
                    <a:pt x="70" y="146"/>
                  </a:lnTo>
                  <a:lnTo>
                    <a:pt x="71" y="122"/>
                  </a:lnTo>
                  <a:lnTo>
                    <a:pt x="96" y="122"/>
                  </a:lnTo>
                  <a:lnTo>
                    <a:pt x="96" y="146"/>
                  </a:lnTo>
                  <a:lnTo>
                    <a:pt x="70" y="146"/>
                  </a:lnTo>
                  <a:lnTo>
                    <a:pt x="70" y="146"/>
                  </a:lnTo>
                  <a:moveTo>
                    <a:pt x="39" y="146"/>
                  </a:moveTo>
                  <a:lnTo>
                    <a:pt x="39" y="146"/>
                  </a:lnTo>
                  <a:lnTo>
                    <a:pt x="39" y="122"/>
                  </a:lnTo>
                  <a:lnTo>
                    <a:pt x="64" y="122"/>
                  </a:lnTo>
                  <a:lnTo>
                    <a:pt x="64" y="146"/>
                  </a:lnTo>
                  <a:lnTo>
                    <a:pt x="39" y="146"/>
                  </a:lnTo>
                  <a:lnTo>
                    <a:pt x="39" y="146"/>
                  </a:lnTo>
                  <a:moveTo>
                    <a:pt x="223" y="116"/>
                  </a:moveTo>
                  <a:lnTo>
                    <a:pt x="223" y="116"/>
                  </a:lnTo>
                  <a:lnTo>
                    <a:pt x="223" y="98"/>
                  </a:lnTo>
                  <a:lnTo>
                    <a:pt x="248" y="98"/>
                  </a:lnTo>
                  <a:lnTo>
                    <a:pt x="248" y="116"/>
                  </a:lnTo>
                  <a:lnTo>
                    <a:pt x="223" y="116"/>
                  </a:lnTo>
                  <a:lnTo>
                    <a:pt x="223" y="116"/>
                  </a:lnTo>
                  <a:moveTo>
                    <a:pt x="191" y="116"/>
                  </a:moveTo>
                  <a:lnTo>
                    <a:pt x="191" y="116"/>
                  </a:lnTo>
                  <a:lnTo>
                    <a:pt x="191" y="98"/>
                  </a:lnTo>
                  <a:lnTo>
                    <a:pt x="216" y="98"/>
                  </a:lnTo>
                  <a:lnTo>
                    <a:pt x="216" y="116"/>
                  </a:lnTo>
                  <a:lnTo>
                    <a:pt x="191" y="116"/>
                  </a:lnTo>
                  <a:lnTo>
                    <a:pt x="191" y="116"/>
                  </a:lnTo>
                  <a:moveTo>
                    <a:pt x="166" y="116"/>
                  </a:moveTo>
                  <a:lnTo>
                    <a:pt x="166" y="116"/>
                  </a:lnTo>
                  <a:lnTo>
                    <a:pt x="166" y="98"/>
                  </a:lnTo>
                  <a:lnTo>
                    <a:pt x="185" y="98"/>
                  </a:lnTo>
                  <a:lnTo>
                    <a:pt x="185" y="116"/>
                  </a:lnTo>
                  <a:lnTo>
                    <a:pt x="166" y="116"/>
                  </a:lnTo>
                  <a:lnTo>
                    <a:pt x="166" y="116"/>
                  </a:lnTo>
                  <a:moveTo>
                    <a:pt x="134" y="116"/>
                  </a:moveTo>
                  <a:lnTo>
                    <a:pt x="134" y="116"/>
                  </a:lnTo>
                  <a:lnTo>
                    <a:pt x="134" y="98"/>
                  </a:lnTo>
                  <a:lnTo>
                    <a:pt x="159" y="98"/>
                  </a:lnTo>
                  <a:lnTo>
                    <a:pt x="159" y="116"/>
                  </a:lnTo>
                  <a:lnTo>
                    <a:pt x="134" y="116"/>
                  </a:lnTo>
                  <a:lnTo>
                    <a:pt x="134" y="116"/>
                  </a:lnTo>
                  <a:moveTo>
                    <a:pt x="102" y="116"/>
                  </a:moveTo>
                  <a:lnTo>
                    <a:pt x="102" y="116"/>
                  </a:lnTo>
                  <a:lnTo>
                    <a:pt x="102" y="98"/>
                  </a:lnTo>
                  <a:lnTo>
                    <a:pt x="128" y="98"/>
                  </a:lnTo>
                  <a:lnTo>
                    <a:pt x="128" y="101"/>
                  </a:lnTo>
                  <a:lnTo>
                    <a:pt x="128" y="116"/>
                  </a:lnTo>
                  <a:lnTo>
                    <a:pt x="102" y="116"/>
                  </a:lnTo>
                  <a:lnTo>
                    <a:pt x="102" y="116"/>
                  </a:lnTo>
                  <a:moveTo>
                    <a:pt x="71" y="116"/>
                  </a:moveTo>
                  <a:lnTo>
                    <a:pt x="71" y="116"/>
                  </a:lnTo>
                  <a:lnTo>
                    <a:pt x="71" y="98"/>
                  </a:lnTo>
                  <a:lnTo>
                    <a:pt x="96" y="98"/>
                  </a:lnTo>
                  <a:lnTo>
                    <a:pt x="96" y="116"/>
                  </a:lnTo>
                  <a:lnTo>
                    <a:pt x="71" y="116"/>
                  </a:lnTo>
                  <a:lnTo>
                    <a:pt x="71" y="116"/>
                  </a:lnTo>
                  <a:moveTo>
                    <a:pt x="39" y="115"/>
                  </a:moveTo>
                  <a:lnTo>
                    <a:pt x="39" y="115"/>
                  </a:lnTo>
                  <a:lnTo>
                    <a:pt x="39" y="97"/>
                  </a:lnTo>
                  <a:lnTo>
                    <a:pt x="65" y="98"/>
                  </a:lnTo>
                  <a:lnTo>
                    <a:pt x="65" y="116"/>
                  </a:lnTo>
                  <a:lnTo>
                    <a:pt x="39" y="115"/>
                  </a:lnTo>
                  <a:lnTo>
                    <a:pt x="39" y="115"/>
                  </a:lnTo>
                  <a:moveTo>
                    <a:pt x="223" y="92"/>
                  </a:moveTo>
                  <a:lnTo>
                    <a:pt x="223" y="92"/>
                  </a:lnTo>
                  <a:lnTo>
                    <a:pt x="223" y="61"/>
                  </a:lnTo>
                  <a:lnTo>
                    <a:pt x="248" y="61"/>
                  </a:lnTo>
                  <a:lnTo>
                    <a:pt x="248" y="92"/>
                  </a:lnTo>
                  <a:lnTo>
                    <a:pt x="223" y="92"/>
                  </a:lnTo>
                  <a:lnTo>
                    <a:pt x="223" y="92"/>
                  </a:lnTo>
                  <a:moveTo>
                    <a:pt x="191" y="92"/>
                  </a:moveTo>
                  <a:lnTo>
                    <a:pt x="191" y="92"/>
                  </a:lnTo>
                  <a:lnTo>
                    <a:pt x="191" y="61"/>
                  </a:lnTo>
                  <a:lnTo>
                    <a:pt x="217" y="61"/>
                  </a:lnTo>
                  <a:lnTo>
                    <a:pt x="217" y="92"/>
                  </a:lnTo>
                  <a:lnTo>
                    <a:pt x="191" y="92"/>
                  </a:lnTo>
                  <a:lnTo>
                    <a:pt x="191" y="92"/>
                  </a:lnTo>
                  <a:moveTo>
                    <a:pt x="166" y="91"/>
                  </a:moveTo>
                  <a:lnTo>
                    <a:pt x="166" y="91"/>
                  </a:lnTo>
                  <a:lnTo>
                    <a:pt x="166" y="61"/>
                  </a:lnTo>
                  <a:lnTo>
                    <a:pt x="185" y="61"/>
                  </a:lnTo>
                  <a:lnTo>
                    <a:pt x="185" y="92"/>
                  </a:lnTo>
                  <a:lnTo>
                    <a:pt x="166" y="91"/>
                  </a:lnTo>
                  <a:lnTo>
                    <a:pt x="166" y="91"/>
                  </a:lnTo>
                  <a:moveTo>
                    <a:pt x="134" y="91"/>
                  </a:moveTo>
                  <a:lnTo>
                    <a:pt x="134" y="91"/>
                  </a:lnTo>
                  <a:lnTo>
                    <a:pt x="134" y="61"/>
                  </a:lnTo>
                  <a:lnTo>
                    <a:pt x="160" y="61"/>
                  </a:lnTo>
                  <a:lnTo>
                    <a:pt x="160" y="91"/>
                  </a:lnTo>
                  <a:lnTo>
                    <a:pt x="134" y="91"/>
                  </a:lnTo>
                  <a:lnTo>
                    <a:pt x="134" y="91"/>
                  </a:lnTo>
                  <a:moveTo>
                    <a:pt x="102" y="91"/>
                  </a:moveTo>
                  <a:lnTo>
                    <a:pt x="102" y="91"/>
                  </a:lnTo>
                  <a:lnTo>
                    <a:pt x="103" y="61"/>
                  </a:lnTo>
                  <a:lnTo>
                    <a:pt x="128" y="61"/>
                  </a:lnTo>
                  <a:lnTo>
                    <a:pt x="128" y="91"/>
                  </a:lnTo>
                  <a:lnTo>
                    <a:pt x="103" y="91"/>
                  </a:lnTo>
                  <a:lnTo>
                    <a:pt x="102" y="91"/>
                  </a:lnTo>
                  <a:moveTo>
                    <a:pt x="71" y="91"/>
                  </a:moveTo>
                  <a:lnTo>
                    <a:pt x="71" y="91"/>
                  </a:lnTo>
                  <a:lnTo>
                    <a:pt x="71" y="61"/>
                  </a:lnTo>
                  <a:lnTo>
                    <a:pt x="97" y="61"/>
                  </a:lnTo>
                  <a:lnTo>
                    <a:pt x="96" y="91"/>
                  </a:lnTo>
                  <a:lnTo>
                    <a:pt x="71" y="91"/>
                  </a:lnTo>
                  <a:lnTo>
                    <a:pt x="71" y="91"/>
                  </a:lnTo>
                  <a:moveTo>
                    <a:pt x="39" y="91"/>
                  </a:moveTo>
                  <a:lnTo>
                    <a:pt x="39" y="91"/>
                  </a:lnTo>
                  <a:lnTo>
                    <a:pt x="40" y="61"/>
                  </a:lnTo>
                  <a:lnTo>
                    <a:pt x="65" y="61"/>
                  </a:lnTo>
                  <a:lnTo>
                    <a:pt x="65" y="91"/>
                  </a:lnTo>
                  <a:lnTo>
                    <a:pt x="39" y="91"/>
                  </a:lnTo>
                  <a:lnTo>
                    <a:pt x="39" y="91"/>
                  </a:lnTo>
                  <a:moveTo>
                    <a:pt x="223" y="56"/>
                  </a:moveTo>
                  <a:lnTo>
                    <a:pt x="223" y="56"/>
                  </a:lnTo>
                  <a:lnTo>
                    <a:pt x="223" y="31"/>
                  </a:lnTo>
                  <a:lnTo>
                    <a:pt x="249" y="31"/>
                  </a:lnTo>
                  <a:lnTo>
                    <a:pt x="248" y="56"/>
                  </a:lnTo>
                  <a:lnTo>
                    <a:pt x="223" y="56"/>
                  </a:lnTo>
                  <a:lnTo>
                    <a:pt x="223" y="56"/>
                  </a:lnTo>
                  <a:moveTo>
                    <a:pt x="191" y="55"/>
                  </a:moveTo>
                  <a:lnTo>
                    <a:pt x="191" y="55"/>
                  </a:lnTo>
                  <a:lnTo>
                    <a:pt x="192" y="31"/>
                  </a:lnTo>
                  <a:lnTo>
                    <a:pt x="217" y="31"/>
                  </a:lnTo>
                  <a:lnTo>
                    <a:pt x="217" y="55"/>
                  </a:lnTo>
                  <a:lnTo>
                    <a:pt x="191" y="55"/>
                  </a:lnTo>
                  <a:lnTo>
                    <a:pt x="191" y="55"/>
                  </a:lnTo>
                  <a:moveTo>
                    <a:pt x="166" y="55"/>
                  </a:moveTo>
                  <a:lnTo>
                    <a:pt x="166" y="55"/>
                  </a:lnTo>
                  <a:lnTo>
                    <a:pt x="166" y="30"/>
                  </a:lnTo>
                  <a:lnTo>
                    <a:pt x="185" y="31"/>
                  </a:lnTo>
                  <a:lnTo>
                    <a:pt x="185" y="55"/>
                  </a:lnTo>
                  <a:lnTo>
                    <a:pt x="166" y="55"/>
                  </a:lnTo>
                  <a:lnTo>
                    <a:pt x="166" y="55"/>
                  </a:lnTo>
                  <a:moveTo>
                    <a:pt x="134" y="55"/>
                  </a:moveTo>
                  <a:lnTo>
                    <a:pt x="134" y="55"/>
                  </a:lnTo>
                  <a:lnTo>
                    <a:pt x="135" y="30"/>
                  </a:lnTo>
                  <a:lnTo>
                    <a:pt x="160" y="30"/>
                  </a:lnTo>
                  <a:lnTo>
                    <a:pt x="160" y="55"/>
                  </a:lnTo>
                  <a:lnTo>
                    <a:pt x="134" y="55"/>
                  </a:lnTo>
                  <a:lnTo>
                    <a:pt x="134" y="55"/>
                  </a:lnTo>
                  <a:moveTo>
                    <a:pt x="103" y="55"/>
                  </a:moveTo>
                  <a:lnTo>
                    <a:pt x="103" y="55"/>
                  </a:lnTo>
                  <a:lnTo>
                    <a:pt x="103" y="30"/>
                  </a:lnTo>
                  <a:lnTo>
                    <a:pt x="128" y="30"/>
                  </a:lnTo>
                  <a:lnTo>
                    <a:pt x="128" y="55"/>
                  </a:lnTo>
                  <a:lnTo>
                    <a:pt x="103" y="55"/>
                  </a:lnTo>
                  <a:lnTo>
                    <a:pt x="103" y="55"/>
                  </a:lnTo>
                  <a:moveTo>
                    <a:pt x="71" y="55"/>
                  </a:moveTo>
                  <a:lnTo>
                    <a:pt x="71" y="55"/>
                  </a:lnTo>
                  <a:lnTo>
                    <a:pt x="71" y="30"/>
                  </a:lnTo>
                  <a:lnTo>
                    <a:pt x="97" y="30"/>
                  </a:lnTo>
                  <a:lnTo>
                    <a:pt x="97" y="55"/>
                  </a:lnTo>
                  <a:lnTo>
                    <a:pt x="71" y="55"/>
                  </a:lnTo>
                  <a:lnTo>
                    <a:pt x="71" y="55"/>
                  </a:lnTo>
                  <a:moveTo>
                    <a:pt x="40" y="54"/>
                  </a:moveTo>
                  <a:lnTo>
                    <a:pt x="40" y="54"/>
                  </a:lnTo>
                  <a:lnTo>
                    <a:pt x="40" y="30"/>
                  </a:lnTo>
                  <a:lnTo>
                    <a:pt x="65" y="30"/>
                  </a:lnTo>
                  <a:lnTo>
                    <a:pt x="65" y="55"/>
                  </a:lnTo>
                  <a:lnTo>
                    <a:pt x="40" y="54"/>
                  </a:lnTo>
                  <a:lnTo>
                    <a:pt x="40" y="54"/>
                  </a:lnTo>
                  <a:moveTo>
                    <a:pt x="223" y="25"/>
                  </a:moveTo>
                  <a:lnTo>
                    <a:pt x="223" y="25"/>
                  </a:lnTo>
                  <a:lnTo>
                    <a:pt x="223" y="7"/>
                  </a:lnTo>
                  <a:lnTo>
                    <a:pt x="249" y="7"/>
                  </a:lnTo>
                  <a:lnTo>
                    <a:pt x="249" y="25"/>
                  </a:lnTo>
                  <a:lnTo>
                    <a:pt x="223" y="25"/>
                  </a:lnTo>
                  <a:lnTo>
                    <a:pt x="223" y="25"/>
                  </a:lnTo>
                  <a:moveTo>
                    <a:pt x="192" y="25"/>
                  </a:moveTo>
                  <a:lnTo>
                    <a:pt x="192" y="25"/>
                  </a:lnTo>
                  <a:lnTo>
                    <a:pt x="192" y="7"/>
                  </a:lnTo>
                  <a:lnTo>
                    <a:pt x="217" y="7"/>
                  </a:lnTo>
                  <a:lnTo>
                    <a:pt x="217" y="25"/>
                  </a:lnTo>
                  <a:lnTo>
                    <a:pt x="192" y="25"/>
                  </a:lnTo>
                  <a:lnTo>
                    <a:pt x="192" y="25"/>
                  </a:lnTo>
                  <a:moveTo>
                    <a:pt x="166" y="25"/>
                  </a:moveTo>
                  <a:lnTo>
                    <a:pt x="166" y="25"/>
                  </a:lnTo>
                  <a:lnTo>
                    <a:pt x="166" y="6"/>
                  </a:lnTo>
                  <a:lnTo>
                    <a:pt x="186" y="7"/>
                  </a:lnTo>
                  <a:lnTo>
                    <a:pt x="186" y="25"/>
                  </a:lnTo>
                  <a:lnTo>
                    <a:pt x="166" y="25"/>
                  </a:lnTo>
                  <a:lnTo>
                    <a:pt x="166" y="25"/>
                  </a:lnTo>
                  <a:moveTo>
                    <a:pt x="135" y="24"/>
                  </a:moveTo>
                  <a:lnTo>
                    <a:pt x="135" y="24"/>
                  </a:lnTo>
                  <a:lnTo>
                    <a:pt x="135" y="6"/>
                  </a:lnTo>
                  <a:lnTo>
                    <a:pt x="160" y="6"/>
                  </a:lnTo>
                  <a:lnTo>
                    <a:pt x="160" y="25"/>
                  </a:lnTo>
                  <a:lnTo>
                    <a:pt x="135" y="24"/>
                  </a:lnTo>
                  <a:lnTo>
                    <a:pt x="135" y="24"/>
                  </a:lnTo>
                  <a:moveTo>
                    <a:pt x="103" y="24"/>
                  </a:moveTo>
                  <a:lnTo>
                    <a:pt x="103" y="24"/>
                  </a:lnTo>
                  <a:lnTo>
                    <a:pt x="103" y="6"/>
                  </a:lnTo>
                  <a:lnTo>
                    <a:pt x="129" y="6"/>
                  </a:lnTo>
                  <a:lnTo>
                    <a:pt x="128" y="24"/>
                  </a:lnTo>
                  <a:lnTo>
                    <a:pt x="103" y="24"/>
                  </a:lnTo>
                  <a:lnTo>
                    <a:pt x="103" y="24"/>
                  </a:lnTo>
                  <a:moveTo>
                    <a:pt x="71" y="24"/>
                  </a:moveTo>
                  <a:lnTo>
                    <a:pt x="71" y="24"/>
                  </a:lnTo>
                  <a:lnTo>
                    <a:pt x="72" y="6"/>
                  </a:lnTo>
                  <a:lnTo>
                    <a:pt x="97" y="6"/>
                  </a:lnTo>
                  <a:lnTo>
                    <a:pt x="97" y="24"/>
                  </a:lnTo>
                  <a:lnTo>
                    <a:pt x="72" y="24"/>
                  </a:lnTo>
                  <a:lnTo>
                    <a:pt x="71" y="24"/>
                  </a:lnTo>
                  <a:moveTo>
                    <a:pt x="40" y="24"/>
                  </a:moveTo>
                  <a:lnTo>
                    <a:pt x="40" y="24"/>
                  </a:lnTo>
                  <a:lnTo>
                    <a:pt x="40" y="6"/>
                  </a:lnTo>
                  <a:lnTo>
                    <a:pt x="65" y="6"/>
                  </a:lnTo>
                  <a:lnTo>
                    <a:pt x="65" y="24"/>
                  </a:lnTo>
                  <a:lnTo>
                    <a:pt x="40" y="24"/>
                  </a:lnTo>
                  <a:lnTo>
                    <a:pt x="40" y="24"/>
                  </a:lnTo>
                  <a:moveTo>
                    <a:pt x="1" y="0"/>
                  </a:moveTo>
                  <a:lnTo>
                    <a:pt x="1" y="8"/>
                  </a:lnTo>
                  <a:lnTo>
                    <a:pt x="1" y="26"/>
                  </a:lnTo>
                  <a:lnTo>
                    <a:pt x="1" y="32"/>
                  </a:lnTo>
                  <a:lnTo>
                    <a:pt x="1" y="57"/>
                  </a:lnTo>
                  <a:lnTo>
                    <a:pt x="1" y="62"/>
                  </a:lnTo>
                  <a:lnTo>
                    <a:pt x="1" y="93"/>
                  </a:lnTo>
                  <a:lnTo>
                    <a:pt x="1" y="99"/>
                  </a:lnTo>
                  <a:lnTo>
                    <a:pt x="1" y="118"/>
                  </a:lnTo>
                  <a:lnTo>
                    <a:pt x="1" y="123"/>
                  </a:lnTo>
                  <a:lnTo>
                    <a:pt x="1" y="148"/>
                  </a:lnTo>
                  <a:lnTo>
                    <a:pt x="1" y="154"/>
                  </a:lnTo>
                  <a:lnTo>
                    <a:pt x="1" y="179"/>
                  </a:lnTo>
                  <a:lnTo>
                    <a:pt x="1" y="184"/>
                  </a:lnTo>
                  <a:lnTo>
                    <a:pt x="1" y="203"/>
                  </a:lnTo>
                  <a:lnTo>
                    <a:pt x="0" y="207"/>
                  </a:lnTo>
                  <a:lnTo>
                    <a:pt x="7" y="207"/>
                  </a:lnTo>
                  <a:lnTo>
                    <a:pt x="7" y="201"/>
                  </a:lnTo>
                  <a:lnTo>
                    <a:pt x="7" y="201"/>
                  </a:lnTo>
                  <a:lnTo>
                    <a:pt x="7" y="201"/>
                  </a:lnTo>
                  <a:lnTo>
                    <a:pt x="7" y="183"/>
                  </a:lnTo>
                  <a:lnTo>
                    <a:pt x="8" y="183"/>
                  </a:lnTo>
                  <a:lnTo>
                    <a:pt x="8" y="176"/>
                  </a:lnTo>
                  <a:lnTo>
                    <a:pt x="7" y="176"/>
                  </a:lnTo>
                  <a:lnTo>
                    <a:pt x="7" y="176"/>
                  </a:lnTo>
                  <a:lnTo>
                    <a:pt x="7" y="152"/>
                  </a:lnTo>
                  <a:lnTo>
                    <a:pt x="8" y="152"/>
                  </a:lnTo>
                  <a:lnTo>
                    <a:pt x="8" y="146"/>
                  </a:lnTo>
                  <a:lnTo>
                    <a:pt x="7" y="146"/>
                  </a:lnTo>
                  <a:lnTo>
                    <a:pt x="7" y="146"/>
                  </a:lnTo>
                  <a:lnTo>
                    <a:pt x="7" y="122"/>
                  </a:lnTo>
                  <a:lnTo>
                    <a:pt x="8" y="122"/>
                  </a:lnTo>
                  <a:lnTo>
                    <a:pt x="8" y="115"/>
                  </a:lnTo>
                  <a:lnTo>
                    <a:pt x="8" y="115"/>
                  </a:lnTo>
                  <a:lnTo>
                    <a:pt x="7" y="115"/>
                  </a:lnTo>
                  <a:lnTo>
                    <a:pt x="8" y="97"/>
                  </a:lnTo>
                  <a:lnTo>
                    <a:pt x="8" y="97"/>
                  </a:lnTo>
                  <a:lnTo>
                    <a:pt x="8" y="91"/>
                  </a:lnTo>
                  <a:lnTo>
                    <a:pt x="8" y="91"/>
                  </a:lnTo>
                  <a:lnTo>
                    <a:pt x="8" y="91"/>
                  </a:lnTo>
                  <a:lnTo>
                    <a:pt x="8" y="61"/>
                  </a:lnTo>
                  <a:lnTo>
                    <a:pt x="8" y="61"/>
                  </a:lnTo>
                  <a:lnTo>
                    <a:pt x="8" y="54"/>
                  </a:lnTo>
                  <a:lnTo>
                    <a:pt x="8" y="54"/>
                  </a:lnTo>
                  <a:lnTo>
                    <a:pt x="8" y="54"/>
                  </a:lnTo>
                  <a:lnTo>
                    <a:pt x="8" y="30"/>
                  </a:lnTo>
                  <a:lnTo>
                    <a:pt x="9" y="30"/>
                  </a:lnTo>
                  <a:lnTo>
                    <a:pt x="9" y="24"/>
                  </a:lnTo>
                  <a:lnTo>
                    <a:pt x="8" y="24"/>
                  </a:lnTo>
                  <a:lnTo>
                    <a:pt x="8" y="24"/>
                  </a:lnTo>
                  <a:lnTo>
                    <a:pt x="8" y="6"/>
                  </a:lnTo>
                  <a:lnTo>
                    <a:pt x="33" y="6"/>
                  </a:lnTo>
                  <a:lnTo>
                    <a:pt x="33" y="24"/>
                  </a:lnTo>
                  <a:lnTo>
                    <a:pt x="9" y="24"/>
                  </a:lnTo>
                  <a:lnTo>
                    <a:pt x="9" y="30"/>
                  </a:lnTo>
                  <a:lnTo>
                    <a:pt x="33" y="30"/>
                  </a:lnTo>
                  <a:lnTo>
                    <a:pt x="33" y="54"/>
                  </a:lnTo>
                  <a:lnTo>
                    <a:pt x="8" y="54"/>
                  </a:lnTo>
                  <a:lnTo>
                    <a:pt x="8" y="61"/>
                  </a:lnTo>
                  <a:lnTo>
                    <a:pt x="33" y="61"/>
                  </a:lnTo>
                  <a:lnTo>
                    <a:pt x="33" y="91"/>
                  </a:lnTo>
                  <a:lnTo>
                    <a:pt x="8" y="91"/>
                  </a:lnTo>
                  <a:lnTo>
                    <a:pt x="8" y="97"/>
                  </a:lnTo>
                  <a:lnTo>
                    <a:pt x="33" y="97"/>
                  </a:lnTo>
                  <a:lnTo>
                    <a:pt x="33" y="115"/>
                  </a:lnTo>
                  <a:lnTo>
                    <a:pt x="8" y="115"/>
                  </a:lnTo>
                  <a:lnTo>
                    <a:pt x="8" y="122"/>
                  </a:lnTo>
                  <a:lnTo>
                    <a:pt x="33" y="122"/>
                  </a:lnTo>
                  <a:lnTo>
                    <a:pt x="33" y="146"/>
                  </a:lnTo>
                  <a:lnTo>
                    <a:pt x="8" y="146"/>
                  </a:lnTo>
                  <a:lnTo>
                    <a:pt x="8" y="152"/>
                  </a:lnTo>
                  <a:lnTo>
                    <a:pt x="33" y="152"/>
                  </a:lnTo>
                  <a:lnTo>
                    <a:pt x="32" y="176"/>
                  </a:lnTo>
                  <a:lnTo>
                    <a:pt x="8" y="176"/>
                  </a:lnTo>
                  <a:lnTo>
                    <a:pt x="8" y="183"/>
                  </a:lnTo>
                  <a:lnTo>
                    <a:pt x="32" y="183"/>
                  </a:lnTo>
                  <a:lnTo>
                    <a:pt x="32" y="201"/>
                  </a:lnTo>
                  <a:lnTo>
                    <a:pt x="7" y="201"/>
                  </a:lnTo>
                  <a:lnTo>
                    <a:pt x="7" y="207"/>
                  </a:lnTo>
                  <a:lnTo>
                    <a:pt x="8" y="207"/>
                  </a:lnTo>
                  <a:lnTo>
                    <a:pt x="33" y="207"/>
                  </a:lnTo>
                  <a:lnTo>
                    <a:pt x="39" y="207"/>
                  </a:lnTo>
                  <a:lnTo>
                    <a:pt x="65" y="207"/>
                  </a:lnTo>
                  <a:lnTo>
                    <a:pt x="71" y="207"/>
                  </a:lnTo>
                  <a:lnTo>
                    <a:pt x="96" y="207"/>
                  </a:lnTo>
                  <a:lnTo>
                    <a:pt x="102" y="208"/>
                  </a:lnTo>
                  <a:lnTo>
                    <a:pt x="128" y="208"/>
                  </a:lnTo>
                  <a:lnTo>
                    <a:pt x="134" y="208"/>
                  </a:lnTo>
                  <a:lnTo>
                    <a:pt x="159" y="208"/>
                  </a:lnTo>
                  <a:lnTo>
                    <a:pt x="166" y="208"/>
                  </a:lnTo>
                  <a:lnTo>
                    <a:pt x="185" y="208"/>
                  </a:lnTo>
                  <a:lnTo>
                    <a:pt x="191" y="208"/>
                  </a:lnTo>
                  <a:lnTo>
                    <a:pt x="216" y="208"/>
                  </a:lnTo>
                  <a:lnTo>
                    <a:pt x="223" y="208"/>
                  </a:lnTo>
                  <a:lnTo>
                    <a:pt x="248" y="208"/>
                  </a:lnTo>
                  <a:lnTo>
                    <a:pt x="254" y="208"/>
                  </a:lnTo>
                  <a:lnTo>
                    <a:pt x="254" y="204"/>
                  </a:lnTo>
                  <a:lnTo>
                    <a:pt x="255" y="8"/>
                  </a:lnTo>
                  <a:lnTo>
                    <a:pt x="255" y="0"/>
                  </a:lnTo>
                  <a:lnTo>
                    <a:pt x="249" y="0"/>
                  </a:lnTo>
                  <a:lnTo>
                    <a:pt x="224" y="0"/>
                  </a:lnTo>
                  <a:lnTo>
                    <a:pt x="217" y="0"/>
                  </a:lnTo>
                  <a:lnTo>
                    <a:pt x="192" y="0"/>
                  </a:lnTo>
                  <a:lnTo>
                    <a:pt x="186" y="0"/>
                  </a:lnTo>
                  <a:lnTo>
                    <a:pt x="167" y="0"/>
                  </a:lnTo>
                  <a:lnTo>
                    <a:pt x="160" y="0"/>
                  </a:lnTo>
                  <a:lnTo>
                    <a:pt x="135" y="0"/>
                  </a:lnTo>
                  <a:lnTo>
                    <a:pt x="129" y="0"/>
                  </a:lnTo>
                  <a:lnTo>
                    <a:pt x="103" y="0"/>
                  </a:lnTo>
                  <a:lnTo>
                    <a:pt x="97" y="0"/>
                  </a:lnTo>
                  <a:lnTo>
                    <a:pt x="72" y="0"/>
                  </a:lnTo>
                  <a:lnTo>
                    <a:pt x="66" y="0"/>
                  </a:lnTo>
                  <a:lnTo>
                    <a:pt x="40" y="0"/>
                  </a:lnTo>
                  <a:lnTo>
                    <a:pt x="34" y="0"/>
                  </a:lnTo>
                  <a:lnTo>
                    <a:pt x="8" y="0"/>
                  </a:lnTo>
                  <a:lnTo>
                    <a:pt x="1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32" name="Freeform 307">
              <a:extLst>
                <a:ext uri="{FF2B5EF4-FFF2-40B4-BE49-F238E27FC236}">
                  <a16:creationId xmlns:a16="http://schemas.microsoft.com/office/drawing/2014/main" id="{9B5FDE79-3116-5D87-0267-FC38695578FC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424011" y="5712461"/>
              <a:ext cx="17483" cy="8742"/>
            </a:xfrm>
            <a:custGeom>
              <a:avLst/>
              <a:gdLst>
                <a:gd name="T0" fmla="*/ 0 w 6"/>
                <a:gd name="T1" fmla="*/ 0 h 3"/>
                <a:gd name="T2" fmla="*/ 0 w 6"/>
                <a:gd name="T3" fmla="*/ 0 h 3"/>
                <a:gd name="T4" fmla="*/ 0 w 6"/>
                <a:gd name="T5" fmla="*/ 3 h 3"/>
                <a:gd name="T6" fmla="*/ 6 w 6"/>
                <a:gd name="T7" fmla="*/ 3 h 3"/>
                <a:gd name="T8" fmla="*/ 6 w 6"/>
                <a:gd name="T9" fmla="*/ 2 h 3"/>
                <a:gd name="T10" fmla="*/ 6 w 6"/>
                <a:gd name="T11" fmla="*/ 3 h 3"/>
                <a:gd name="T12" fmla="*/ 6 w 6"/>
                <a:gd name="T13" fmla="*/ 3 h 3"/>
                <a:gd name="T14" fmla="*/ 6 w 6"/>
                <a:gd name="T15" fmla="*/ 0 h 3"/>
                <a:gd name="T16" fmla="*/ 0 w 6"/>
                <a:gd name="T17" fmla="*/ 0 h 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6" h="3">
                  <a:moveTo>
                    <a:pt x="0" y="0"/>
                  </a:moveTo>
                  <a:lnTo>
                    <a:pt x="0" y="0"/>
                  </a:lnTo>
                  <a:lnTo>
                    <a:pt x="0" y="3"/>
                  </a:lnTo>
                  <a:lnTo>
                    <a:pt x="6" y="3"/>
                  </a:lnTo>
                  <a:lnTo>
                    <a:pt x="6" y="2"/>
                  </a:lnTo>
                  <a:lnTo>
                    <a:pt x="6" y="3"/>
                  </a:lnTo>
                  <a:lnTo>
                    <a:pt x="6" y="3"/>
                  </a:lnTo>
                  <a:lnTo>
                    <a:pt x="6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4E4E4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33" name="Freeform 308">
              <a:extLst>
                <a:ext uri="{FF2B5EF4-FFF2-40B4-BE49-F238E27FC236}">
                  <a16:creationId xmlns:a16="http://schemas.microsoft.com/office/drawing/2014/main" id="{2A034F19-A7A6-A48A-259C-1373B7A3C71F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424011" y="5712461"/>
              <a:ext cx="17483" cy="8742"/>
            </a:xfrm>
            <a:custGeom>
              <a:avLst/>
              <a:gdLst>
                <a:gd name="T0" fmla="*/ 0 w 6"/>
                <a:gd name="T1" fmla="*/ 0 h 3"/>
                <a:gd name="T2" fmla="*/ 0 w 6"/>
                <a:gd name="T3" fmla="*/ 0 h 3"/>
                <a:gd name="T4" fmla="*/ 0 w 6"/>
                <a:gd name="T5" fmla="*/ 3 h 3"/>
                <a:gd name="T6" fmla="*/ 6 w 6"/>
                <a:gd name="T7" fmla="*/ 3 h 3"/>
                <a:gd name="T8" fmla="*/ 6 w 6"/>
                <a:gd name="T9" fmla="*/ 2 h 3"/>
                <a:gd name="T10" fmla="*/ 6 w 6"/>
                <a:gd name="T11" fmla="*/ 3 h 3"/>
                <a:gd name="T12" fmla="*/ 6 w 6"/>
                <a:gd name="T13" fmla="*/ 3 h 3"/>
                <a:gd name="T14" fmla="*/ 6 w 6"/>
                <a:gd name="T15" fmla="*/ 0 h 3"/>
                <a:gd name="T16" fmla="*/ 0 w 6"/>
                <a:gd name="T17" fmla="*/ 0 h 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6" h="3">
                  <a:moveTo>
                    <a:pt x="0" y="0"/>
                  </a:moveTo>
                  <a:lnTo>
                    <a:pt x="0" y="0"/>
                  </a:lnTo>
                  <a:lnTo>
                    <a:pt x="0" y="3"/>
                  </a:lnTo>
                  <a:lnTo>
                    <a:pt x="6" y="3"/>
                  </a:lnTo>
                  <a:lnTo>
                    <a:pt x="6" y="2"/>
                  </a:lnTo>
                  <a:lnTo>
                    <a:pt x="6" y="3"/>
                  </a:lnTo>
                  <a:lnTo>
                    <a:pt x="6" y="3"/>
                  </a:lnTo>
                  <a:lnTo>
                    <a:pt x="6" y="0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34" name="Freeform 309">
              <a:extLst>
                <a:ext uri="{FF2B5EF4-FFF2-40B4-BE49-F238E27FC236}">
                  <a16:creationId xmlns:a16="http://schemas.microsoft.com/office/drawing/2014/main" id="{EAD15BC0-2AA4-F684-0201-E09F2E257203}"/>
                </a:ext>
              </a:extLst>
            </p:cNvPr>
            <p:cNvSpPr>
              <a:spLocks noEditPoints="1"/>
            </p:cNvSpPr>
            <p:nvPr/>
          </p:nvSpPr>
          <p:spPr bwMode="auto">
            <a:xfrm flipH="1">
              <a:off x="4137897" y="5132610"/>
              <a:ext cx="5828" cy="594419"/>
            </a:xfrm>
            <a:custGeom>
              <a:avLst/>
              <a:gdLst>
                <a:gd name="T0" fmla="*/ 0 w 2"/>
                <a:gd name="T1" fmla="*/ 201 h 204"/>
                <a:gd name="T2" fmla="*/ 0 w 2"/>
                <a:gd name="T3" fmla="*/ 204 h 204"/>
                <a:gd name="T4" fmla="*/ 0 w 2"/>
                <a:gd name="T5" fmla="*/ 201 h 204"/>
                <a:gd name="T6" fmla="*/ 0 w 2"/>
                <a:gd name="T7" fmla="*/ 201 h 204"/>
                <a:gd name="T8" fmla="*/ 1 w 2"/>
                <a:gd name="T9" fmla="*/ 174 h 204"/>
                <a:gd name="T10" fmla="*/ 0 w 2"/>
                <a:gd name="T11" fmla="*/ 192 h 204"/>
                <a:gd name="T12" fmla="*/ 0 w 2"/>
                <a:gd name="T13" fmla="*/ 192 h 204"/>
                <a:gd name="T14" fmla="*/ 1 w 2"/>
                <a:gd name="T15" fmla="*/ 174 h 204"/>
                <a:gd name="T16" fmla="*/ 1 w 2"/>
                <a:gd name="T17" fmla="*/ 174 h 204"/>
                <a:gd name="T18" fmla="*/ 1 w 2"/>
                <a:gd name="T19" fmla="*/ 143 h 204"/>
                <a:gd name="T20" fmla="*/ 1 w 2"/>
                <a:gd name="T21" fmla="*/ 167 h 204"/>
                <a:gd name="T22" fmla="*/ 1 w 2"/>
                <a:gd name="T23" fmla="*/ 167 h 204"/>
                <a:gd name="T24" fmla="*/ 1 w 2"/>
                <a:gd name="T25" fmla="*/ 143 h 204"/>
                <a:gd name="T26" fmla="*/ 1 w 2"/>
                <a:gd name="T27" fmla="*/ 143 h 204"/>
                <a:gd name="T28" fmla="*/ 1 w 2"/>
                <a:gd name="T29" fmla="*/ 113 h 204"/>
                <a:gd name="T30" fmla="*/ 1 w 2"/>
                <a:gd name="T31" fmla="*/ 137 h 204"/>
                <a:gd name="T32" fmla="*/ 1 w 2"/>
                <a:gd name="T33" fmla="*/ 137 h 204"/>
                <a:gd name="T34" fmla="*/ 1 w 2"/>
                <a:gd name="T35" fmla="*/ 113 h 204"/>
                <a:gd name="T36" fmla="*/ 1 w 2"/>
                <a:gd name="T37" fmla="*/ 113 h 204"/>
                <a:gd name="T38" fmla="*/ 1 w 2"/>
                <a:gd name="T39" fmla="*/ 88 h 204"/>
                <a:gd name="T40" fmla="*/ 1 w 2"/>
                <a:gd name="T41" fmla="*/ 106 h 204"/>
                <a:gd name="T42" fmla="*/ 1 w 2"/>
                <a:gd name="T43" fmla="*/ 106 h 204"/>
                <a:gd name="T44" fmla="*/ 1 w 2"/>
                <a:gd name="T45" fmla="*/ 88 h 204"/>
                <a:gd name="T46" fmla="*/ 1 w 2"/>
                <a:gd name="T47" fmla="*/ 88 h 204"/>
                <a:gd name="T48" fmla="*/ 1 w 2"/>
                <a:gd name="T49" fmla="*/ 52 h 204"/>
                <a:gd name="T50" fmla="*/ 1 w 2"/>
                <a:gd name="T51" fmla="*/ 82 h 204"/>
                <a:gd name="T52" fmla="*/ 1 w 2"/>
                <a:gd name="T53" fmla="*/ 82 h 204"/>
                <a:gd name="T54" fmla="*/ 1 w 2"/>
                <a:gd name="T55" fmla="*/ 52 h 204"/>
                <a:gd name="T56" fmla="*/ 1 w 2"/>
                <a:gd name="T57" fmla="*/ 52 h 204"/>
                <a:gd name="T58" fmla="*/ 2 w 2"/>
                <a:gd name="T59" fmla="*/ 21 h 204"/>
                <a:gd name="T60" fmla="*/ 1 w 2"/>
                <a:gd name="T61" fmla="*/ 45 h 204"/>
                <a:gd name="T62" fmla="*/ 1 w 2"/>
                <a:gd name="T63" fmla="*/ 45 h 204"/>
                <a:gd name="T64" fmla="*/ 2 w 2"/>
                <a:gd name="T65" fmla="*/ 21 h 204"/>
                <a:gd name="T66" fmla="*/ 2 w 2"/>
                <a:gd name="T67" fmla="*/ 21 h 204"/>
                <a:gd name="T68" fmla="*/ 2 w 2"/>
                <a:gd name="T69" fmla="*/ 0 h 204"/>
                <a:gd name="T70" fmla="*/ 2 w 2"/>
                <a:gd name="T71" fmla="*/ 15 h 204"/>
                <a:gd name="T72" fmla="*/ 2 w 2"/>
                <a:gd name="T73" fmla="*/ 15 h 204"/>
                <a:gd name="T74" fmla="*/ 2 w 2"/>
                <a:gd name="T75" fmla="*/ 3 h 204"/>
                <a:gd name="T76" fmla="*/ 2 w 2"/>
                <a:gd name="T77" fmla="*/ 0 h 20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</a:cxnLst>
              <a:rect l="0" t="0" r="r" b="b"/>
              <a:pathLst>
                <a:path w="2" h="204">
                  <a:moveTo>
                    <a:pt x="0" y="201"/>
                  </a:moveTo>
                  <a:lnTo>
                    <a:pt x="0" y="204"/>
                  </a:lnTo>
                  <a:lnTo>
                    <a:pt x="0" y="201"/>
                  </a:lnTo>
                  <a:lnTo>
                    <a:pt x="0" y="201"/>
                  </a:lnTo>
                  <a:close/>
                  <a:moveTo>
                    <a:pt x="1" y="174"/>
                  </a:moveTo>
                  <a:lnTo>
                    <a:pt x="0" y="192"/>
                  </a:lnTo>
                  <a:lnTo>
                    <a:pt x="0" y="192"/>
                  </a:lnTo>
                  <a:lnTo>
                    <a:pt x="1" y="174"/>
                  </a:lnTo>
                  <a:lnTo>
                    <a:pt x="1" y="174"/>
                  </a:lnTo>
                  <a:close/>
                  <a:moveTo>
                    <a:pt x="1" y="143"/>
                  </a:moveTo>
                  <a:lnTo>
                    <a:pt x="1" y="167"/>
                  </a:lnTo>
                  <a:lnTo>
                    <a:pt x="1" y="167"/>
                  </a:lnTo>
                  <a:lnTo>
                    <a:pt x="1" y="143"/>
                  </a:lnTo>
                  <a:lnTo>
                    <a:pt x="1" y="143"/>
                  </a:lnTo>
                  <a:close/>
                  <a:moveTo>
                    <a:pt x="1" y="113"/>
                  </a:moveTo>
                  <a:lnTo>
                    <a:pt x="1" y="137"/>
                  </a:lnTo>
                  <a:lnTo>
                    <a:pt x="1" y="137"/>
                  </a:lnTo>
                  <a:lnTo>
                    <a:pt x="1" y="113"/>
                  </a:lnTo>
                  <a:lnTo>
                    <a:pt x="1" y="113"/>
                  </a:lnTo>
                  <a:close/>
                  <a:moveTo>
                    <a:pt x="1" y="88"/>
                  </a:moveTo>
                  <a:lnTo>
                    <a:pt x="1" y="106"/>
                  </a:lnTo>
                  <a:lnTo>
                    <a:pt x="1" y="106"/>
                  </a:lnTo>
                  <a:lnTo>
                    <a:pt x="1" y="88"/>
                  </a:lnTo>
                  <a:lnTo>
                    <a:pt x="1" y="88"/>
                  </a:lnTo>
                  <a:close/>
                  <a:moveTo>
                    <a:pt x="1" y="52"/>
                  </a:moveTo>
                  <a:lnTo>
                    <a:pt x="1" y="82"/>
                  </a:lnTo>
                  <a:lnTo>
                    <a:pt x="1" y="82"/>
                  </a:lnTo>
                  <a:lnTo>
                    <a:pt x="1" y="52"/>
                  </a:lnTo>
                  <a:lnTo>
                    <a:pt x="1" y="52"/>
                  </a:lnTo>
                  <a:close/>
                  <a:moveTo>
                    <a:pt x="2" y="21"/>
                  </a:moveTo>
                  <a:lnTo>
                    <a:pt x="1" y="45"/>
                  </a:lnTo>
                  <a:lnTo>
                    <a:pt x="1" y="45"/>
                  </a:lnTo>
                  <a:lnTo>
                    <a:pt x="2" y="21"/>
                  </a:lnTo>
                  <a:lnTo>
                    <a:pt x="2" y="21"/>
                  </a:lnTo>
                  <a:close/>
                  <a:moveTo>
                    <a:pt x="2" y="0"/>
                  </a:moveTo>
                  <a:lnTo>
                    <a:pt x="2" y="15"/>
                  </a:lnTo>
                  <a:lnTo>
                    <a:pt x="2" y="15"/>
                  </a:lnTo>
                  <a:lnTo>
                    <a:pt x="2" y="3"/>
                  </a:lnTo>
                  <a:lnTo>
                    <a:pt x="2" y="0"/>
                  </a:lnTo>
                  <a:close/>
                </a:path>
              </a:pathLst>
            </a:custGeom>
            <a:solidFill>
              <a:srgbClr val="2C2C2C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35" name="Freeform 310">
              <a:extLst>
                <a:ext uri="{FF2B5EF4-FFF2-40B4-BE49-F238E27FC236}">
                  <a16:creationId xmlns:a16="http://schemas.microsoft.com/office/drawing/2014/main" id="{B1BDB1C3-0044-7316-4761-B40EA864A9D7}"/>
                </a:ext>
              </a:extLst>
            </p:cNvPr>
            <p:cNvSpPr>
              <a:spLocks noEditPoints="1"/>
            </p:cNvSpPr>
            <p:nvPr/>
          </p:nvSpPr>
          <p:spPr bwMode="auto">
            <a:xfrm flipH="1">
              <a:off x="4137897" y="5132610"/>
              <a:ext cx="5828" cy="594419"/>
            </a:xfrm>
            <a:custGeom>
              <a:avLst/>
              <a:gdLst>
                <a:gd name="T0" fmla="*/ 0 w 2"/>
                <a:gd name="T1" fmla="*/ 201 h 204"/>
                <a:gd name="T2" fmla="*/ 0 w 2"/>
                <a:gd name="T3" fmla="*/ 204 h 204"/>
                <a:gd name="T4" fmla="*/ 0 w 2"/>
                <a:gd name="T5" fmla="*/ 201 h 204"/>
                <a:gd name="T6" fmla="*/ 0 w 2"/>
                <a:gd name="T7" fmla="*/ 201 h 204"/>
                <a:gd name="T8" fmla="*/ 1 w 2"/>
                <a:gd name="T9" fmla="*/ 174 h 204"/>
                <a:gd name="T10" fmla="*/ 0 w 2"/>
                <a:gd name="T11" fmla="*/ 192 h 204"/>
                <a:gd name="T12" fmla="*/ 0 w 2"/>
                <a:gd name="T13" fmla="*/ 192 h 204"/>
                <a:gd name="T14" fmla="*/ 1 w 2"/>
                <a:gd name="T15" fmla="*/ 174 h 204"/>
                <a:gd name="T16" fmla="*/ 1 w 2"/>
                <a:gd name="T17" fmla="*/ 174 h 204"/>
                <a:gd name="T18" fmla="*/ 1 w 2"/>
                <a:gd name="T19" fmla="*/ 143 h 204"/>
                <a:gd name="T20" fmla="*/ 1 w 2"/>
                <a:gd name="T21" fmla="*/ 167 h 204"/>
                <a:gd name="T22" fmla="*/ 1 w 2"/>
                <a:gd name="T23" fmla="*/ 167 h 204"/>
                <a:gd name="T24" fmla="*/ 1 w 2"/>
                <a:gd name="T25" fmla="*/ 143 h 204"/>
                <a:gd name="T26" fmla="*/ 1 w 2"/>
                <a:gd name="T27" fmla="*/ 143 h 204"/>
                <a:gd name="T28" fmla="*/ 1 w 2"/>
                <a:gd name="T29" fmla="*/ 113 h 204"/>
                <a:gd name="T30" fmla="*/ 1 w 2"/>
                <a:gd name="T31" fmla="*/ 137 h 204"/>
                <a:gd name="T32" fmla="*/ 1 w 2"/>
                <a:gd name="T33" fmla="*/ 137 h 204"/>
                <a:gd name="T34" fmla="*/ 1 w 2"/>
                <a:gd name="T35" fmla="*/ 113 h 204"/>
                <a:gd name="T36" fmla="*/ 1 w 2"/>
                <a:gd name="T37" fmla="*/ 113 h 204"/>
                <a:gd name="T38" fmla="*/ 1 w 2"/>
                <a:gd name="T39" fmla="*/ 88 h 204"/>
                <a:gd name="T40" fmla="*/ 1 w 2"/>
                <a:gd name="T41" fmla="*/ 106 h 204"/>
                <a:gd name="T42" fmla="*/ 1 w 2"/>
                <a:gd name="T43" fmla="*/ 106 h 204"/>
                <a:gd name="T44" fmla="*/ 1 w 2"/>
                <a:gd name="T45" fmla="*/ 88 h 204"/>
                <a:gd name="T46" fmla="*/ 1 w 2"/>
                <a:gd name="T47" fmla="*/ 88 h 204"/>
                <a:gd name="T48" fmla="*/ 1 w 2"/>
                <a:gd name="T49" fmla="*/ 52 h 204"/>
                <a:gd name="T50" fmla="*/ 1 w 2"/>
                <a:gd name="T51" fmla="*/ 82 h 204"/>
                <a:gd name="T52" fmla="*/ 1 w 2"/>
                <a:gd name="T53" fmla="*/ 82 h 204"/>
                <a:gd name="T54" fmla="*/ 1 w 2"/>
                <a:gd name="T55" fmla="*/ 52 h 204"/>
                <a:gd name="T56" fmla="*/ 1 w 2"/>
                <a:gd name="T57" fmla="*/ 52 h 204"/>
                <a:gd name="T58" fmla="*/ 2 w 2"/>
                <a:gd name="T59" fmla="*/ 21 h 204"/>
                <a:gd name="T60" fmla="*/ 1 w 2"/>
                <a:gd name="T61" fmla="*/ 45 h 204"/>
                <a:gd name="T62" fmla="*/ 1 w 2"/>
                <a:gd name="T63" fmla="*/ 45 h 204"/>
                <a:gd name="T64" fmla="*/ 2 w 2"/>
                <a:gd name="T65" fmla="*/ 21 h 204"/>
                <a:gd name="T66" fmla="*/ 2 w 2"/>
                <a:gd name="T67" fmla="*/ 21 h 204"/>
                <a:gd name="T68" fmla="*/ 2 w 2"/>
                <a:gd name="T69" fmla="*/ 0 h 204"/>
                <a:gd name="T70" fmla="*/ 2 w 2"/>
                <a:gd name="T71" fmla="*/ 15 h 204"/>
                <a:gd name="T72" fmla="*/ 2 w 2"/>
                <a:gd name="T73" fmla="*/ 15 h 204"/>
                <a:gd name="T74" fmla="*/ 2 w 2"/>
                <a:gd name="T75" fmla="*/ 3 h 204"/>
                <a:gd name="T76" fmla="*/ 2 w 2"/>
                <a:gd name="T77" fmla="*/ 0 h 20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</a:cxnLst>
              <a:rect l="0" t="0" r="r" b="b"/>
              <a:pathLst>
                <a:path w="2" h="204">
                  <a:moveTo>
                    <a:pt x="0" y="201"/>
                  </a:moveTo>
                  <a:lnTo>
                    <a:pt x="0" y="204"/>
                  </a:lnTo>
                  <a:lnTo>
                    <a:pt x="0" y="201"/>
                  </a:lnTo>
                  <a:lnTo>
                    <a:pt x="0" y="201"/>
                  </a:lnTo>
                  <a:moveTo>
                    <a:pt x="1" y="174"/>
                  </a:moveTo>
                  <a:lnTo>
                    <a:pt x="0" y="192"/>
                  </a:lnTo>
                  <a:lnTo>
                    <a:pt x="0" y="192"/>
                  </a:lnTo>
                  <a:lnTo>
                    <a:pt x="1" y="174"/>
                  </a:lnTo>
                  <a:lnTo>
                    <a:pt x="1" y="174"/>
                  </a:lnTo>
                  <a:moveTo>
                    <a:pt x="1" y="143"/>
                  </a:moveTo>
                  <a:lnTo>
                    <a:pt x="1" y="167"/>
                  </a:lnTo>
                  <a:lnTo>
                    <a:pt x="1" y="167"/>
                  </a:lnTo>
                  <a:lnTo>
                    <a:pt x="1" y="143"/>
                  </a:lnTo>
                  <a:lnTo>
                    <a:pt x="1" y="143"/>
                  </a:lnTo>
                  <a:moveTo>
                    <a:pt x="1" y="113"/>
                  </a:moveTo>
                  <a:lnTo>
                    <a:pt x="1" y="137"/>
                  </a:lnTo>
                  <a:lnTo>
                    <a:pt x="1" y="137"/>
                  </a:lnTo>
                  <a:lnTo>
                    <a:pt x="1" y="113"/>
                  </a:lnTo>
                  <a:lnTo>
                    <a:pt x="1" y="113"/>
                  </a:lnTo>
                  <a:moveTo>
                    <a:pt x="1" y="88"/>
                  </a:moveTo>
                  <a:lnTo>
                    <a:pt x="1" y="106"/>
                  </a:lnTo>
                  <a:lnTo>
                    <a:pt x="1" y="106"/>
                  </a:lnTo>
                  <a:lnTo>
                    <a:pt x="1" y="88"/>
                  </a:lnTo>
                  <a:lnTo>
                    <a:pt x="1" y="88"/>
                  </a:lnTo>
                  <a:moveTo>
                    <a:pt x="1" y="52"/>
                  </a:moveTo>
                  <a:lnTo>
                    <a:pt x="1" y="82"/>
                  </a:lnTo>
                  <a:lnTo>
                    <a:pt x="1" y="82"/>
                  </a:lnTo>
                  <a:lnTo>
                    <a:pt x="1" y="52"/>
                  </a:lnTo>
                  <a:lnTo>
                    <a:pt x="1" y="52"/>
                  </a:lnTo>
                  <a:moveTo>
                    <a:pt x="2" y="21"/>
                  </a:moveTo>
                  <a:lnTo>
                    <a:pt x="1" y="45"/>
                  </a:lnTo>
                  <a:lnTo>
                    <a:pt x="1" y="45"/>
                  </a:lnTo>
                  <a:lnTo>
                    <a:pt x="2" y="21"/>
                  </a:lnTo>
                  <a:lnTo>
                    <a:pt x="2" y="21"/>
                  </a:lnTo>
                  <a:moveTo>
                    <a:pt x="2" y="0"/>
                  </a:moveTo>
                  <a:lnTo>
                    <a:pt x="2" y="15"/>
                  </a:lnTo>
                  <a:lnTo>
                    <a:pt x="2" y="15"/>
                  </a:lnTo>
                  <a:lnTo>
                    <a:pt x="2" y="3"/>
                  </a:lnTo>
                  <a:lnTo>
                    <a:pt x="2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36" name="Freeform 311">
              <a:extLst>
                <a:ext uri="{FF2B5EF4-FFF2-40B4-BE49-F238E27FC236}">
                  <a16:creationId xmlns:a16="http://schemas.microsoft.com/office/drawing/2014/main" id="{27134D38-1893-061F-B970-08C090F98446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143724" y="5709546"/>
              <a:ext cx="0" cy="8742"/>
            </a:xfrm>
            <a:custGeom>
              <a:avLst/>
              <a:gdLst>
                <a:gd name="T0" fmla="*/ 0 h 3"/>
                <a:gd name="T1" fmla="*/ 3 h 3"/>
                <a:gd name="T2" fmla="*/ 3 h 3"/>
                <a:gd name="T3" fmla="*/ 3 h 3"/>
                <a:gd name="T4" fmla="*/ 0 h 3"/>
                <a:gd name="T5" fmla="*/ 0 h 3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  <a:cxn ang="0">
                  <a:pos x="0" y="T5"/>
                </a:cxn>
              </a:cxnLst>
              <a:rect l="0" t="0" r="r" b="b"/>
              <a:pathLst>
                <a:path h="3">
                  <a:moveTo>
                    <a:pt x="0" y="0"/>
                  </a:moveTo>
                  <a:lnTo>
                    <a:pt x="0" y="3"/>
                  </a:lnTo>
                  <a:lnTo>
                    <a:pt x="0" y="3"/>
                  </a:lnTo>
                  <a:lnTo>
                    <a:pt x="0" y="3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D3D3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37" name="Freeform 312">
              <a:extLst>
                <a:ext uri="{FF2B5EF4-FFF2-40B4-BE49-F238E27FC236}">
                  <a16:creationId xmlns:a16="http://schemas.microsoft.com/office/drawing/2014/main" id="{0E8C9C9F-8178-5EF3-38EB-A6168356AF30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143724" y="5709546"/>
              <a:ext cx="0" cy="8742"/>
            </a:xfrm>
            <a:custGeom>
              <a:avLst/>
              <a:gdLst>
                <a:gd name="T0" fmla="*/ 0 h 3"/>
                <a:gd name="T1" fmla="*/ 3 h 3"/>
                <a:gd name="T2" fmla="*/ 3 h 3"/>
                <a:gd name="T3" fmla="*/ 3 h 3"/>
                <a:gd name="T4" fmla="*/ 0 h 3"/>
                <a:gd name="T5" fmla="*/ 0 h 3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  <a:cxn ang="0">
                  <a:pos x="0" y="T5"/>
                </a:cxn>
              </a:cxnLst>
              <a:rect l="0" t="0" r="r" b="b"/>
              <a:pathLst>
                <a:path h="3">
                  <a:moveTo>
                    <a:pt x="0" y="0"/>
                  </a:moveTo>
                  <a:lnTo>
                    <a:pt x="0" y="3"/>
                  </a:lnTo>
                  <a:lnTo>
                    <a:pt x="0" y="3"/>
                  </a:lnTo>
                  <a:lnTo>
                    <a:pt x="0" y="3"/>
                  </a:lnTo>
                  <a:lnTo>
                    <a:pt x="0" y="0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38" name="Freeform 313">
              <a:extLst>
                <a:ext uri="{FF2B5EF4-FFF2-40B4-BE49-F238E27FC236}">
                  <a16:creationId xmlns:a16="http://schemas.microsoft.com/office/drawing/2014/main" id="{C3E615AF-052B-1A4B-80CA-BEA0F8B2E2C6}"/>
                </a:ext>
              </a:extLst>
            </p:cNvPr>
            <p:cNvSpPr>
              <a:spLocks noEditPoints="1"/>
            </p:cNvSpPr>
            <p:nvPr/>
          </p:nvSpPr>
          <p:spPr bwMode="auto">
            <a:xfrm flipH="1">
              <a:off x="4137897" y="5176319"/>
              <a:ext cx="5828" cy="533229"/>
            </a:xfrm>
            <a:custGeom>
              <a:avLst/>
              <a:gdLst>
                <a:gd name="T0" fmla="*/ 0 w 2"/>
                <a:gd name="T1" fmla="*/ 177 h 183"/>
                <a:gd name="T2" fmla="*/ 0 w 2"/>
                <a:gd name="T3" fmla="*/ 183 h 183"/>
                <a:gd name="T4" fmla="*/ 0 w 2"/>
                <a:gd name="T5" fmla="*/ 183 h 183"/>
                <a:gd name="T6" fmla="*/ 0 w 2"/>
                <a:gd name="T7" fmla="*/ 177 h 183"/>
                <a:gd name="T8" fmla="*/ 0 w 2"/>
                <a:gd name="T9" fmla="*/ 177 h 183"/>
                <a:gd name="T10" fmla="*/ 1 w 2"/>
                <a:gd name="T11" fmla="*/ 152 h 183"/>
                <a:gd name="T12" fmla="*/ 1 w 2"/>
                <a:gd name="T13" fmla="*/ 159 h 183"/>
                <a:gd name="T14" fmla="*/ 1 w 2"/>
                <a:gd name="T15" fmla="*/ 159 h 183"/>
                <a:gd name="T16" fmla="*/ 1 w 2"/>
                <a:gd name="T17" fmla="*/ 152 h 183"/>
                <a:gd name="T18" fmla="*/ 1 w 2"/>
                <a:gd name="T19" fmla="*/ 152 h 183"/>
                <a:gd name="T20" fmla="*/ 1 w 2"/>
                <a:gd name="T21" fmla="*/ 122 h 183"/>
                <a:gd name="T22" fmla="*/ 1 w 2"/>
                <a:gd name="T23" fmla="*/ 128 h 183"/>
                <a:gd name="T24" fmla="*/ 1 w 2"/>
                <a:gd name="T25" fmla="*/ 128 h 183"/>
                <a:gd name="T26" fmla="*/ 1 w 2"/>
                <a:gd name="T27" fmla="*/ 122 h 183"/>
                <a:gd name="T28" fmla="*/ 1 w 2"/>
                <a:gd name="T29" fmla="*/ 122 h 183"/>
                <a:gd name="T30" fmla="*/ 1 w 2"/>
                <a:gd name="T31" fmla="*/ 91 h 183"/>
                <a:gd name="T32" fmla="*/ 1 w 2"/>
                <a:gd name="T33" fmla="*/ 98 h 183"/>
                <a:gd name="T34" fmla="*/ 1 w 2"/>
                <a:gd name="T35" fmla="*/ 98 h 183"/>
                <a:gd name="T36" fmla="*/ 1 w 2"/>
                <a:gd name="T37" fmla="*/ 91 h 183"/>
                <a:gd name="T38" fmla="*/ 1 w 2"/>
                <a:gd name="T39" fmla="*/ 91 h 183"/>
                <a:gd name="T40" fmla="*/ 1 w 2"/>
                <a:gd name="T41" fmla="*/ 67 h 183"/>
                <a:gd name="T42" fmla="*/ 1 w 2"/>
                <a:gd name="T43" fmla="*/ 73 h 183"/>
                <a:gd name="T44" fmla="*/ 1 w 2"/>
                <a:gd name="T45" fmla="*/ 73 h 183"/>
                <a:gd name="T46" fmla="*/ 1 w 2"/>
                <a:gd name="T47" fmla="*/ 67 h 183"/>
                <a:gd name="T48" fmla="*/ 1 w 2"/>
                <a:gd name="T49" fmla="*/ 67 h 183"/>
                <a:gd name="T50" fmla="*/ 1 w 2"/>
                <a:gd name="T51" fmla="*/ 30 h 183"/>
                <a:gd name="T52" fmla="*/ 1 w 2"/>
                <a:gd name="T53" fmla="*/ 37 h 183"/>
                <a:gd name="T54" fmla="*/ 1 w 2"/>
                <a:gd name="T55" fmla="*/ 37 h 183"/>
                <a:gd name="T56" fmla="*/ 1 w 2"/>
                <a:gd name="T57" fmla="*/ 30 h 183"/>
                <a:gd name="T58" fmla="*/ 1 w 2"/>
                <a:gd name="T59" fmla="*/ 30 h 183"/>
                <a:gd name="T60" fmla="*/ 2 w 2"/>
                <a:gd name="T61" fmla="*/ 0 h 183"/>
                <a:gd name="T62" fmla="*/ 2 w 2"/>
                <a:gd name="T63" fmla="*/ 6 h 183"/>
                <a:gd name="T64" fmla="*/ 2 w 2"/>
                <a:gd name="T65" fmla="*/ 6 h 183"/>
                <a:gd name="T66" fmla="*/ 2 w 2"/>
                <a:gd name="T67" fmla="*/ 0 h 183"/>
                <a:gd name="T68" fmla="*/ 2 w 2"/>
                <a:gd name="T69" fmla="*/ 0 h 1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</a:cxnLst>
              <a:rect l="0" t="0" r="r" b="b"/>
              <a:pathLst>
                <a:path w="2" h="183">
                  <a:moveTo>
                    <a:pt x="0" y="177"/>
                  </a:moveTo>
                  <a:lnTo>
                    <a:pt x="0" y="183"/>
                  </a:lnTo>
                  <a:lnTo>
                    <a:pt x="0" y="183"/>
                  </a:lnTo>
                  <a:lnTo>
                    <a:pt x="0" y="177"/>
                  </a:lnTo>
                  <a:lnTo>
                    <a:pt x="0" y="177"/>
                  </a:lnTo>
                  <a:close/>
                  <a:moveTo>
                    <a:pt x="1" y="152"/>
                  </a:moveTo>
                  <a:lnTo>
                    <a:pt x="1" y="159"/>
                  </a:lnTo>
                  <a:lnTo>
                    <a:pt x="1" y="159"/>
                  </a:lnTo>
                  <a:lnTo>
                    <a:pt x="1" y="152"/>
                  </a:lnTo>
                  <a:lnTo>
                    <a:pt x="1" y="152"/>
                  </a:lnTo>
                  <a:close/>
                  <a:moveTo>
                    <a:pt x="1" y="122"/>
                  </a:moveTo>
                  <a:lnTo>
                    <a:pt x="1" y="128"/>
                  </a:lnTo>
                  <a:lnTo>
                    <a:pt x="1" y="128"/>
                  </a:lnTo>
                  <a:lnTo>
                    <a:pt x="1" y="122"/>
                  </a:lnTo>
                  <a:lnTo>
                    <a:pt x="1" y="122"/>
                  </a:lnTo>
                  <a:close/>
                  <a:moveTo>
                    <a:pt x="1" y="91"/>
                  </a:moveTo>
                  <a:lnTo>
                    <a:pt x="1" y="98"/>
                  </a:lnTo>
                  <a:lnTo>
                    <a:pt x="1" y="98"/>
                  </a:lnTo>
                  <a:lnTo>
                    <a:pt x="1" y="91"/>
                  </a:lnTo>
                  <a:lnTo>
                    <a:pt x="1" y="91"/>
                  </a:lnTo>
                  <a:close/>
                  <a:moveTo>
                    <a:pt x="1" y="67"/>
                  </a:moveTo>
                  <a:lnTo>
                    <a:pt x="1" y="73"/>
                  </a:lnTo>
                  <a:lnTo>
                    <a:pt x="1" y="73"/>
                  </a:lnTo>
                  <a:lnTo>
                    <a:pt x="1" y="67"/>
                  </a:lnTo>
                  <a:lnTo>
                    <a:pt x="1" y="67"/>
                  </a:lnTo>
                  <a:close/>
                  <a:moveTo>
                    <a:pt x="1" y="30"/>
                  </a:moveTo>
                  <a:lnTo>
                    <a:pt x="1" y="37"/>
                  </a:lnTo>
                  <a:lnTo>
                    <a:pt x="1" y="37"/>
                  </a:lnTo>
                  <a:lnTo>
                    <a:pt x="1" y="30"/>
                  </a:lnTo>
                  <a:lnTo>
                    <a:pt x="1" y="30"/>
                  </a:lnTo>
                  <a:close/>
                  <a:moveTo>
                    <a:pt x="2" y="0"/>
                  </a:moveTo>
                  <a:lnTo>
                    <a:pt x="2" y="6"/>
                  </a:lnTo>
                  <a:lnTo>
                    <a:pt x="2" y="6"/>
                  </a:lnTo>
                  <a:lnTo>
                    <a:pt x="2" y="0"/>
                  </a:lnTo>
                  <a:lnTo>
                    <a:pt x="2" y="0"/>
                  </a:lnTo>
                  <a:close/>
                </a:path>
              </a:pathLst>
            </a:custGeom>
            <a:solidFill>
              <a:srgbClr val="5B5B5B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39" name="Freeform 314">
              <a:extLst>
                <a:ext uri="{FF2B5EF4-FFF2-40B4-BE49-F238E27FC236}">
                  <a16:creationId xmlns:a16="http://schemas.microsoft.com/office/drawing/2014/main" id="{863DFC01-C314-50A5-F522-7751C8FA5E84}"/>
                </a:ext>
              </a:extLst>
            </p:cNvPr>
            <p:cNvSpPr>
              <a:spLocks noEditPoints="1"/>
            </p:cNvSpPr>
            <p:nvPr/>
          </p:nvSpPr>
          <p:spPr bwMode="auto">
            <a:xfrm flipH="1">
              <a:off x="4137897" y="5176319"/>
              <a:ext cx="5828" cy="533229"/>
            </a:xfrm>
            <a:custGeom>
              <a:avLst/>
              <a:gdLst>
                <a:gd name="T0" fmla="*/ 0 w 2"/>
                <a:gd name="T1" fmla="*/ 177 h 183"/>
                <a:gd name="T2" fmla="*/ 0 w 2"/>
                <a:gd name="T3" fmla="*/ 183 h 183"/>
                <a:gd name="T4" fmla="*/ 0 w 2"/>
                <a:gd name="T5" fmla="*/ 183 h 183"/>
                <a:gd name="T6" fmla="*/ 0 w 2"/>
                <a:gd name="T7" fmla="*/ 177 h 183"/>
                <a:gd name="T8" fmla="*/ 0 w 2"/>
                <a:gd name="T9" fmla="*/ 177 h 183"/>
                <a:gd name="T10" fmla="*/ 1 w 2"/>
                <a:gd name="T11" fmla="*/ 152 h 183"/>
                <a:gd name="T12" fmla="*/ 1 w 2"/>
                <a:gd name="T13" fmla="*/ 159 h 183"/>
                <a:gd name="T14" fmla="*/ 1 w 2"/>
                <a:gd name="T15" fmla="*/ 159 h 183"/>
                <a:gd name="T16" fmla="*/ 1 w 2"/>
                <a:gd name="T17" fmla="*/ 152 h 183"/>
                <a:gd name="T18" fmla="*/ 1 w 2"/>
                <a:gd name="T19" fmla="*/ 152 h 183"/>
                <a:gd name="T20" fmla="*/ 1 w 2"/>
                <a:gd name="T21" fmla="*/ 122 h 183"/>
                <a:gd name="T22" fmla="*/ 1 w 2"/>
                <a:gd name="T23" fmla="*/ 128 h 183"/>
                <a:gd name="T24" fmla="*/ 1 w 2"/>
                <a:gd name="T25" fmla="*/ 128 h 183"/>
                <a:gd name="T26" fmla="*/ 1 w 2"/>
                <a:gd name="T27" fmla="*/ 122 h 183"/>
                <a:gd name="T28" fmla="*/ 1 w 2"/>
                <a:gd name="T29" fmla="*/ 122 h 183"/>
                <a:gd name="T30" fmla="*/ 1 w 2"/>
                <a:gd name="T31" fmla="*/ 91 h 183"/>
                <a:gd name="T32" fmla="*/ 1 w 2"/>
                <a:gd name="T33" fmla="*/ 98 h 183"/>
                <a:gd name="T34" fmla="*/ 1 w 2"/>
                <a:gd name="T35" fmla="*/ 98 h 183"/>
                <a:gd name="T36" fmla="*/ 1 w 2"/>
                <a:gd name="T37" fmla="*/ 91 h 183"/>
                <a:gd name="T38" fmla="*/ 1 w 2"/>
                <a:gd name="T39" fmla="*/ 91 h 183"/>
                <a:gd name="T40" fmla="*/ 1 w 2"/>
                <a:gd name="T41" fmla="*/ 67 h 183"/>
                <a:gd name="T42" fmla="*/ 1 w 2"/>
                <a:gd name="T43" fmla="*/ 73 h 183"/>
                <a:gd name="T44" fmla="*/ 1 w 2"/>
                <a:gd name="T45" fmla="*/ 73 h 183"/>
                <a:gd name="T46" fmla="*/ 1 w 2"/>
                <a:gd name="T47" fmla="*/ 67 h 183"/>
                <a:gd name="T48" fmla="*/ 1 w 2"/>
                <a:gd name="T49" fmla="*/ 67 h 183"/>
                <a:gd name="T50" fmla="*/ 1 w 2"/>
                <a:gd name="T51" fmla="*/ 30 h 183"/>
                <a:gd name="T52" fmla="*/ 1 w 2"/>
                <a:gd name="T53" fmla="*/ 37 h 183"/>
                <a:gd name="T54" fmla="*/ 1 w 2"/>
                <a:gd name="T55" fmla="*/ 37 h 183"/>
                <a:gd name="T56" fmla="*/ 1 w 2"/>
                <a:gd name="T57" fmla="*/ 30 h 183"/>
                <a:gd name="T58" fmla="*/ 1 w 2"/>
                <a:gd name="T59" fmla="*/ 30 h 183"/>
                <a:gd name="T60" fmla="*/ 2 w 2"/>
                <a:gd name="T61" fmla="*/ 0 h 183"/>
                <a:gd name="T62" fmla="*/ 2 w 2"/>
                <a:gd name="T63" fmla="*/ 6 h 183"/>
                <a:gd name="T64" fmla="*/ 2 w 2"/>
                <a:gd name="T65" fmla="*/ 6 h 183"/>
                <a:gd name="T66" fmla="*/ 2 w 2"/>
                <a:gd name="T67" fmla="*/ 0 h 183"/>
                <a:gd name="T68" fmla="*/ 2 w 2"/>
                <a:gd name="T69" fmla="*/ 0 h 1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</a:cxnLst>
              <a:rect l="0" t="0" r="r" b="b"/>
              <a:pathLst>
                <a:path w="2" h="183">
                  <a:moveTo>
                    <a:pt x="0" y="177"/>
                  </a:moveTo>
                  <a:lnTo>
                    <a:pt x="0" y="183"/>
                  </a:lnTo>
                  <a:lnTo>
                    <a:pt x="0" y="183"/>
                  </a:lnTo>
                  <a:lnTo>
                    <a:pt x="0" y="177"/>
                  </a:lnTo>
                  <a:lnTo>
                    <a:pt x="0" y="177"/>
                  </a:lnTo>
                  <a:moveTo>
                    <a:pt x="1" y="152"/>
                  </a:moveTo>
                  <a:lnTo>
                    <a:pt x="1" y="159"/>
                  </a:lnTo>
                  <a:lnTo>
                    <a:pt x="1" y="159"/>
                  </a:lnTo>
                  <a:lnTo>
                    <a:pt x="1" y="152"/>
                  </a:lnTo>
                  <a:lnTo>
                    <a:pt x="1" y="152"/>
                  </a:lnTo>
                  <a:moveTo>
                    <a:pt x="1" y="122"/>
                  </a:moveTo>
                  <a:lnTo>
                    <a:pt x="1" y="128"/>
                  </a:lnTo>
                  <a:lnTo>
                    <a:pt x="1" y="128"/>
                  </a:lnTo>
                  <a:lnTo>
                    <a:pt x="1" y="122"/>
                  </a:lnTo>
                  <a:lnTo>
                    <a:pt x="1" y="122"/>
                  </a:lnTo>
                  <a:moveTo>
                    <a:pt x="1" y="91"/>
                  </a:moveTo>
                  <a:lnTo>
                    <a:pt x="1" y="98"/>
                  </a:lnTo>
                  <a:lnTo>
                    <a:pt x="1" y="98"/>
                  </a:lnTo>
                  <a:lnTo>
                    <a:pt x="1" y="91"/>
                  </a:lnTo>
                  <a:lnTo>
                    <a:pt x="1" y="91"/>
                  </a:lnTo>
                  <a:moveTo>
                    <a:pt x="1" y="67"/>
                  </a:moveTo>
                  <a:lnTo>
                    <a:pt x="1" y="73"/>
                  </a:lnTo>
                  <a:lnTo>
                    <a:pt x="1" y="73"/>
                  </a:lnTo>
                  <a:lnTo>
                    <a:pt x="1" y="67"/>
                  </a:lnTo>
                  <a:lnTo>
                    <a:pt x="1" y="67"/>
                  </a:lnTo>
                  <a:moveTo>
                    <a:pt x="1" y="30"/>
                  </a:moveTo>
                  <a:lnTo>
                    <a:pt x="1" y="37"/>
                  </a:lnTo>
                  <a:lnTo>
                    <a:pt x="1" y="37"/>
                  </a:lnTo>
                  <a:lnTo>
                    <a:pt x="1" y="30"/>
                  </a:lnTo>
                  <a:lnTo>
                    <a:pt x="1" y="30"/>
                  </a:lnTo>
                  <a:moveTo>
                    <a:pt x="2" y="0"/>
                  </a:moveTo>
                  <a:lnTo>
                    <a:pt x="2" y="6"/>
                  </a:lnTo>
                  <a:lnTo>
                    <a:pt x="2" y="6"/>
                  </a:lnTo>
                  <a:lnTo>
                    <a:pt x="2" y="0"/>
                  </a:lnTo>
                  <a:lnTo>
                    <a:pt x="2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40" name="Freeform 315">
              <a:extLst>
                <a:ext uri="{FF2B5EF4-FFF2-40B4-BE49-F238E27FC236}">
                  <a16:creationId xmlns:a16="http://schemas.microsoft.com/office/drawing/2014/main" id="{65E3F5E4-78B3-8110-E689-05838B940E23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424011" y="5721201"/>
              <a:ext cx="0" cy="26225"/>
            </a:xfrm>
            <a:custGeom>
              <a:avLst/>
              <a:gdLst>
                <a:gd name="T0" fmla="*/ 0 h 9"/>
                <a:gd name="T1" fmla="*/ 6 h 9"/>
                <a:gd name="T2" fmla="*/ 9 h 9"/>
                <a:gd name="T3" fmla="*/ 3 h 9"/>
                <a:gd name="T4" fmla="*/ 0 h 9"/>
                <a:gd name="T5" fmla="*/ 0 h 9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  <a:cxn ang="0">
                  <a:pos x="0" y="T5"/>
                </a:cxn>
              </a:cxnLst>
              <a:rect l="0" t="0" r="r" b="b"/>
              <a:pathLst>
                <a:path h="9">
                  <a:moveTo>
                    <a:pt x="0" y="0"/>
                  </a:moveTo>
                  <a:lnTo>
                    <a:pt x="0" y="6"/>
                  </a:lnTo>
                  <a:lnTo>
                    <a:pt x="0" y="9"/>
                  </a:lnTo>
                  <a:lnTo>
                    <a:pt x="0" y="3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2C2C2C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41" name="Freeform 316">
              <a:extLst>
                <a:ext uri="{FF2B5EF4-FFF2-40B4-BE49-F238E27FC236}">
                  <a16:creationId xmlns:a16="http://schemas.microsoft.com/office/drawing/2014/main" id="{4F697723-C98B-31CB-6FC7-7621F0F7CE5F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424011" y="5721201"/>
              <a:ext cx="0" cy="26225"/>
            </a:xfrm>
            <a:custGeom>
              <a:avLst/>
              <a:gdLst>
                <a:gd name="T0" fmla="*/ 0 h 9"/>
                <a:gd name="T1" fmla="*/ 6 h 9"/>
                <a:gd name="T2" fmla="*/ 9 h 9"/>
                <a:gd name="T3" fmla="*/ 3 h 9"/>
                <a:gd name="T4" fmla="*/ 0 h 9"/>
                <a:gd name="T5" fmla="*/ 0 h 9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  <a:cxn ang="0">
                  <a:pos x="0" y="T5"/>
                </a:cxn>
              </a:cxnLst>
              <a:rect l="0" t="0" r="r" b="b"/>
              <a:pathLst>
                <a:path h="9">
                  <a:moveTo>
                    <a:pt x="0" y="0"/>
                  </a:moveTo>
                  <a:lnTo>
                    <a:pt x="0" y="6"/>
                  </a:lnTo>
                  <a:lnTo>
                    <a:pt x="0" y="9"/>
                  </a:lnTo>
                  <a:lnTo>
                    <a:pt x="0" y="3"/>
                  </a:lnTo>
                  <a:lnTo>
                    <a:pt x="0" y="0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42" name="Rectangle 317">
              <a:extLst>
                <a:ext uri="{FF2B5EF4-FFF2-40B4-BE49-F238E27FC236}">
                  <a16:creationId xmlns:a16="http://schemas.microsoft.com/office/drawing/2014/main" id="{03D727F1-ADF1-84B7-3DDD-FF9300E2540D}"/>
                </a:ext>
              </a:extLst>
            </p:cNvPr>
            <p:cNvSpPr>
              <a:spLocks noChangeArrowheads="1"/>
            </p:cNvSpPr>
            <p:nvPr/>
          </p:nvSpPr>
          <p:spPr bwMode="auto">
            <a:xfrm flipH="1">
              <a:off x="3421096" y="5718289"/>
              <a:ext cx="2915" cy="2915"/>
            </a:xfrm>
            <a:prstGeom prst="rect">
              <a:avLst/>
            </a:prstGeom>
            <a:solidFill>
              <a:srgbClr val="3D3D3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43" name="Freeform 318">
              <a:extLst>
                <a:ext uri="{FF2B5EF4-FFF2-40B4-BE49-F238E27FC236}">
                  <a16:creationId xmlns:a16="http://schemas.microsoft.com/office/drawing/2014/main" id="{DD1535CB-1DA7-9241-EEE6-0C03BBA4F373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424011" y="5718289"/>
              <a:ext cx="0" cy="2915"/>
            </a:xfrm>
            <a:custGeom>
              <a:avLst/>
              <a:gdLst>
                <a:gd name="T0" fmla="*/ 0 h 1"/>
                <a:gd name="T1" fmla="*/ 1 h 1"/>
                <a:gd name="T2" fmla="*/ 1 h 1"/>
                <a:gd name="T3" fmla="*/ 0 h 1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</a:cxnLst>
              <a:rect l="0" t="0" r="r" b="b"/>
              <a:pathLst>
                <a:path h="1">
                  <a:moveTo>
                    <a:pt x="0" y="0"/>
                  </a:moveTo>
                  <a:lnTo>
                    <a:pt x="0" y="1"/>
                  </a:lnTo>
                  <a:lnTo>
                    <a:pt x="0" y="1"/>
                  </a:lnTo>
                  <a:lnTo>
                    <a:pt x="0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44" name="Freeform 319">
              <a:extLst>
                <a:ext uri="{FF2B5EF4-FFF2-40B4-BE49-F238E27FC236}">
                  <a16:creationId xmlns:a16="http://schemas.microsoft.com/office/drawing/2014/main" id="{5250E9C1-1E0F-124D-1DC0-50E6A5709FFA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137897" y="5106387"/>
              <a:ext cx="5828" cy="594419"/>
            </a:xfrm>
            <a:custGeom>
              <a:avLst/>
              <a:gdLst>
                <a:gd name="T0" fmla="*/ 2 w 2"/>
                <a:gd name="T1" fmla="*/ 0 h 204"/>
                <a:gd name="T2" fmla="*/ 2 w 2"/>
                <a:gd name="T3" fmla="*/ 3 h 204"/>
                <a:gd name="T4" fmla="*/ 0 w 2"/>
                <a:gd name="T5" fmla="*/ 204 h 204"/>
                <a:gd name="T6" fmla="*/ 0 w 2"/>
                <a:gd name="T7" fmla="*/ 201 h 204"/>
                <a:gd name="T8" fmla="*/ 2 w 2"/>
                <a:gd name="T9" fmla="*/ 0 h 20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" h="204">
                  <a:moveTo>
                    <a:pt x="2" y="0"/>
                  </a:moveTo>
                  <a:lnTo>
                    <a:pt x="2" y="3"/>
                  </a:lnTo>
                  <a:lnTo>
                    <a:pt x="0" y="204"/>
                  </a:lnTo>
                  <a:lnTo>
                    <a:pt x="0" y="201"/>
                  </a:lnTo>
                  <a:lnTo>
                    <a:pt x="2" y="0"/>
                  </a:lnTo>
                  <a:close/>
                </a:path>
              </a:pathLst>
            </a:custGeom>
            <a:solidFill>
              <a:srgbClr val="949494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45" name="Freeform 320">
              <a:extLst>
                <a:ext uri="{FF2B5EF4-FFF2-40B4-BE49-F238E27FC236}">
                  <a16:creationId xmlns:a16="http://schemas.microsoft.com/office/drawing/2014/main" id="{0003CDD3-1E2F-1FE8-F74E-3FC0BD34BA99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424011" y="5694978"/>
              <a:ext cx="0" cy="26225"/>
            </a:xfrm>
            <a:custGeom>
              <a:avLst/>
              <a:gdLst>
                <a:gd name="T0" fmla="*/ 0 h 9"/>
                <a:gd name="T1" fmla="*/ 3 h 9"/>
                <a:gd name="T2" fmla="*/ 9 h 9"/>
                <a:gd name="T3" fmla="*/ 6 h 9"/>
                <a:gd name="T4" fmla="*/ 0 h 9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  <a:cxn ang="0">
                  <a:pos x="0" y="T4"/>
                </a:cxn>
              </a:cxnLst>
              <a:rect l="0" t="0" r="r" b="b"/>
              <a:pathLst>
                <a:path h="9">
                  <a:moveTo>
                    <a:pt x="0" y="0"/>
                  </a:moveTo>
                  <a:lnTo>
                    <a:pt x="0" y="3"/>
                  </a:lnTo>
                  <a:lnTo>
                    <a:pt x="0" y="9"/>
                  </a:lnTo>
                  <a:lnTo>
                    <a:pt x="0" y="6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949494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46" name="Freeform 321">
              <a:extLst>
                <a:ext uri="{FF2B5EF4-FFF2-40B4-BE49-F238E27FC236}">
                  <a16:creationId xmlns:a16="http://schemas.microsoft.com/office/drawing/2014/main" id="{6B86B6F4-0C1F-4A36-11D4-675EEE02D661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424011" y="5106387"/>
              <a:ext cx="737197" cy="606074"/>
            </a:xfrm>
            <a:custGeom>
              <a:avLst/>
              <a:gdLst>
                <a:gd name="T0" fmla="*/ 6 w 253"/>
                <a:gd name="T1" fmla="*/ 201 h 208"/>
                <a:gd name="T2" fmla="*/ 253 w 253"/>
                <a:gd name="T3" fmla="*/ 202 h 208"/>
                <a:gd name="T4" fmla="*/ 253 w 253"/>
                <a:gd name="T5" fmla="*/ 208 h 208"/>
                <a:gd name="T6" fmla="*/ 0 w 253"/>
                <a:gd name="T7" fmla="*/ 207 h 208"/>
                <a:gd name="T8" fmla="*/ 2 w 253"/>
                <a:gd name="T9" fmla="*/ 0 h 208"/>
                <a:gd name="T10" fmla="*/ 8 w 253"/>
                <a:gd name="T11" fmla="*/ 0 h 208"/>
                <a:gd name="T12" fmla="*/ 6 w 253"/>
                <a:gd name="T13" fmla="*/ 201 h 20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53" h="208">
                  <a:moveTo>
                    <a:pt x="6" y="201"/>
                  </a:moveTo>
                  <a:lnTo>
                    <a:pt x="253" y="202"/>
                  </a:lnTo>
                  <a:lnTo>
                    <a:pt x="253" y="208"/>
                  </a:lnTo>
                  <a:lnTo>
                    <a:pt x="0" y="207"/>
                  </a:lnTo>
                  <a:lnTo>
                    <a:pt x="2" y="0"/>
                  </a:lnTo>
                  <a:lnTo>
                    <a:pt x="8" y="0"/>
                  </a:lnTo>
                  <a:lnTo>
                    <a:pt x="6" y="20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47" name="Freeform 322">
              <a:extLst>
                <a:ext uri="{FF2B5EF4-FFF2-40B4-BE49-F238E27FC236}">
                  <a16:creationId xmlns:a16="http://schemas.microsoft.com/office/drawing/2014/main" id="{B51F5C45-0BF0-D094-10AC-8ABFB4BB43B8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365174" y="5103472"/>
              <a:ext cx="460383" cy="335090"/>
            </a:xfrm>
            <a:custGeom>
              <a:avLst/>
              <a:gdLst>
                <a:gd name="T0" fmla="*/ 138 w 277"/>
                <a:gd name="T1" fmla="*/ 0 h 201"/>
                <a:gd name="T2" fmla="*/ 0 w 277"/>
                <a:gd name="T3" fmla="*/ 58 h 201"/>
                <a:gd name="T4" fmla="*/ 140 w 277"/>
                <a:gd name="T5" fmla="*/ 201 h 201"/>
                <a:gd name="T6" fmla="*/ 277 w 277"/>
                <a:gd name="T7" fmla="*/ 58 h 201"/>
                <a:gd name="T8" fmla="*/ 138 w 277"/>
                <a:gd name="T9" fmla="*/ 0 h 20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77" h="201">
                  <a:moveTo>
                    <a:pt x="138" y="0"/>
                  </a:moveTo>
                  <a:cubicBezTo>
                    <a:pt x="84" y="0"/>
                    <a:pt x="36" y="22"/>
                    <a:pt x="0" y="58"/>
                  </a:cubicBezTo>
                  <a:cubicBezTo>
                    <a:pt x="140" y="201"/>
                    <a:pt x="140" y="201"/>
                    <a:pt x="140" y="201"/>
                  </a:cubicBezTo>
                  <a:cubicBezTo>
                    <a:pt x="277" y="58"/>
                    <a:pt x="277" y="58"/>
                    <a:pt x="277" y="58"/>
                  </a:cubicBezTo>
                  <a:cubicBezTo>
                    <a:pt x="242" y="22"/>
                    <a:pt x="193" y="0"/>
                    <a:pt x="138" y="0"/>
                  </a:cubicBezTo>
                </a:path>
              </a:pathLst>
            </a:custGeom>
            <a:solidFill>
              <a:srgbClr val="2C2C2C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48" name="Freeform 323">
              <a:extLst>
                <a:ext uri="{FF2B5EF4-FFF2-40B4-BE49-F238E27FC236}">
                  <a16:creationId xmlns:a16="http://schemas.microsoft.com/office/drawing/2014/main" id="{F07210DE-D22A-C65D-9848-BFD19FF93397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271932" y="5173404"/>
              <a:ext cx="326347" cy="550712"/>
            </a:xfrm>
            <a:custGeom>
              <a:avLst/>
              <a:gdLst>
                <a:gd name="T0" fmla="*/ 0 w 195"/>
                <a:gd name="T1" fmla="*/ 331 h 331"/>
                <a:gd name="T2" fmla="*/ 195 w 195"/>
                <a:gd name="T3" fmla="*/ 137 h 331"/>
                <a:gd name="T4" fmla="*/ 138 w 195"/>
                <a:gd name="T5" fmla="*/ 0 h 331"/>
                <a:gd name="T6" fmla="*/ 0 w 195"/>
                <a:gd name="T7" fmla="*/ 143 h 331"/>
                <a:gd name="T8" fmla="*/ 0 w 195"/>
                <a:gd name="T9" fmla="*/ 331 h 33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95" h="331">
                  <a:moveTo>
                    <a:pt x="0" y="331"/>
                  </a:moveTo>
                  <a:cubicBezTo>
                    <a:pt x="110" y="330"/>
                    <a:pt x="195" y="244"/>
                    <a:pt x="195" y="137"/>
                  </a:cubicBezTo>
                  <a:cubicBezTo>
                    <a:pt x="195" y="84"/>
                    <a:pt x="173" y="36"/>
                    <a:pt x="138" y="0"/>
                  </a:cubicBezTo>
                  <a:cubicBezTo>
                    <a:pt x="0" y="143"/>
                    <a:pt x="0" y="143"/>
                    <a:pt x="0" y="143"/>
                  </a:cubicBezTo>
                  <a:lnTo>
                    <a:pt x="0" y="331"/>
                  </a:lnTo>
                  <a:close/>
                </a:path>
              </a:pathLst>
            </a:custGeom>
            <a:solidFill>
              <a:srgbClr val="2969A4"/>
            </a:solidFill>
            <a:ln>
              <a:noFill/>
            </a:ln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49" name="Freeform 324">
              <a:extLst>
                <a:ext uri="{FF2B5EF4-FFF2-40B4-BE49-F238E27FC236}">
                  <a16:creationId xmlns:a16="http://schemas.microsoft.com/office/drawing/2014/main" id="{13C071A3-E0F7-B9DD-F9A6-18C81E592292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365174" y="5077249"/>
              <a:ext cx="460383" cy="332175"/>
            </a:xfrm>
            <a:custGeom>
              <a:avLst/>
              <a:gdLst>
                <a:gd name="T0" fmla="*/ 277 w 277"/>
                <a:gd name="T1" fmla="*/ 58 h 201"/>
                <a:gd name="T2" fmla="*/ 138 w 277"/>
                <a:gd name="T3" fmla="*/ 0 h 201"/>
                <a:gd name="T4" fmla="*/ 0 w 277"/>
                <a:gd name="T5" fmla="*/ 58 h 201"/>
                <a:gd name="T6" fmla="*/ 140 w 277"/>
                <a:gd name="T7" fmla="*/ 201 h 201"/>
                <a:gd name="T8" fmla="*/ 277 w 277"/>
                <a:gd name="T9" fmla="*/ 58 h 20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77" h="201">
                  <a:moveTo>
                    <a:pt x="277" y="58"/>
                  </a:moveTo>
                  <a:cubicBezTo>
                    <a:pt x="242" y="23"/>
                    <a:pt x="193" y="0"/>
                    <a:pt x="138" y="0"/>
                  </a:cubicBezTo>
                  <a:cubicBezTo>
                    <a:pt x="84" y="0"/>
                    <a:pt x="36" y="22"/>
                    <a:pt x="0" y="58"/>
                  </a:cubicBezTo>
                  <a:cubicBezTo>
                    <a:pt x="140" y="201"/>
                    <a:pt x="140" y="201"/>
                    <a:pt x="140" y="201"/>
                  </a:cubicBezTo>
                  <a:lnTo>
                    <a:pt x="277" y="58"/>
                  </a:lnTo>
                  <a:close/>
                </a:path>
              </a:pathLst>
            </a:custGeom>
            <a:solidFill>
              <a:srgbClr val="005086"/>
            </a:solidFill>
            <a:ln>
              <a:noFill/>
            </a:ln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50" name="Freeform 325">
              <a:extLst>
                <a:ext uri="{FF2B5EF4-FFF2-40B4-BE49-F238E27FC236}">
                  <a16:creationId xmlns:a16="http://schemas.microsoft.com/office/drawing/2014/main" id="{BE9B02EE-3A00-E53D-E1EF-F24F85DCBE32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4598280" y="5173404"/>
              <a:ext cx="320520" cy="550712"/>
            </a:xfrm>
            <a:custGeom>
              <a:avLst/>
              <a:gdLst>
                <a:gd name="T0" fmla="*/ 194 w 194"/>
                <a:gd name="T1" fmla="*/ 331 h 331"/>
                <a:gd name="T2" fmla="*/ 194 w 194"/>
                <a:gd name="T3" fmla="*/ 331 h 331"/>
                <a:gd name="T4" fmla="*/ 194 w 194"/>
                <a:gd name="T5" fmla="*/ 143 h 331"/>
                <a:gd name="T6" fmla="*/ 56 w 194"/>
                <a:gd name="T7" fmla="*/ 0 h 331"/>
                <a:gd name="T8" fmla="*/ 0 w 194"/>
                <a:gd name="T9" fmla="*/ 137 h 331"/>
                <a:gd name="T10" fmla="*/ 194 w 194"/>
                <a:gd name="T11" fmla="*/ 331 h 33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194" h="331">
                  <a:moveTo>
                    <a:pt x="194" y="331"/>
                  </a:moveTo>
                  <a:cubicBezTo>
                    <a:pt x="194" y="331"/>
                    <a:pt x="194" y="331"/>
                    <a:pt x="194" y="331"/>
                  </a:cubicBezTo>
                  <a:cubicBezTo>
                    <a:pt x="194" y="143"/>
                    <a:pt x="194" y="143"/>
                    <a:pt x="194" y="143"/>
                  </a:cubicBezTo>
                  <a:cubicBezTo>
                    <a:pt x="56" y="0"/>
                    <a:pt x="56" y="0"/>
                    <a:pt x="56" y="0"/>
                  </a:cubicBezTo>
                  <a:cubicBezTo>
                    <a:pt x="21" y="35"/>
                    <a:pt x="0" y="83"/>
                    <a:pt x="0" y="137"/>
                  </a:cubicBezTo>
                  <a:cubicBezTo>
                    <a:pt x="0" y="244"/>
                    <a:pt x="84" y="331"/>
                    <a:pt x="194" y="331"/>
                  </a:cubicBezTo>
                  <a:close/>
                </a:path>
              </a:pathLst>
            </a:custGeom>
            <a:solidFill>
              <a:srgbClr val="0073BF"/>
            </a:solidFill>
            <a:ln>
              <a:noFill/>
            </a:ln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  <p:sp>
          <p:nvSpPr>
            <p:cNvPr id="251" name="Freeform 1080">
              <a:extLst>
                <a:ext uri="{FF2B5EF4-FFF2-40B4-BE49-F238E27FC236}">
                  <a16:creationId xmlns:a16="http://schemas.microsoft.com/office/drawing/2014/main" id="{34648BB3-5C5E-A58D-1D31-E0298884A0A8}"/>
                </a:ext>
              </a:extLst>
            </p:cNvPr>
            <p:cNvSpPr>
              <a:spLocks/>
            </p:cNvSpPr>
            <p:nvPr/>
          </p:nvSpPr>
          <p:spPr bwMode="auto">
            <a:xfrm flipH="1">
              <a:off x="3581358" y="5249163"/>
              <a:ext cx="419590" cy="332175"/>
            </a:xfrm>
            <a:custGeom>
              <a:avLst/>
              <a:gdLst>
                <a:gd name="T0" fmla="*/ 232 w 253"/>
                <a:gd name="T1" fmla="*/ 0 h 200"/>
                <a:gd name="T2" fmla="*/ 253 w 253"/>
                <a:gd name="T3" fmla="*/ 20 h 200"/>
                <a:gd name="T4" fmla="*/ 232 w 253"/>
                <a:gd name="T5" fmla="*/ 39 h 200"/>
                <a:gd name="T6" fmla="*/ 225 w 253"/>
                <a:gd name="T7" fmla="*/ 38 h 200"/>
                <a:gd name="T8" fmla="*/ 146 w 253"/>
                <a:gd name="T9" fmla="*/ 167 h 200"/>
                <a:gd name="T10" fmla="*/ 152 w 253"/>
                <a:gd name="T11" fmla="*/ 180 h 200"/>
                <a:gd name="T12" fmla="*/ 131 w 253"/>
                <a:gd name="T13" fmla="*/ 200 h 200"/>
                <a:gd name="T14" fmla="*/ 111 w 253"/>
                <a:gd name="T15" fmla="*/ 180 h 200"/>
                <a:gd name="T16" fmla="*/ 116 w 253"/>
                <a:gd name="T17" fmla="*/ 168 h 200"/>
                <a:gd name="T18" fmla="*/ 83 w 253"/>
                <a:gd name="T19" fmla="*/ 134 h 200"/>
                <a:gd name="T20" fmla="*/ 76 w 253"/>
                <a:gd name="T21" fmla="*/ 135 h 200"/>
                <a:gd name="T22" fmla="*/ 68 w 253"/>
                <a:gd name="T23" fmla="*/ 134 h 200"/>
                <a:gd name="T24" fmla="*/ 36 w 253"/>
                <a:gd name="T25" fmla="*/ 167 h 200"/>
                <a:gd name="T26" fmla="*/ 41 w 253"/>
                <a:gd name="T27" fmla="*/ 180 h 200"/>
                <a:gd name="T28" fmla="*/ 20 w 253"/>
                <a:gd name="T29" fmla="*/ 199 h 200"/>
                <a:gd name="T30" fmla="*/ 0 w 253"/>
                <a:gd name="T31" fmla="*/ 180 h 200"/>
                <a:gd name="T32" fmla="*/ 20 w 253"/>
                <a:gd name="T33" fmla="*/ 160 h 200"/>
                <a:gd name="T34" fmla="*/ 27 w 253"/>
                <a:gd name="T35" fmla="*/ 161 h 200"/>
                <a:gd name="T36" fmla="*/ 59 w 253"/>
                <a:gd name="T37" fmla="*/ 127 h 200"/>
                <a:gd name="T38" fmla="*/ 56 w 253"/>
                <a:gd name="T39" fmla="*/ 116 h 200"/>
                <a:gd name="T40" fmla="*/ 76 w 253"/>
                <a:gd name="T41" fmla="*/ 96 h 200"/>
                <a:gd name="T42" fmla="*/ 96 w 253"/>
                <a:gd name="T43" fmla="*/ 116 h 200"/>
                <a:gd name="T44" fmla="*/ 92 w 253"/>
                <a:gd name="T45" fmla="*/ 128 h 200"/>
                <a:gd name="T46" fmla="*/ 125 w 253"/>
                <a:gd name="T47" fmla="*/ 162 h 200"/>
                <a:gd name="T48" fmla="*/ 131 w 253"/>
                <a:gd name="T49" fmla="*/ 160 h 200"/>
                <a:gd name="T50" fmla="*/ 137 w 253"/>
                <a:gd name="T51" fmla="*/ 161 h 200"/>
                <a:gd name="T52" fmla="*/ 216 w 253"/>
                <a:gd name="T53" fmla="*/ 31 h 200"/>
                <a:gd name="T54" fmla="*/ 212 w 253"/>
                <a:gd name="T55" fmla="*/ 20 h 200"/>
                <a:gd name="T56" fmla="*/ 232 w 253"/>
                <a:gd name="T57" fmla="*/ 0 h 20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</a:cxnLst>
              <a:rect l="0" t="0" r="r" b="b"/>
              <a:pathLst>
                <a:path w="253" h="200">
                  <a:moveTo>
                    <a:pt x="232" y="0"/>
                  </a:moveTo>
                  <a:cubicBezTo>
                    <a:pt x="244" y="0"/>
                    <a:pt x="253" y="9"/>
                    <a:pt x="253" y="20"/>
                  </a:cubicBezTo>
                  <a:cubicBezTo>
                    <a:pt x="253" y="31"/>
                    <a:pt x="243" y="40"/>
                    <a:pt x="232" y="39"/>
                  </a:cubicBezTo>
                  <a:cubicBezTo>
                    <a:pt x="230" y="39"/>
                    <a:pt x="227" y="39"/>
                    <a:pt x="225" y="38"/>
                  </a:cubicBezTo>
                  <a:cubicBezTo>
                    <a:pt x="146" y="167"/>
                    <a:pt x="146" y="167"/>
                    <a:pt x="146" y="167"/>
                  </a:cubicBezTo>
                  <a:cubicBezTo>
                    <a:pt x="150" y="170"/>
                    <a:pt x="152" y="175"/>
                    <a:pt x="152" y="180"/>
                  </a:cubicBezTo>
                  <a:cubicBezTo>
                    <a:pt x="152" y="191"/>
                    <a:pt x="143" y="200"/>
                    <a:pt x="131" y="200"/>
                  </a:cubicBezTo>
                  <a:cubicBezTo>
                    <a:pt x="120" y="200"/>
                    <a:pt x="111" y="191"/>
                    <a:pt x="111" y="180"/>
                  </a:cubicBezTo>
                  <a:cubicBezTo>
                    <a:pt x="111" y="175"/>
                    <a:pt x="113" y="171"/>
                    <a:pt x="116" y="168"/>
                  </a:cubicBezTo>
                  <a:cubicBezTo>
                    <a:pt x="83" y="134"/>
                    <a:pt x="83" y="134"/>
                    <a:pt x="83" y="134"/>
                  </a:cubicBezTo>
                  <a:cubicBezTo>
                    <a:pt x="80" y="135"/>
                    <a:pt x="78" y="135"/>
                    <a:pt x="76" y="135"/>
                  </a:cubicBezTo>
                  <a:cubicBezTo>
                    <a:pt x="73" y="135"/>
                    <a:pt x="71" y="135"/>
                    <a:pt x="68" y="134"/>
                  </a:cubicBezTo>
                  <a:cubicBezTo>
                    <a:pt x="36" y="167"/>
                    <a:pt x="36" y="167"/>
                    <a:pt x="36" y="167"/>
                  </a:cubicBezTo>
                  <a:cubicBezTo>
                    <a:pt x="39" y="171"/>
                    <a:pt x="41" y="175"/>
                    <a:pt x="41" y="180"/>
                  </a:cubicBezTo>
                  <a:cubicBezTo>
                    <a:pt x="41" y="191"/>
                    <a:pt x="31" y="199"/>
                    <a:pt x="20" y="199"/>
                  </a:cubicBezTo>
                  <a:cubicBezTo>
                    <a:pt x="9" y="199"/>
                    <a:pt x="0" y="190"/>
                    <a:pt x="0" y="180"/>
                  </a:cubicBezTo>
                  <a:cubicBezTo>
                    <a:pt x="0" y="169"/>
                    <a:pt x="9" y="160"/>
                    <a:pt x="20" y="160"/>
                  </a:cubicBezTo>
                  <a:cubicBezTo>
                    <a:pt x="22" y="160"/>
                    <a:pt x="25" y="161"/>
                    <a:pt x="27" y="161"/>
                  </a:cubicBezTo>
                  <a:cubicBezTo>
                    <a:pt x="59" y="127"/>
                    <a:pt x="59" y="127"/>
                    <a:pt x="59" y="127"/>
                  </a:cubicBezTo>
                  <a:cubicBezTo>
                    <a:pt x="57" y="124"/>
                    <a:pt x="56" y="120"/>
                    <a:pt x="56" y="116"/>
                  </a:cubicBezTo>
                  <a:cubicBezTo>
                    <a:pt x="56" y="105"/>
                    <a:pt x="65" y="96"/>
                    <a:pt x="76" y="96"/>
                  </a:cubicBezTo>
                  <a:cubicBezTo>
                    <a:pt x="87" y="96"/>
                    <a:pt x="97" y="105"/>
                    <a:pt x="96" y="116"/>
                  </a:cubicBezTo>
                  <a:cubicBezTo>
                    <a:pt x="96" y="120"/>
                    <a:pt x="95" y="125"/>
                    <a:pt x="92" y="128"/>
                  </a:cubicBezTo>
                  <a:cubicBezTo>
                    <a:pt x="125" y="162"/>
                    <a:pt x="125" y="162"/>
                    <a:pt x="125" y="162"/>
                  </a:cubicBezTo>
                  <a:cubicBezTo>
                    <a:pt x="127" y="161"/>
                    <a:pt x="129" y="160"/>
                    <a:pt x="131" y="160"/>
                  </a:cubicBezTo>
                  <a:cubicBezTo>
                    <a:pt x="133" y="160"/>
                    <a:pt x="135" y="161"/>
                    <a:pt x="137" y="161"/>
                  </a:cubicBezTo>
                  <a:cubicBezTo>
                    <a:pt x="216" y="31"/>
                    <a:pt x="216" y="31"/>
                    <a:pt x="216" y="31"/>
                  </a:cubicBezTo>
                  <a:cubicBezTo>
                    <a:pt x="213" y="28"/>
                    <a:pt x="212" y="24"/>
                    <a:pt x="212" y="20"/>
                  </a:cubicBezTo>
                  <a:cubicBezTo>
                    <a:pt x="212" y="9"/>
                    <a:pt x="221" y="0"/>
                    <a:pt x="232" y="0"/>
                  </a:cubicBez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  <p:txBody>
            <a:bodyPr vert="horz" wrap="square" lIns="45720" tIns="22860" rIns="45720" bIns="22860" numCol="1" anchor="t" anchorCtr="0" compatLnSpc="1">
              <a:prstTxWarp prst="textNoShape">
                <a:avLst/>
              </a:prstTxWarp>
            </a:bodyPr>
            <a:lstStyle/>
            <a:p>
              <a:pPr algn="r" rtl="1"/>
              <a:endParaRPr lang="en-US" sz="450"/>
            </a:p>
          </p:txBody>
        </p:sp>
      </p:grpSp>
    </p:spTree>
    <p:extLst>
      <p:ext uri="{BB962C8B-B14F-4D97-AF65-F5344CB8AC3E}">
        <p14:creationId xmlns:p14="http://schemas.microsoft.com/office/powerpoint/2010/main" val="1522616644"/>
      </p:ext>
    </p:extLst>
  </p:cSld>
  <p:clrMapOvr>
    <a:masterClrMapping/>
  </p:clrMapOvr>
  <p:transition spd="med"/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Diagram 1"/>
          <p:cNvGraphicFramePr/>
          <p:nvPr>
            <p:extLst>
              <p:ext uri="{D42A27DB-BD31-4B8C-83A1-F6EECF244321}">
                <p14:modId xmlns:p14="http://schemas.microsoft.com/office/powerpoint/2010/main" val="1985283118"/>
              </p:ext>
            </p:extLst>
          </p:nvPr>
        </p:nvGraphicFramePr>
        <p:xfrm>
          <a:off x="240145" y="969818"/>
          <a:ext cx="11374493" cy="524240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sp>
        <p:nvSpPr>
          <p:cNvPr id="4" name="مربع نص 6">
            <a:extLst>
              <a:ext uri="{FF2B5EF4-FFF2-40B4-BE49-F238E27FC236}">
                <a16:creationId xmlns:a16="http://schemas.microsoft.com/office/drawing/2014/main" id="{EBD65B6A-783B-291D-7EC6-32749DBF2C93}"/>
              </a:ext>
            </a:extLst>
          </p:cNvPr>
          <p:cNvSpPr txBox="1"/>
          <p:nvPr/>
        </p:nvSpPr>
        <p:spPr>
          <a:xfrm>
            <a:off x="3108960" y="154170"/>
            <a:ext cx="875665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 rtl="1">
              <a:defRPr sz="2400">
                <a:solidFill>
                  <a:schemeClr val="accent5">
                    <a:lumMod val="50000"/>
                  </a:schemeClr>
                </a:solidFill>
                <a:latin typeface="GE SS Two Bold" panose="020A0503020102020204" pitchFamily="18" charset="-78"/>
                <a:ea typeface="GE SS Two Bold" panose="020A0503020102020204" pitchFamily="18" charset="-78"/>
                <a:cs typeface="GE SS Two Bold" panose="020A0503020102020204" pitchFamily="18" charset="-78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/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/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5pPr>
            <a:lvl6pPr marL="25146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6pPr>
            <a:lvl7pPr marL="2971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7pPr>
            <a:lvl8pPr marL="3429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8pPr>
            <a:lvl9pPr marL="3886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9pPr>
          </a:lstStyle>
          <a:p>
            <a:r>
              <a:rPr lang="ar-SA" dirty="0"/>
              <a:t>ملخص الأعمال للحد من الفاقد بوحدة أعمال الحدود الشمالية</a:t>
            </a:r>
          </a:p>
        </p:txBody>
      </p:sp>
    </p:spTree>
    <p:extLst>
      <p:ext uri="{BB962C8B-B14F-4D97-AF65-F5344CB8AC3E}">
        <p14:creationId xmlns:p14="http://schemas.microsoft.com/office/powerpoint/2010/main" val="416492122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مربع نص 6">
            <a:extLst>
              <a:ext uri="{FF2B5EF4-FFF2-40B4-BE49-F238E27FC236}">
                <a16:creationId xmlns:a16="http://schemas.microsoft.com/office/drawing/2014/main" id="{EBD65B6A-783B-291D-7EC6-32749DBF2C93}"/>
              </a:ext>
            </a:extLst>
          </p:cNvPr>
          <p:cNvSpPr txBox="1"/>
          <p:nvPr/>
        </p:nvSpPr>
        <p:spPr>
          <a:xfrm>
            <a:off x="2834640" y="154170"/>
            <a:ext cx="907669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 rtl="1">
              <a:defRPr sz="2400">
                <a:solidFill>
                  <a:schemeClr val="accent5">
                    <a:lumMod val="50000"/>
                  </a:schemeClr>
                </a:solidFill>
                <a:latin typeface="GE SS Two Bold" panose="020A0503020102020204" pitchFamily="18" charset="-78"/>
                <a:ea typeface="GE SS Two Bold" panose="020A0503020102020204" pitchFamily="18" charset="-78"/>
                <a:cs typeface="GE SS Two Bold" panose="020A0503020102020204" pitchFamily="18" charset="-78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/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/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5pPr>
            <a:lvl6pPr marL="25146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6pPr>
            <a:lvl7pPr marL="2971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7pPr>
            <a:lvl8pPr marL="3429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8pPr>
            <a:lvl9pPr marL="3886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lvl9pPr>
          </a:lstStyle>
          <a:p>
            <a:r>
              <a:rPr lang="ar-SA" dirty="0"/>
              <a:t>مؤشر أداء الفوترة بوحدة أعمال الحدود الشمالية</a:t>
            </a:r>
          </a:p>
        </p:txBody>
      </p:sp>
      <p:graphicFrame>
        <p:nvGraphicFramePr>
          <p:cNvPr id="3" name="Diagram 2"/>
          <p:cNvGraphicFramePr/>
          <p:nvPr>
            <p:extLst>
              <p:ext uri="{D42A27DB-BD31-4B8C-83A1-F6EECF244321}">
                <p14:modId xmlns:p14="http://schemas.microsoft.com/office/powerpoint/2010/main" val="2099077415"/>
              </p:ext>
            </p:extLst>
          </p:nvPr>
        </p:nvGraphicFramePr>
        <p:xfrm>
          <a:off x="3434908" y="-138006"/>
          <a:ext cx="5322185" cy="171519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grpSp>
        <p:nvGrpSpPr>
          <p:cNvPr id="5" name="Group 4">
            <a:extLst>
              <a:ext uri="{FF2B5EF4-FFF2-40B4-BE49-F238E27FC236}">
                <a16:creationId xmlns:a16="http://schemas.microsoft.com/office/drawing/2014/main" id="{4CCB7CBA-2455-4AAB-0B25-71106B4D9782}"/>
              </a:ext>
            </a:extLst>
          </p:cNvPr>
          <p:cNvGrpSpPr/>
          <p:nvPr/>
        </p:nvGrpSpPr>
        <p:grpSpPr>
          <a:xfrm>
            <a:off x="257392" y="1752402"/>
            <a:ext cx="11653947" cy="4828271"/>
            <a:chOff x="474561" y="1752402"/>
            <a:chExt cx="11653947" cy="4828271"/>
          </a:xfrm>
        </p:grpSpPr>
        <p:sp>
          <p:nvSpPr>
            <p:cNvPr id="4" name="Rectangle 3">
              <a:extLst>
                <a:ext uri="{FF2B5EF4-FFF2-40B4-BE49-F238E27FC236}">
                  <a16:creationId xmlns:a16="http://schemas.microsoft.com/office/drawing/2014/main" id="{2B5A52B8-E97B-C88E-E0DB-AFFD957747E2}"/>
                </a:ext>
              </a:extLst>
            </p:cNvPr>
            <p:cNvSpPr/>
            <p:nvPr/>
          </p:nvSpPr>
          <p:spPr>
            <a:xfrm>
              <a:off x="474561" y="1752402"/>
              <a:ext cx="11653947" cy="4828271"/>
            </a:xfrm>
            <a:prstGeom prst="rect">
              <a:avLst/>
            </a:prstGeom>
            <a:solidFill>
              <a:srgbClr val="F3FAFF">
                <a:alpha val="45000"/>
              </a:srgbClr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graphicFrame>
          <p:nvGraphicFramePr>
            <p:cNvPr id="18" name="Chart 17"/>
            <p:cNvGraphicFramePr>
              <a:graphicFrameLocks/>
            </p:cNvGraphicFramePr>
            <p:nvPr>
              <p:extLst>
                <p:ext uri="{D42A27DB-BD31-4B8C-83A1-F6EECF244321}">
                  <p14:modId xmlns:p14="http://schemas.microsoft.com/office/powerpoint/2010/main" val="2942537624"/>
                </p:ext>
              </p:extLst>
            </p:nvPr>
          </p:nvGraphicFramePr>
          <p:xfrm>
            <a:off x="474561" y="1836551"/>
            <a:ext cx="11653947" cy="4659973"/>
          </p:xfrm>
          <a:graphic>
            <a:graphicData uri="http://schemas.openxmlformats.org/drawingml/2006/chart">
              <c:chart xmlns:c="http://schemas.openxmlformats.org/drawingml/2006/chart" xmlns:r="http://schemas.openxmlformats.org/officeDocument/2006/relationships" r:id="rId7"/>
            </a:graphicData>
          </a:graphic>
        </p:graphicFrame>
      </p:grpSp>
    </p:spTree>
    <p:extLst>
      <p:ext uri="{BB962C8B-B14F-4D97-AF65-F5344CB8AC3E}">
        <p14:creationId xmlns:p14="http://schemas.microsoft.com/office/powerpoint/2010/main" val="172985324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500">
        <p:wipe/>
      </p:transition>
    </mc:Choice>
    <mc:Fallback xmlns="">
      <p:transition spd="slow">
        <p:wip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43067" y="853039"/>
            <a:ext cx="5127585" cy="1243935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4353791" y="-138500"/>
            <a:ext cx="450965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u="sng" dirty="0"/>
              <a:t>Collection Performance Past Years </a:t>
            </a:r>
          </a:p>
        </p:txBody>
      </p:sp>
      <p:graphicFrame>
        <p:nvGraphicFramePr>
          <p:cNvPr id="5" name="Chart 4"/>
          <p:cNvGraphicFramePr>
            <a:graphicFrameLocks/>
          </p:cNvGraphicFramePr>
          <p:nvPr>
            <p:extLst/>
          </p:nvPr>
        </p:nvGraphicFramePr>
        <p:xfrm>
          <a:off x="5964383" y="620901"/>
          <a:ext cx="5876518" cy="274320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-187801" y="2254360"/>
            <a:ext cx="5989320" cy="1174639"/>
          </a:xfrm>
          <a:prstGeom prst="rect">
            <a:avLst/>
          </a:prstGeom>
        </p:spPr>
      </p:pic>
      <p:graphicFrame>
        <p:nvGraphicFramePr>
          <p:cNvPr id="8" name="Chart 7"/>
          <p:cNvGraphicFramePr>
            <a:graphicFrameLocks/>
          </p:cNvGraphicFramePr>
          <p:nvPr>
            <p:extLst/>
          </p:nvPr>
        </p:nvGraphicFramePr>
        <p:xfrm>
          <a:off x="-187801" y="3820834"/>
          <a:ext cx="12132873" cy="282836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5"/>
          </a:graphicData>
        </a:graphic>
      </p:graphicFrame>
    </p:spTree>
    <p:extLst>
      <p:ext uri="{BB962C8B-B14F-4D97-AF65-F5344CB8AC3E}">
        <p14:creationId xmlns:p14="http://schemas.microsoft.com/office/powerpoint/2010/main" val="177740971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62997870"/>
      </p:ext>
    </p:extLst>
  </p:cSld>
  <p:clrMapOvr>
    <a:masterClrMapping/>
  </p:clrMapOvr>
</p:sld>
</file>

<file path=ppt/theme/theme1.xml><?xml version="1.0" encoding="utf-8"?>
<a:theme xmlns:a="http://schemas.openxmlformats.org/drawingml/2006/main" name="1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2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4.xml><?xml version="1.0" encoding="utf-8"?>
<a:theme xmlns:a="http://schemas.openxmlformats.org/drawingml/2006/main" name="5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5.xml><?xml version="1.0" encoding="utf-8"?>
<a:theme xmlns:a="http://schemas.openxmlformats.org/drawingml/2006/main" name="3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6.xml><?xml version="1.0" encoding="utf-8"?>
<a:theme xmlns:a="http://schemas.openxmlformats.org/drawingml/2006/main" name="4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7.xml><?xml version="1.0" encoding="utf-8"?>
<a:theme xmlns:a="http://schemas.openxmlformats.org/drawingml/2006/main" name="6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8.xml><?xml version="1.0" encoding="utf-8"?>
<a:theme xmlns:a="http://schemas.openxmlformats.org/drawingml/2006/main" name="7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9.xml><?xml version="1.0" encoding="utf-8"?>
<a:theme xmlns:a="http://schemas.openxmlformats.org/drawingml/2006/main" name="17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10.xml><?xml version="1.0" encoding="utf-8"?>
<a:theme xmlns:a="http://schemas.openxmlformats.org/drawingml/2006/main" name="نسق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11.xml><?xml version="1.0" encoding="utf-8"?>
<a:theme xmlns:a="http://schemas.openxmlformats.org/drawingml/2006/main" name="نسق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Override1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5B9BD5"/>
    </a:accent1>
    <a:accent2>
      <a:srgbClr val="ED7D31"/>
    </a:accent2>
    <a:accent3>
      <a:srgbClr val="A5A5A5"/>
    </a:accent3>
    <a:accent4>
      <a:srgbClr val="FFC000"/>
    </a:accent4>
    <a:accent5>
      <a:srgbClr val="4472C4"/>
    </a:accent5>
    <a:accent6>
      <a:srgbClr val="70AD47"/>
    </a:accent6>
    <a:hlink>
      <a:srgbClr val="0563C1"/>
    </a:hlink>
    <a:folHlink>
      <a:srgbClr val="954F72"/>
    </a:folHlink>
  </a:clrScheme>
  <a:fontScheme name="Office">
    <a:majorFont>
      <a:latin typeface="Calibri Light" panose="020F0302020204030204"/>
      <a:ea typeface=""/>
      <a:cs typeface=""/>
      <a:font script="Jpan" typeface="游ゴシック Light"/>
      <a:font script="Hang" typeface="맑은 고딕"/>
      <a:font script="Hans" typeface="等线 Light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 panose="020F0502020204030204"/>
      <a:ea typeface=""/>
      <a:cs typeface=""/>
      <a:font script="Jpan" typeface="游ゴシック"/>
      <a:font script="Hang" typeface="맑은 고딕"/>
      <a:font script="Hans" typeface="等线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lumMod val="110000"/>
              <a:satMod val="105000"/>
              <a:tint val="67000"/>
            </a:schemeClr>
          </a:gs>
          <a:gs pos="50000">
            <a:schemeClr val="phClr">
              <a:lumMod val="105000"/>
              <a:satMod val="103000"/>
              <a:tint val="73000"/>
            </a:schemeClr>
          </a:gs>
          <a:gs pos="100000">
            <a:schemeClr val="phClr">
              <a:lumMod val="105000"/>
              <a:satMod val="109000"/>
              <a:tint val="81000"/>
            </a:schemeClr>
          </a:gs>
        </a:gsLst>
        <a:lin ang="5400000" scaled="0"/>
      </a:gradFill>
      <a:gradFill rotWithShape="1">
        <a:gsLst>
          <a:gs pos="0">
            <a:schemeClr val="phClr">
              <a:satMod val="103000"/>
              <a:lumMod val="102000"/>
              <a:tint val="94000"/>
            </a:schemeClr>
          </a:gs>
          <a:gs pos="50000">
            <a:schemeClr val="phClr">
              <a:satMod val="110000"/>
              <a:lumMod val="100000"/>
              <a:shade val="100000"/>
            </a:schemeClr>
          </a:gs>
          <a:gs pos="100000">
            <a:schemeClr val="phClr">
              <a:lumMod val="99000"/>
              <a:satMod val="120000"/>
              <a:shade val="78000"/>
            </a:schemeClr>
          </a:gs>
        </a:gsLst>
        <a:lin ang="5400000" scaled="0"/>
      </a:gradFill>
    </a:fillStyleLst>
    <a:lnStyleLst>
      <a:ln w="6350" cap="flat" cmpd="sng" algn="ctr">
        <a:solidFill>
          <a:schemeClr val="phClr"/>
        </a:solidFill>
        <a:prstDash val="solid"/>
        <a:miter lim="800000"/>
      </a:ln>
      <a:ln w="12700" cap="flat" cmpd="sng" algn="ctr">
        <a:solidFill>
          <a:schemeClr val="phClr"/>
        </a:solidFill>
        <a:prstDash val="solid"/>
        <a:miter lim="800000"/>
      </a:ln>
      <a:ln w="19050" cap="flat" cmpd="sng" algn="ctr">
        <a:solidFill>
          <a:schemeClr val="phClr"/>
        </a:solidFill>
        <a:prstDash val="solid"/>
        <a:miter lim="800000"/>
      </a:ln>
    </a:lnStyleLst>
    <a:effectStyleLst>
      <a:effectStyle>
        <a:effectLst/>
      </a:effectStyle>
      <a:effectStyle>
        <a:effectLst/>
      </a:effectStyle>
      <a:effectStyle>
        <a:effectLst>
          <a:outerShdw blurRad="57150" dist="19050" dir="5400000" algn="ctr" rotWithShape="0">
            <a:srgbClr val="000000">
              <a:alpha val="63000"/>
            </a:srgbClr>
          </a:outerShdw>
        </a:effectLst>
      </a:effectStyle>
    </a:effectStyleLst>
    <a:bgFillStyleLst>
      <a:solidFill>
        <a:schemeClr val="phClr"/>
      </a:solidFill>
      <a:solidFill>
        <a:schemeClr val="phClr">
          <a:tint val="95000"/>
          <a:satMod val="170000"/>
        </a:schemeClr>
      </a:solidFill>
      <a:gradFill rotWithShape="1">
        <a:gsLst>
          <a:gs pos="0">
            <a:schemeClr val="phClr">
              <a:tint val="93000"/>
              <a:satMod val="150000"/>
              <a:shade val="98000"/>
              <a:lumMod val="102000"/>
            </a:schemeClr>
          </a:gs>
          <a:gs pos="50000">
            <a:schemeClr val="phClr">
              <a:tint val="98000"/>
              <a:satMod val="130000"/>
              <a:shade val="90000"/>
              <a:lumMod val="103000"/>
            </a:schemeClr>
          </a:gs>
          <a:gs pos="100000">
            <a:schemeClr val="phClr">
              <a:shade val="63000"/>
              <a:satMod val="120000"/>
            </a:schemeClr>
          </a:gs>
        </a:gsLst>
        <a:lin ang="5400000" scaled="0"/>
      </a:gradFill>
    </a:bgFillStyleLst>
  </a:fmtScheme>
</a:themeOverrid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مستند" ma:contentTypeID="0x010100902A8067BD6B424F9B51F87FB5AFC73D" ma:contentTypeVersion="0" ma:contentTypeDescription="إنشاء مستند جديد." ma:contentTypeScope="" ma:versionID="9913882edcbfaccea2a9fcbd514c6542">
  <xsd:schema xmlns:xsd="http://www.w3.org/2001/XMLSchema" xmlns:xs="http://www.w3.org/2001/XMLSchema" xmlns:p="http://schemas.microsoft.com/office/2006/metadata/properties" targetNamespace="http://schemas.microsoft.com/office/2006/metadata/properties" ma:root="true" ma:fieldsID="e2284a82056c2f43fde15b66dc0eced0">
    <xsd:element name="properties">
      <xsd:complexType>
        <xsd:sequence>
          <xsd:element name="documentManagement">
            <xsd:complexType>
              <xsd:all/>
            </xsd:complexType>
          </xsd:element>
        </xsd:sequence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00DC8C6F-ACC5-43A9-B1F7-ACAABBAA73B2}">
  <ds:schemaRefs>
    <ds:schemaRef ds:uri="http://www.w3.org/XML/1998/namespace"/>
    <ds:schemaRef ds:uri="http://purl.org/dc/dcmitype/"/>
    <ds:schemaRef ds:uri="http://schemas.microsoft.com/office/infopath/2007/PartnerControls"/>
    <ds:schemaRef ds:uri="http://purl.org/dc/terms/"/>
    <ds:schemaRef ds:uri="http://schemas.microsoft.com/office/2006/documentManagement/types"/>
    <ds:schemaRef ds:uri="http://schemas.openxmlformats.org/package/2006/metadata/core-properties"/>
    <ds:schemaRef ds:uri="http://schemas.microsoft.com/office/2006/metadata/properties"/>
    <ds:schemaRef ds:uri="http://purl.org/dc/elements/1.1/"/>
  </ds:schemaRefs>
</ds:datastoreItem>
</file>

<file path=customXml/itemProps2.xml><?xml version="1.0" encoding="utf-8"?>
<ds:datastoreItem xmlns:ds="http://schemas.openxmlformats.org/officeDocument/2006/customXml" ds:itemID="{57B45656-5FD6-43FD-BC40-8CB695024C00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3967835F-1CD8-4725-837D-20A7CA1E6043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  <ds:schemaRef ds:uri="http://schemas.microsoft.com/office/infopath/2007/PartnerControl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4680</TotalTime>
  <Words>760</Words>
  <Application>Microsoft Office PowerPoint</Application>
  <PresentationFormat>شاشة عريضة</PresentationFormat>
  <Paragraphs>235</Paragraphs>
  <Slides>10</Slides>
  <Notes>4</Notes>
  <HiddenSlides>0</HiddenSlides>
  <MMClips>0</MMClips>
  <ScaleCrop>false</ScaleCrop>
  <HeadingPairs>
    <vt:vector size="6" baseType="variant">
      <vt:variant>
        <vt:lpstr>الخطوط المستخدمة</vt:lpstr>
      </vt:variant>
      <vt:variant>
        <vt:i4>13</vt:i4>
      </vt:variant>
      <vt:variant>
        <vt:lpstr>نسق</vt:lpstr>
      </vt:variant>
      <vt:variant>
        <vt:i4>9</vt:i4>
      </vt:variant>
      <vt:variant>
        <vt:lpstr>عناوين الشرائح</vt:lpstr>
      </vt:variant>
      <vt:variant>
        <vt:i4>10</vt:i4>
      </vt:variant>
    </vt:vector>
  </HeadingPairs>
  <TitlesOfParts>
    <vt:vector size="32" baseType="lpstr">
      <vt:lpstr>Calibri</vt:lpstr>
      <vt:lpstr>Bahnschrift SemiBold</vt:lpstr>
      <vt:lpstr>GE SS Two Light</vt:lpstr>
      <vt:lpstr>GE SS Two Bold</vt:lpstr>
      <vt:lpstr>GE SS Two Medium</vt:lpstr>
      <vt:lpstr>Sakkal Majalla</vt:lpstr>
      <vt:lpstr>Hacen Casablanca</vt:lpstr>
      <vt:lpstr>Bahnschrift Condensed</vt:lpstr>
      <vt:lpstr>Arial</vt:lpstr>
      <vt:lpstr>Bahnschrift</vt:lpstr>
      <vt:lpstr>NSimSun</vt:lpstr>
      <vt:lpstr>Bahnschrift Light</vt:lpstr>
      <vt:lpstr>Dubai</vt:lpstr>
      <vt:lpstr>1_Office Theme</vt:lpstr>
      <vt:lpstr>Office Theme</vt:lpstr>
      <vt:lpstr>2_Office Theme</vt:lpstr>
      <vt:lpstr>5_Office Theme</vt:lpstr>
      <vt:lpstr>3_Office Theme</vt:lpstr>
      <vt:lpstr>4_Office Theme</vt:lpstr>
      <vt:lpstr>6_Office Theme</vt:lpstr>
      <vt:lpstr>7_Office Theme</vt:lpstr>
      <vt:lpstr>17_Office Theme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Mohammed A. Alkaoud</dc:creator>
  <cp:lastModifiedBy>Mohammed A. Alanazi</cp:lastModifiedBy>
  <cp:revision>234</cp:revision>
  <cp:lastPrinted>2024-03-24T11:48:04Z</cp:lastPrinted>
  <dcterms:created xsi:type="dcterms:W3CDTF">2020-12-30T06:59:16Z</dcterms:created>
  <dcterms:modified xsi:type="dcterms:W3CDTF">2025-02-10T19:12:09Z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0x010100902A8067BD6B424F9B51F87FB5AFC73D</vt:lpwstr>
  </property>
  <property fmtid="{D5CDD505-2E9C-101B-9397-08002B2CF9AE}" pid="3" name="SecloreClassification">
    <vt:lpwstr>{"NWC production server (d8dd937d2b36831ffb7149d619dff468fe3e06f5)":{"ClassificationDisplayName":"Public / عام","ClassificationMode":"ClassificationMode_UserDriven","LabelId":"5","Version":"1"}}</vt:lpwstr>
  </property>
  <property fmtid="{D5CDD505-2E9C-101B-9397-08002B2CF9AE}" pid="4" name="SecloreClassificationDisplayName_d8dd937d2b36831ffb7149d619dff468fe3e06f5">
    <vt:lpwstr>Public / عام</vt:lpwstr>
  </property>
  <property fmtid="{D5CDD505-2E9C-101B-9397-08002B2CF9AE}" pid="5" name="SecloreClassificationHeaderTextValue">
    <vt:lpwstr>Public / عام</vt:lpwstr>
  </property>
  <property fmtid="{D5CDD505-2E9C-101B-9397-08002B2CF9AE}" pid="6" name="SecloreClassificationHeaderColorHex">
    <vt:lpwstr>#91c47d</vt:lpwstr>
  </property>
  <property fmtid="{D5CDD505-2E9C-101B-9397-08002B2CF9AE}" pid="7" name="SecloreClassificationHeaderFontSize">
    <vt:lpwstr>12</vt:lpwstr>
  </property>
  <property fmtid="{D5CDD505-2E9C-101B-9397-08002B2CF9AE}" pid="8" name="SecloreClassificationHeaderAlignment">
    <vt:lpwstr>Center</vt:lpwstr>
  </property>
</Properties>
</file>