
<file path=[Content_Types].xml><?xml version="1.0" encoding="utf-8"?>
<Types xmlns="http://schemas.openxmlformats.org/package/2006/content-types">
  <Default ContentType="application/x-fontdata" Extension="fntdata"/>
  <Default ContentType="image/jpeg" Extension="jpeg"/>
  <Default ContentType="image/png" Extension="png"/>
  <Default ContentType="application/vnd.openxmlformats-package.relationships+xml" Extension="rels"/>
  <Default ContentType="application/xml" Extension="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slide+xml" PartName="/ppt/slides/slide10.xml"/>
  <Override ContentType="application/vnd.openxmlformats-officedocument.presentationml.slide+xml" PartName="/ppt/slides/slide11.xml"/>
  <Override ContentType="application/vnd.openxmlformats-officedocument.presentationml.tableStyles+xml" PartName="/ppt/tableStyles.xml"/>
  <Override ContentType="application/vnd.openxmlformats-officedocument.theme+xml" PartName="/ppt/theme/theme1.xml"/>
  <Override ContentType="application/vnd.openxmlformats-officedocument.presentationml.viewProps+xml" PartName="/ppt/viewProps.xml"/>
</Types>
</file>

<file path=_rels/.rels><?xml version="1.0" encoding="UTF-8" standalone="yes"?><Relationships xmlns="http://schemas.openxmlformats.org/package/2006/relationships"><Relationship Id="rId1" Target="ppt/presentation.xml" Type="http://schemas.openxmlformats.org/officeDocument/2006/relationships/officeDocument"/><Relationship Id="rId2" Target="docProps/thumbnail.jpeg" Type="http://schemas.openxmlformats.org/package/2006/relationships/metadata/thumbnail"/><Relationship Id="rId3" Target="docProps/core.xml" Type="http://schemas.openxmlformats.org/package/2006/relationships/metadata/core-properties"/><Relationship Id="rId4" Target="docProps/app.xml" Type="http://schemas.openxmlformats.org/officeDocument/2006/relationships/extended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embedTrueTypeFonts="true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</p:sldIdLst>
  <p:sldSz cx="18288000" cy="10287000"/>
  <p:notesSz cx="6858000" cy="9144000"/>
  <p:embeddedFontLst>
    <p:embeddedFont>
      <p:font typeface="Montaser Arabic Bold" charset="1" panose="00000800000000000000"/>
      <p:regular r:id="rId17"/>
    </p:embeddedFont>
    <p:embeddedFont>
      <p:font typeface="Arimo Bold" charset="1" panose="020B0704020202020204"/>
      <p:regular r:id="rId18"/>
    </p:embeddedFont>
    <p:embeddedFont>
      <p:font typeface="Overpass Ultra-Bold" charset="1" panose="00000900000000000000"/>
      <p:regular r:id="rId19"/>
    </p:embeddedFont>
    <p:embeddedFont>
      <p:font typeface="Overpass" charset="1" panose="00000500000000000000"/>
      <p:regular r:id="rId20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74" d="100"/>
          <a:sy n="74" d="100"/>
        </p:scale>
        <p:origin x="-1092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<Relationships xmlns="http://schemas.openxmlformats.org/package/2006/relationships"><Relationship Id="rId1" Target="slideMasters/slideMaster1.xml" Type="http://schemas.openxmlformats.org/officeDocument/2006/relationships/slideMaster"/><Relationship Id="rId10" Target="slides/slide5.xml" Type="http://schemas.openxmlformats.org/officeDocument/2006/relationships/slide"/><Relationship Id="rId11" Target="slides/slide6.xml" Type="http://schemas.openxmlformats.org/officeDocument/2006/relationships/slide"/><Relationship Id="rId12" Target="slides/slide7.xml" Type="http://schemas.openxmlformats.org/officeDocument/2006/relationships/slide"/><Relationship Id="rId13" Target="slides/slide8.xml" Type="http://schemas.openxmlformats.org/officeDocument/2006/relationships/slide"/><Relationship Id="rId14" Target="slides/slide9.xml" Type="http://schemas.openxmlformats.org/officeDocument/2006/relationships/slide"/><Relationship Id="rId15" Target="slides/slide10.xml" Type="http://schemas.openxmlformats.org/officeDocument/2006/relationships/slide"/><Relationship Id="rId16" Target="slides/slide11.xml" Type="http://schemas.openxmlformats.org/officeDocument/2006/relationships/slide"/><Relationship Id="rId17" Target="fonts/font17.fntdata" Type="http://schemas.openxmlformats.org/officeDocument/2006/relationships/font"/><Relationship Id="rId18" Target="fonts/font18.fntdata" Type="http://schemas.openxmlformats.org/officeDocument/2006/relationships/font"/><Relationship Id="rId19" Target="fonts/font19.fntdata" Type="http://schemas.openxmlformats.org/officeDocument/2006/relationships/font"/><Relationship Id="rId2" Target="presProps.xml" Type="http://schemas.openxmlformats.org/officeDocument/2006/relationships/presProps"/><Relationship Id="rId20" Target="fonts/font20.fntdata" Type="http://schemas.openxmlformats.org/officeDocument/2006/relationships/font"/><Relationship Id="rId3" Target="viewProps.xml" Type="http://schemas.openxmlformats.org/officeDocument/2006/relationships/viewProps"/><Relationship Id="rId4" Target="theme/theme1.xml" Type="http://schemas.openxmlformats.org/officeDocument/2006/relationships/theme"/><Relationship Id="rId5" Target="tableStyles.xml" Type="http://schemas.openxmlformats.org/officeDocument/2006/relationships/tableStyles"/><Relationship Id="rId6" Target="slides/slide1.xml" Type="http://schemas.openxmlformats.org/officeDocument/2006/relationships/slide"/><Relationship Id="rId7" Target="slides/slide2.xml" Type="http://schemas.openxmlformats.org/officeDocument/2006/relationships/slide"/><Relationship Id="rId8" Target="slides/slide3.xml" Type="http://schemas.openxmlformats.org/officeDocument/2006/relationships/slide"/><Relationship Id="rId9" Target="slides/slide4.xml" Type="http://schemas.openxmlformats.org/officeDocument/2006/relationships/slide"/></Relationships>
</file>

<file path=ppt/slideLayouts/_rels/slideLayout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2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3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4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5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6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7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8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9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0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<Relationships xmlns="http://schemas.openxmlformats.org/package/2006/relationships"><Relationship Id="rId1" Target="../slideLayouts/slideLayout1.xml" Type="http://schemas.openxmlformats.org/officeDocument/2006/relationships/slideLayout"/><Relationship Id="rId10" Target="../slideLayouts/slideLayout10.xml" Type="http://schemas.openxmlformats.org/officeDocument/2006/relationships/slideLayout"/><Relationship Id="rId11" Target="../slideLayouts/slideLayout11.xml" Type="http://schemas.openxmlformats.org/officeDocument/2006/relationships/slideLayout"/><Relationship Id="rId12" Target="../theme/theme1.xml" Type="http://schemas.openxmlformats.org/officeDocument/2006/relationships/theme"/><Relationship Id="rId2" Target="../slideLayouts/slideLayout2.xml" Type="http://schemas.openxmlformats.org/officeDocument/2006/relationships/slideLayout"/><Relationship Id="rId3" Target="../slideLayouts/slideLayout3.xml" Type="http://schemas.openxmlformats.org/officeDocument/2006/relationships/slideLayout"/><Relationship Id="rId4" Target="../slideLayouts/slideLayout4.xml" Type="http://schemas.openxmlformats.org/officeDocument/2006/relationships/slideLayout"/><Relationship Id="rId5" Target="../slideLayouts/slideLayout5.xml" Type="http://schemas.openxmlformats.org/officeDocument/2006/relationships/slideLayout"/><Relationship Id="rId6" Target="../slideLayouts/slideLayout6.xml" Type="http://schemas.openxmlformats.org/officeDocument/2006/relationships/slideLayout"/><Relationship Id="rId7" Target="../slideLayouts/slideLayout7.xml" Type="http://schemas.openxmlformats.org/officeDocument/2006/relationships/slideLayout"/><Relationship Id="rId8" Target="../slideLayouts/slideLayout8.xml" Type="http://schemas.openxmlformats.org/officeDocument/2006/relationships/slideLayout"/><Relationship Id="rId9" Target="../slideLayouts/slideLayout9.xml" Type="http://schemas.openxmlformats.org/officeDocument/2006/relationships/slideLayout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2.png" Type="http://schemas.openxmlformats.org/officeDocument/2006/relationships/image"/></Relationships>
</file>

<file path=ppt/slides/_rels/slide2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3.png" Type="http://schemas.openxmlformats.org/officeDocument/2006/relationships/image"/></Relationships>
</file>

<file path=ppt/slides/_rels/slide3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/Relationships>
</file>

<file path=ppt/slides/_rels/slide4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4.png" Type="http://schemas.openxmlformats.org/officeDocument/2006/relationships/image"/><Relationship Id="rId4" Target="https://gamma.app/?utm_source=made-with-gamma" TargetMode="External" Type="http://schemas.openxmlformats.org/officeDocument/2006/relationships/hyperlink"/><Relationship Id="rId5" Target="../media/image5.png" Type="http://schemas.openxmlformats.org/officeDocument/2006/relationships/image"/></Relationships>
</file>

<file path=ppt/slides/_rels/slide5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/Relationships>
</file>

<file path=ppt/slides/_rels/slide6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6.png" Type="http://schemas.openxmlformats.org/officeDocument/2006/relationships/image"/></Relationships>
</file>

<file path=ppt/slides/_rels/slide7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7.png" Type="http://schemas.openxmlformats.org/officeDocument/2006/relationships/image"/><Relationship Id="rId4" Target="../media/image8.png" Type="http://schemas.openxmlformats.org/officeDocument/2006/relationships/image"/><Relationship Id="rId5" Target="../media/image9.png" Type="http://schemas.openxmlformats.org/officeDocument/2006/relationships/image"/><Relationship Id="rId6" Target="../media/image10.png" Type="http://schemas.openxmlformats.org/officeDocument/2006/relationships/image"/><Relationship Id="rId7" Target="../media/image11.png" Type="http://schemas.openxmlformats.org/officeDocument/2006/relationships/image"/></Relationships>
</file>

<file path=ppt/slides/_rels/slide8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12.png" Type="http://schemas.openxmlformats.org/officeDocument/2006/relationships/image"/><Relationship Id="rId4" Target="../media/image13.png" Type="http://schemas.openxmlformats.org/officeDocument/2006/relationships/image"/><Relationship Id="rId5" Target="../media/image14.png" Type="http://schemas.openxmlformats.org/officeDocument/2006/relationships/image"/><Relationship Id="rId6" Target="../media/image15.png" Type="http://schemas.openxmlformats.org/officeDocument/2006/relationships/image"/></Relationships>
</file>

<file path=ppt/slides/_rels/slide9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16.png" Type="http://schemas.openxmlformats.org/officeDocument/2006/relationships/image"/><Relationship Id="rId4" Target="../media/image17.png" Type="http://schemas.openxmlformats.org/officeDocument/2006/relationships/image"/><Relationship Id="rId5" Target="../media/image18.png" Type="http://schemas.openxmlformats.org/officeDocument/2006/relationships/image"/></Relationships>
</file>

<file path=ppt/slides/_rels/slide10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19.png" Type="http://schemas.openxmlformats.org/officeDocument/2006/relationships/image"/></Relationships>
</file>

<file path=ppt/slides/_rels/slide1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png" Type="http://schemas.openxmlformats.org/officeDocument/2006/relationships/image"/><Relationship Id="rId3" Target="../media/image20.png" Type="http://schemas.openxmlformats.org/officeDocument/2006/relationships/image"/></Relationships>
</file>

<file path=ppt/slides/slide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/>
          <p:cNvSpPr/>
          <p:nvPr/>
        </p:nvSpPr>
        <p:spPr>
          <a:xfrm flipH="false" flipV="false" rot="0">
            <a:off x="6649584" y="1930995"/>
            <a:ext cx="4988831" cy="6425010"/>
          </a:xfrm>
          <a:custGeom>
            <a:avLst/>
            <a:gdLst/>
            <a:ahLst/>
            <a:cxnLst/>
            <a:rect r="r" b="b" t="t" l="l"/>
            <a:pathLst>
              <a:path h="6425010" w="4988831">
                <a:moveTo>
                  <a:pt x="0" y="0"/>
                </a:moveTo>
                <a:lnTo>
                  <a:pt x="4988832" y="0"/>
                </a:lnTo>
                <a:lnTo>
                  <a:pt x="4988832" y="6425010"/>
                </a:lnTo>
                <a:lnTo>
                  <a:pt x="0" y="642501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sp>
        <p:nvSpPr>
          <p:cNvPr name="TextBox 6" id="6"/>
          <p:cNvSpPr txBox="true"/>
          <p:nvPr/>
        </p:nvSpPr>
        <p:spPr>
          <a:xfrm rot="0">
            <a:off x="5420121" y="179387"/>
            <a:ext cx="7447759" cy="849313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 rtl="true">
              <a:lnSpc>
                <a:spcPts val="6861"/>
              </a:lnSpc>
              <a:spcBef>
                <a:spcPct val="0"/>
              </a:spcBef>
            </a:pPr>
            <a:r>
              <a:rPr lang="ar-EG" b="true" sz="5489" spc="-167">
                <a:solidFill>
                  <a:srgbClr val="FFFFFF"/>
                </a:solidFill>
                <a:latin typeface="Montaser Arabic Bold"/>
                <a:ea typeface="Montaser Arabic Bold"/>
                <a:cs typeface="Montaser Arabic Bold"/>
                <a:sym typeface="Montaser Arabic Bold"/>
                <a:rtl val="true"/>
              </a:rPr>
              <a:t>مشروع العلوم الفزيائية</a:t>
            </a:r>
          </a:p>
        </p:txBody>
      </p:sp>
      <p:sp>
        <p:nvSpPr>
          <p:cNvPr name="TextBox 7" id="7"/>
          <p:cNvSpPr txBox="true"/>
          <p:nvPr/>
        </p:nvSpPr>
        <p:spPr>
          <a:xfrm rot="0">
            <a:off x="7543516" y="8317905"/>
            <a:ext cx="3200967" cy="120840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 rtl="true">
              <a:lnSpc>
                <a:spcPts val="9625"/>
              </a:lnSpc>
              <a:spcBef>
                <a:spcPct val="0"/>
              </a:spcBef>
            </a:pPr>
            <a:r>
              <a:rPr lang="ar-EG" b="true" sz="7700" spc="-234">
                <a:solidFill>
                  <a:srgbClr val="FFFFFF"/>
                </a:solidFill>
                <a:latin typeface="Montaser Arabic Bold"/>
                <a:ea typeface="Montaser Arabic Bold"/>
                <a:cs typeface="Montaser Arabic Bold"/>
                <a:sym typeface="Montaser Arabic Bold"/>
                <a:rtl val="true"/>
              </a:rPr>
              <a:t>الطاقة</a:t>
            </a:r>
          </a:p>
        </p:txBody>
      </p:sp>
    </p:spTree>
  </p:cSld>
  <p:clrMapOvr>
    <a:masterClrMapping/>
  </p:clrMapOvr>
</p:sld>
</file>

<file path=ppt/slides/slide2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8054429" y="3065594"/>
            <a:ext cx="9204871" cy="957636"/>
            <a:chOff x="0" y="0"/>
            <a:chExt cx="12273162" cy="1276848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2273162" cy="1276848"/>
            </a:xfrm>
            <a:custGeom>
              <a:avLst/>
              <a:gdLst/>
              <a:ahLst/>
              <a:cxnLst/>
              <a:rect r="r" b="b" t="t" l="l"/>
              <a:pathLst>
                <a:path h="1276848" w="12273162">
                  <a:moveTo>
                    <a:pt x="0" y="0"/>
                  </a:moveTo>
                  <a:lnTo>
                    <a:pt x="12273162" y="0"/>
                  </a:lnTo>
                  <a:lnTo>
                    <a:pt x="12273162" y="1276848"/>
                  </a:lnTo>
                  <a:lnTo>
                    <a:pt x="0" y="127684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47625"/>
              <a:ext cx="12273162" cy="132447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5875"/>
                </a:lnSpc>
              </a:pPr>
              <a:r>
                <a:rPr lang="ar-EG" b="true" sz="4700" spc="-142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الطاقة النووية: من الفهم إلى التطبيق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7905155" y="4898975"/>
            <a:ext cx="9335691" cy="1187869"/>
            <a:chOff x="0" y="0"/>
            <a:chExt cx="12447588" cy="1583825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12447588" cy="1583825"/>
            </a:xfrm>
            <a:custGeom>
              <a:avLst/>
              <a:gdLst/>
              <a:ahLst/>
              <a:cxnLst/>
              <a:rect r="r" b="b" t="t" l="l"/>
              <a:pathLst>
                <a:path h="1583825" w="12447588">
                  <a:moveTo>
                    <a:pt x="0" y="0"/>
                  </a:moveTo>
                  <a:lnTo>
                    <a:pt x="12447588" y="0"/>
                  </a:lnTo>
                  <a:lnTo>
                    <a:pt x="12447588" y="1583825"/>
                  </a:lnTo>
                  <a:lnTo>
                    <a:pt x="0" y="158382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0" y="-190500"/>
              <a:ext cx="12447588" cy="177432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4702"/>
                </a:lnSpc>
              </a:pPr>
              <a:r>
                <a:rPr lang="ar-EG" sz="2900" b="true">
                  <a:solidFill>
                    <a:srgbClr val="E5E0DF"/>
                  </a:solidFill>
                  <a:latin typeface="Overpass Ultra-Bold"/>
                  <a:ea typeface="Overpass Ultra-Bold"/>
                  <a:cs typeface="Overpass Ultra-Bold"/>
                  <a:sym typeface="Overpass Ultra-Bold"/>
                  <a:rtl val="true"/>
                </a:rPr>
                <a:t>مرحب</a:t>
              </a:r>
              <a:r>
                <a:rPr lang="ar-EG" sz="2900" b="true">
                  <a:solidFill>
                    <a:srgbClr val="E5E0DF"/>
                  </a:solidFill>
                  <a:latin typeface="Overpass Ultra-Bold"/>
                  <a:ea typeface="Overpass Ultra-Bold"/>
                  <a:cs typeface="Overpass Ultra-Bold"/>
                  <a:sym typeface="Overpass Ultra-Bold"/>
                  <a:rtl val="true"/>
                </a:rPr>
                <a:t>ا بكم في رحلة استكشافية إلى عالم الطاقة النووية، حيث سنتعرف على مبادئها الأساسية وتطبيقاتها المتنوعة</a:t>
              </a:r>
              <a:r>
                <a:rPr lang="en-US" sz="2900" b="true">
                  <a:solidFill>
                    <a:srgbClr val="E5E0DF"/>
                  </a:solidFill>
                  <a:latin typeface="Overpass Ultra-Bold"/>
                  <a:ea typeface="Overpass Ultra-Bold"/>
                  <a:cs typeface="Overpass Ultra-Bold"/>
                  <a:sym typeface="Overpass Ultra-Bold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3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grpSp>
        <p:nvGrpSpPr>
          <p:cNvPr name="Group 5" id="5"/>
          <p:cNvGrpSpPr/>
          <p:nvPr/>
        </p:nvGrpSpPr>
        <p:grpSpPr>
          <a:xfrm rot="0">
            <a:off x="7877915" y="3508765"/>
            <a:ext cx="9381385" cy="2204746"/>
            <a:chOff x="0" y="0"/>
            <a:chExt cx="11260535" cy="2646371"/>
          </a:xfrm>
        </p:grpSpPr>
        <p:sp>
          <p:nvSpPr>
            <p:cNvPr name="Freeform 6" id="6"/>
            <p:cNvSpPr/>
            <p:nvPr/>
          </p:nvSpPr>
          <p:spPr>
            <a:xfrm flipH="false" flipV="false" rot="0">
              <a:off x="0" y="0"/>
              <a:ext cx="11260535" cy="2646371"/>
            </a:xfrm>
            <a:custGeom>
              <a:avLst/>
              <a:gdLst/>
              <a:ahLst/>
              <a:cxnLst/>
              <a:rect r="r" b="b" t="t" l="l"/>
              <a:pathLst>
                <a:path h="2646371" w="11260535">
                  <a:moveTo>
                    <a:pt x="0" y="0"/>
                  </a:moveTo>
                  <a:lnTo>
                    <a:pt x="11260535" y="0"/>
                  </a:lnTo>
                  <a:lnTo>
                    <a:pt x="11260535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7" id="7"/>
            <p:cNvSpPr txBox="true"/>
            <p:nvPr/>
          </p:nvSpPr>
          <p:spPr>
            <a:xfrm>
              <a:off x="0" y="-57150"/>
              <a:ext cx="11260535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6750"/>
                </a:lnSpc>
              </a:pPr>
              <a:r>
                <a:rPr lang="ar-EG" b="true" sz="5400" spc="-16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مصادر الطاقة النووية: أسرار الكون</a:t>
              </a:r>
            </a:p>
          </p:txBody>
        </p:sp>
      </p:grpSp>
      <p:grpSp>
        <p:nvGrpSpPr>
          <p:cNvPr name="Group 8" id="8"/>
          <p:cNvGrpSpPr/>
          <p:nvPr/>
        </p:nvGrpSpPr>
        <p:grpSpPr>
          <a:xfrm rot="0">
            <a:off x="3152999" y="5137248"/>
            <a:ext cx="3520231" cy="554239"/>
            <a:chOff x="0" y="0"/>
            <a:chExt cx="4693642" cy="738985"/>
          </a:xfrm>
        </p:grpSpPr>
        <p:sp>
          <p:nvSpPr>
            <p:cNvPr name="Freeform 9" id="9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0" id="10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الأنوية المشعة</a:t>
              </a:r>
            </a:p>
          </p:txBody>
        </p:sp>
      </p:grpSp>
      <p:grpSp>
        <p:nvGrpSpPr>
          <p:cNvPr name="Group 11" id="11"/>
          <p:cNvGrpSpPr/>
          <p:nvPr/>
        </p:nvGrpSpPr>
        <p:grpSpPr>
          <a:xfrm rot="0">
            <a:off x="1047155" y="5713511"/>
            <a:ext cx="7731919" cy="957560"/>
            <a:chOff x="0" y="0"/>
            <a:chExt cx="10309225" cy="1276747"/>
          </a:xfrm>
        </p:grpSpPr>
        <p:sp>
          <p:nvSpPr>
            <p:cNvPr name="Freeform 12" id="12"/>
            <p:cNvSpPr/>
            <p:nvPr/>
          </p:nvSpPr>
          <p:spPr>
            <a:xfrm flipH="false" flipV="false" rot="0">
              <a:off x="0" y="0"/>
              <a:ext cx="10309225" cy="1276747"/>
            </a:xfrm>
            <a:custGeom>
              <a:avLst/>
              <a:gdLst/>
              <a:ahLst/>
              <a:cxnLst/>
              <a:rect r="r" b="b" t="t" l="l"/>
              <a:pathLst>
                <a:path h="1276747" w="10309225">
                  <a:moveTo>
                    <a:pt x="0" y="0"/>
                  </a:moveTo>
                  <a:lnTo>
                    <a:pt x="10309225" y="0"/>
                  </a:lnTo>
                  <a:lnTo>
                    <a:pt x="10309225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3" id="13"/>
            <p:cNvSpPr txBox="true"/>
            <p:nvPr/>
          </p:nvSpPr>
          <p:spPr>
            <a:xfrm>
              <a:off x="0" y="-152400"/>
              <a:ext cx="10309225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تُستخدم العناصر المشعة مثل اليورانيوم والبلوتونيوم في المفاعلات النووية، حيث تُحدث عملية الانشطار النووي إطلاقًا هائلاً للطاقة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14" id="14"/>
          <p:cNvGrpSpPr/>
          <p:nvPr/>
        </p:nvGrpSpPr>
        <p:grpSpPr>
          <a:xfrm rot="0">
            <a:off x="11249844" y="6961106"/>
            <a:ext cx="3520231" cy="554239"/>
            <a:chOff x="0" y="0"/>
            <a:chExt cx="4693642" cy="738985"/>
          </a:xfrm>
        </p:grpSpPr>
        <p:sp>
          <p:nvSpPr>
            <p:cNvPr name="Freeform 15" id="15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6" id="16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الانشطار النووي</a:t>
              </a:r>
            </a:p>
          </p:txBody>
        </p:sp>
      </p:grpSp>
      <p:grpSp>
        <p:nvGrpSpPr>
          <p:cNvPr name="Group 17" id="17"/>
          <p:cNvGrpSpPr/>
          <p:nvPr/>
        </p:nvGrpSpPr>
        <p:grpSpPr>
          <a:xfrm rot="0">
            <a:off x="9144000" y="7537369"/>
            <a:ext cx="7731919" cy="957560"/>
            <a:chOff x="0" y="0"/>
            <a:chExt cx="10309225" cy="1276747"/>
          </a:xfrm>
        </p:grpSpPr>
        <p:sp>
          <p:nvSpPr>
            <p:cNvPr name="Freeform 18" id="18"/>
            <p:cNvSpPr/>
            <p:nvPr/>
          </p:nvSpPr>
          <p:spPr>
            <a:xfrm flipH="false" flipV="false" rot="0">
              <a:off x="0" y="0"/>
              <a:ext cx="10309225" cy="1276747"/>
            </a:xfrm>
            <a:custGeom>
              <a:avLst/>
              <a:gdLst/>
              <a:ahLst/>
              <a:cxnLst/>
              <a:rect r="r" b="b" t="t" l="l"/>
              <a:pathLst>
                <a:path h="1276747" w="10309225">
                  <a:moveTo>
                    <a:pt x="0" y="0"/>
                  </a:moveTo>
                  <a:lnTo>
                    <a:pt x="10309225" y="0"/>
                  </a:lnTo>
                  <a:lnTo>
                    <a:pt x="10309225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9" id="19"/>
            <p:cNvSpPr txBox="true"/>
            <p:nvPr/>
          </p:nvSpPr>
          <p:spPr>
            <a:xfrm>
              <a:off x="0" y="-152400"/>
              <a:ext cx="10309225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في هذه العملية، تُقصف نواة الذرة المشعة بِنيوترونات، مما يؤدي إلى انشطارها إلى ذرات أخف وأكثر استقرارًا، مع إطلاق طاقة كبيرة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4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>
            <a:hlinkClick r:id="rId4" tooltip="https://gamma.app/?utm_source=made-with-gamma"/>
          </p:cNvPr>
          <p:cNvSpPr/>
          <p:nvPr/>
        </p:nvSpPr>
        <p:spPr>
          <a:xfrm flipH="false" flipV="false" rot="0">
            <a:off x="16049019" y="9686925"/>
            <a:ext cx="2153256" cy="514350"/>
          </a:xfrm>
          <a:custGeom>
            <a:avLst/>
            <a:gdLst/>
            <a:ahLst/>
            <a:cxnLst/>
            <a:rect r="r" b="b" t="t" l="l"/>
            <a:pathLst>
              <a:path h="514350" w="2153256">
                <a:moveTo>
                  <a:pt x="0" y="0"/>
                </a:moveTo>
                <a:lnTo>
                  <a:pt x="2153256" y="0"/>
                </a:lnTo>
                <a:lnTo>
                  <a:pt x="2153256" y="514350"/>
                </a:lnTo>
                <a:lnTo>
                  <a:pt x="0" y="51435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sp>
        <p:nvSpPr>
          <p:cNvPr name="Freeform 6" id="6"/>
          <p:cNvSpPr/>
          <p:nvPr/>
        </p:nvSpPr>
        <p:spPr>
          <a:xfrm flipH="false" flipV="false" rot="0">
            <a:off x="1143000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 l="-42015" t="0" r="-44320" b="0"/>
            </a:stretch>
          </a:blipFill>
        </p:spPr>
      </p:sp>
      <p:grpSp>
        <p:nvGrpSpPr>
          <p:cNvPr name="Group 7" id="7"/>
          <p:cNvGrpSpPr/>
          <p:nvPr/>
        </p:nvGrpSpPr>
        <p:grpSpPr>
          <a:xfrm rot="0">
            <a:off x="1047155" y="3130303"/>
            <a:ext cx="9335691" cy="1984778"/>
            <a:chOff x="0" y="0"/>
            <a:chExt cx="12447588" cy="2646371"/>
          </a:xfrm>
        </p:grpSpPr>
        <p:sp>
          <p:nvSpPr>
            <p:cNvPr name="Freeform 8" id="8"/>
            <p:cNvSpPr/>
            <p:nvPr/>
          </p:nvSpPr>
          <p:spPr>
            <a:xfrm flipH="false" flipV="false" rot="0">
              <a:off x="0" y="0"/>
              <a:ext cx="12447588" cy="2646371"/>
            </a:xfrm>
            <a:custGeom>
              <a:avLst/>
              <a:gdLst/>
              <a:ahLst/>
              <a:cxnLst/>
              <a:rect r="r" b="b" t="t" l="l"/>
              <a:pathLst>
                <a:path h="2646371" w="12447588">
                  <a:moveTo>
                    <a:pt x="0" y="0"/>
                  </a:moveTo>
                  <a:lnTo>
                    <a:pt x="12447588" y="0"/>
                  </a:lnTo>
                  <a:lnTo>
                    <a:pt x="12447588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9" id="9"/>
            <p:cNvSpPr txBox="true"/>
            <p:nvPr/>
          </p:nvSpPr>
          <p:spPr>
            <a:xfrm>
              <a:off x="0" y="-57150"/>
              <a:ext cx="12447588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874"/>
                </a:lnSpc>
              </a:pPr>
              <a:r>
                <a:rPr lang="ar-EG" b="true" sz="5499" spc="-164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عملية الاندماج النووي</a:t>
              </a:r>
            </a:p>
            <a:p>
              <a:pPr algn="ctr">
                <a:lnSpc>
                  <a:spcPts val="6875"/>
                </a:lnSpc>
              </a:pPr>
              <a:r>
                <a:rPr lang="en-US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 </a:t>
              </a:r>
              <a:r>
                <a:rPr lang="ar-EG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والانشطار النووي</a:t>
              </a:r>
            </a:p>
          </p:txBody>
        </p:sp>
      </p:grpSp>
      <p:grpSp>
        <p:nvGrpSpPr>
          <p:cNvPr name="Group 10" id="10"/>
          <p:cNvGrpSpPr/>
          <p:nvPr/>
        </p:nvGrpSpPr>
        <p:grpSpPr>
          <a:xfrm rot="0">
            <a:off x="1047155" y="5339060"/>
            <a:ext cx="9335691" cy="957560"/>
            <a:chOff x="0" y="0"/>
            <a:chExt cx="12447588" cy="1276747"/>
          </a:xfrm>
        </p:grpSpPr>
        <p:sp>
          <p:nvSpPr>
            <p:cNvPr name="Freeform 11" id="11"/>
            <p:cNvSpPr/>
            <p:nvPr/>
          </p:nvSpPr>
          <p:spPr>
            <a:xfrm flipH="false" flipV="false" rot="0">
              <a:off x="0" y="0"/>
              <a:ext cx="12447588" cy="1276747"/>
            </a:xfrm>
            <a:custGeom>
              <a:avLst/>
              <a:gdLst/>
              <a:ahLst/>
              <a:cxnLst/>
              <a:rect r="r" b="b" t="t" l="l"/>
              <a:pathLst>
                <a:path h="1276747" w="12447588">
                  <a:moveTo>
                    <a:pt x="0" y="0"/>
                  </a:moveTo>
                  <a:lnTo>
                    <a:pt x="12447588" y="0"/>
                  </a:lnTo>
                  <a:lnTo>
                    <a:pt x="12447588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2" id="12"/>
            <p:cNvSpPr txBox="true"/>
            <p:nvPr/>
          </p:nvSpPr>
          <p:spPr>
            <a:xfrm>
              <a:off x="0" y="-152400"/>
              <a:ext cx="12447588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تُعد كل من عملية الاندماج النووي والانشطار النووي مصدرين هامين للطاقة. تُستخدم كلتا العمليتين في مجالات مختلفة، مثل إنتاج الكهرباء وتطوير الأسلحة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5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grpSp>
        <p:nvGrpSpPr>
          <p:cNvPr name="Group 5" id="5"/>
          <p:cNvGrpSpPr/>
          <p:nvPr/>
        </p:nvGrpSpPr>
        <p:grpSpPr>
          <a:xfrm rot="0">
            <a:off x="3992103" y="3346549"/>
            <a:ext cx="13248744" cy="2264041"/>
            <a:chOff x="0" y="0"/>
            <a:chExt cx="15486063" cy="2646371"/>
          </a:xfrm>
        </p:grpSpPr>
        <p:sp>
          <p:nvSpPr>
            <p:cNvPr name="Freeform 6" id="6"/>
            <p:cNvSpPr/>
            <p:nvPr/>
          </p:nvSpPr>
          <p:spPr>
            <a:xfrm flipH="false" flipV="false" rot="0">
              <a:off x="0" y="0"/>
              <a:ext cx="15486064" cy="2646371"/>
            </a:xfrm>
            <a:custGeom>
              <a:avLst/>
              <a:gdLst/>
              <a:ahLst/>
              <a:cxnLst/>
              <a:rect r="r" b="b" t="t" l="l"/>
              <a:pathLst>
                <a:path h="2646371" w="15486064">
                  <a:moveTo>
                    <a:pt x="0" y="0"/>
                  </a:moveTo>
                  <a:lnTo>
                    <a:pt x="15486064" y="0"/>
                  </a:lnTo>
                  <a:lnTo>
                    <a:pt x="15486064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7" id="7"/>
            <p:cNvSpPr txBox="true"/>
            <p:nvPr/>
          </p:nvSpPr>
          <p:spPr>
            <a:xfrm>
              <a:off x="0" y="-57150"/>
              <a:ext cx="15486063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875"/>
                </a:lnSpc>
              </a:pPr>
              <a:r>
                <a:rPr lang="ar-EG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المقارنة بين عمليتي الاندماج والانشطار النووي</a:t>
              </a:r>
            </a:p>
          </p:txBody>
        </p:sp>
      </p:grpSp>
      <p:grpSp>
        <p:nvGrpSpPr>
          <p:cNvPr name="Group 8" id="8"/>
          <p:cNvGrpSpPr/>
          <p:nvPr/>
        </p:nvGrpSpPr>
        <p:grpSpPr>
          <a:xfrm rot="0">
            <a:off x="3152999" y="5056351"/>
            <a:ext cx="3520231" cy="554239"/>
            <a:chOff x="0" y="0"/>
            <a:chExt cx="4693642" cy="738985"/>
          </a:xfrm>
        </p:grpSpPr>
        <p:sp>
          <p:nvSpPr>
            <p:cNvPr name="Freeform 9" id="9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0" id="10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الاندماج النووي</a:t>
              </a:r>
            </a:p>
          </p:txBody>
        </p:sp>
      </p:grpSp>
      <p:grpSp>
        <p:nvGrpSpPr>
          <p:cNvPr name="Group 11" id="11"/>
          <p:cNvGrpSpPr/>
          <p:nvPr/>
        </p:nvGrpSpPr>
        <p:grpSpPr>
          <a:xfrm rot="0">
            <a:off x="1047155" y="5713511"/>
            <a:ext cx="7731919" cy="957560"/>
            <a:chOff x="0" y="0"/>
            <a:chExt cx="10309225" cy="1276747"/>
          </a:xfrm>
        </p:grpSpPr>
        <p:sp>
          <p:nvSpPr>
            <p:cNvPr name="Freeform 12" id="12"/>
            <p:cNvSpPr/>
            <p:nvPr/>
          </p:nvSpPr>
          <p:spPr>
            <a:xfrm flipH="false" flipV="false" rot="0">
              <a:off x="0" y="0"/>
              <a:ext cx="10309225" cy="1276747"/>
            </a:xfrm>
            <a:custGeom>
              <a:avLst/>
              <a:gdLst/>
              <a:ahLst/>
              <a:cxnLst/>
              <a:rect r="r" b="b" t="t" l="l"/>
              <a:pathLst>
                <a:path h="1276747" w="10309225">
                  <a:moveTo>
                    <a:pt x="0" y="0"/>
                  </a:moveTo>
                  <a:lnTo>
                    <a:pt x="10309225" y="0"/>
                  </a:lnTo>
                  <a:lnTo>
                    <a:pt x="10309225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3" id="13"/>
            <p:cNvSpPr txBox="true"/>
            <p:nvPr/>
          </p:nvSpPr>
          <p:spPr>
            <a:xfrm>
              <a:off x="0" y="-152400"/>
              <a:ext cx="10309225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تُعد عملية الاندماج النووي اندماجًا لعدة أنوية ذرية خفيفة لإنشاء نواة أثقل. ويُطلق هذا التفاعل طاقة هائلة، مثل تفاعلات الشمس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14" id="14"/>
          <p:cNvGrpSpPr/>
          <p:nvPr/>
        </p:nvGrpSpPr>
        <p:grpSpPr>
          <a:xfrm rot="0">
            <a:off x="11624295" y="4974431"/>
            <a:ext cx="3520231" cy="554239"/>
            <a:chOff x="0" y="0"/>
            <a:chExt cx="4693642" cy="738985"/>
          </a:xfrm>
        </p:grpSpPr>
        <p:sp>
          <p:nvSpPr>
            <p:cNvPr name="Freeform 15" id="15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6" id="16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الانشطار النووي</a:t>
              </a:r>
            </a:p>
          </p:txBody>
        </p:sp>
      </p:grpSp>
      <p:grpSp>
        <p:nvGrpSpPr>
          <p:cNvPr name="Group 17" id="17"/>
          <p:cNvGrpSpPr/>
          <p:nvPr/>
        </p:nvGrpSpPr>
        <p:grpSpPr>
          <a:xfrm rot="0">
            <a:off x="9518451" y="5713511"/>
            <a:ext cx="7731919" cy="957560"/>
            <a:chOff x="0" y="0"/>
            <a:chExt cx="10309225" cy="1276747"/>
          </a:xfrm>
        </p:grpSpPr>
        <p:sp>
          <p:nvSpPr>
            <p:cNvPr name="Freeform 18" id="18"/>
            <p:cNvSpPr/>
            <p:nvPr/>
          </p:nvSpPr>
          <p:spPr>
            <a:xfrm flipH="false" flipV="false" rot="0">
              <a:off x="0" y="0"/>
              <a:ext cx="10309225" cy="1276747"/>
            </a:xfrm>
            <a:custGeom>
              <a:avLst/>
              <a:gdLst/>
              <a:ahLst/>
              <a:cxnLst/>
              <a:rect r="r" b="b" t="t" l="l"/>
              <a:pathLst>
                <a:path h="1276747" w="10309225">
                  <a:moveTo>
                    <a:pt x="0" y="0"/>
                  </a:moveTo>
                  <a:lnTo>
                    <a:pt x="10309225" y="0"/>
                  </a:lnTo>
                  <a:lnTo>
                    <a:pt x="10309225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9" id="19"/>
            <p:cNvSpPr txBox="true"/>
            <p:nvPr/>
          </p:nvSpPr>
          <p:spPr>
            <a:xfrm>
              <a:off x="0" y="-152400"/>
              <a:ext cx="10309225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تُعد عملية الانشطار النووي تفتيت نواة ذرية ثقيلة إلى أنوية أثقل وأخف، مما يؤدي إلى إطلاق كميات هائلة من الطاقة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6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7905155" y="977056"/>
            <a:ext cx="9335691" cy="1984778"/>
            <a:chOff x="0" y="0"/>
            <a:chExt cx="12447588" cy="2646371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2447588" cy="2646371"/>
            </a:xfrm>
            <a:custGeom>
              <a:avLst/>
              <a:gdLst/>
              <a:ahLst/>
              <a:cxnLst/>
              <a:rect r="r" b="b" t="t" l="l"/>
              <a:pathLst>
                <a:path h="2646371" w="12447588">
                  <a:moveTo>
                    <a:pt x="0" y="0"/>
                  </a:moveTo>
                  <a:lnTo>
                    <a:pt x="12447588" y="0"/>
                  </a:lnTo>
                  <a:lnTo>
                    <a:pt x="12447588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57150"/>
              <a:ext cx="12447588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875"/>
                </a:lnSpc>
              </a:pPr>
              <a:r>
                <a:rPr lang="ar-EG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تطبيقات الطاقة النووية: من توليد الكهرباء إلى الطب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2717810" y="3181052"/>
            <a:ext cx="4527798" cy="3640188"/>
            <a:chOff x="0" y="0"/>
            <a:chExt cx="6037063" cy="4853583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6350" y="6350"/>
              <a:ext cx="6024372" cy="4840859"/>
            </a:xfrm>
            <a:custGeom>
              <a:avLst/>
              <a:gdLst/>
              <a:ahLst/>
              <a:cxnLst/>
              <a:rect r="r" b="b" t="t" l="l"/>
              <a:pathLst>
                <a:path h="4840859" w="6024372">
                  <a:moveTo>
                    <a:pt x="0" y="167513"/>
                  </a:moveTo>
                  <a:cubicBezTo>
                    <a:pt x="0" y="75057"/>
                    <a:pt x="75057" y="0"/>
                    <a:pt x="167640" y="0"/>
                  </a:cubicBezTo>
                  <a:lnTo>
                    <a:pt x="5856732" y="0"/>
                  </a:lnTo>
                  <a:cubicBezTo>
                    <a:pt x="5949315" y="0"/>
                    <a:pt x="6024372" y="75057"/>
                    <a:pt x="6024372" y="167513"/>
                  </a:cubicBezTo>
                  <a:lnTo>
                    <a:pt x="6024372" y="4673346"/>
                  </a:lnTo>
                  <a:cubicBezTo>
                    <a:pt x="6024372" y="4765929"/>
                    <a:pt x="5949315" y="4840859"/>
                    <a:pt x="5856732" y="4840859"/>
                  </a:cubicBezTo>
                  <a:lnTo>
                    <a:pt x="167640" y="4840859"/>
                  </a:lnTo>
                  <a:cubicBezTo>
                    <a:pt x="75057" y="4840859"/>
                    <a:pt x="0" y="4765802"/>
                    <a:pt x="0" y="4673346"/>
                  </a:cubicBezTo>
                  <a:close/>
                </a:path>
              </a:pathLst>
            </a:custGeom>
            <a:solidFill>
              <a:srgbClr val="7E023C"/>
            </a:solidFill>
          </p:spPr>
        </p:sp>
        <p:sp>
          <p:nvSpPr>
            <p:cNvPr name="Freeform 11" id="11"/>
            <p:cNvSpPr/>
            <p:nvPr/>
          </p:nvSpPr>
          <p:spPr>
            <a:xfrm flipH="false" flipV="false" rot="0">
              <a:off x="0" y="0"/>
              <a:ext cx="6037072" cy="4853559"/>
            </a:xfrm>
            <a:custGeom>
              <a:avLst/>
              <a:gdLst/>
              <a:ahLst/>
              <a:cxnLst/>
              <a:rect r="r" b="b" t="t" l="l"/>
              <a:pathLst>
                <a:path h="4853559" w="6037072">
                  <a:moveTo>
                    <a:pt x="0" y="173863"/>
                  </a:moveTo>
                  <a:cubicBezTo>
                    <a:pt x="0" y="77851"/>
                    <a:pt x="77851" y="0"/>
                    <a:pt x="173990" y="0"/>
                  </a:cubicBezTo>
                  <a:lnTo>
                    <a:pt x="5863082" y="0"/>
                  </a:lnTo>
                  <a:lnTo>
                    <a:pt x="5863082" y="6350"/>
                  </a:lnTo>
                  <a:lnTo>
                    <a:pt x="5863082" y="0"/>
                  </a:lnTo>
                  <a:cubicBezTo>
                    <a:pt x="5959221" y="0"/>
                    <a:pt x="6037072" y="77851"/>
                    <a:pt x="6037072" y="173863"/>
                  </a:cubicBezTo>
                  <a:lnTo>
                    <a:pt x="6030722" y="173863"/>
                  </a:lnTo>
                  <a:lnTo>
                    <a:pt x="6037072" y="173863"/>
                  </a:lnTo>
                  <a:lnTo>
                    <a:pt x="6037072" y="4679696"/>
                  </a:lnTo>
                  <a:lnTo>
                    <a:pt x="6030722" y="4679696"/>
                  </a:lnTo>
                  <a:lnTo>
                    <a:pt x="6037072" y="4679696"/>
                  </a:lnTo>
                  <a:cubicBezTo>
                    <a:pt x="6037072" y="4775708"/>
                    <a:pt x="5959221" y="4853559"/>
                    <a:pt x="5863082" y="4853559"/>
                  </a:cubicBezTo>
                  <a:lnTo>
                    <a:pt x="5863082" y="4847209"/>
                  </a:lnTo>
                  <a:lnTo>
                    <a:pt x="5863082" y="4853559"/>
                  </a:lnTo>
                  <a:lnTo>
                    <a:pt x="173990" y="4853559"/>
                  </a:lnTo>
                  <a:lnTo>
                    <a:pt x="173990" y="4847209"/>
                  </a:lnTo>
                  <a:lnTo>
                    <a:pt x="173990" y="4853559"/>
                  </a:lnTo>
                  <a:cubicBezTo>
                    <a:pt x="77851" y="4853559"/>
                    <a:pt x="0" y="4775708"/>
                    <a:pt x="0" y="4679696"/>
                  </a:cubicBezTo>
                  <a:lnTo>
                    <a:pt x="0" y="173863"/>
                  </a:lnTo>
                  <a:lnTo>
                    <a:pt x="6350" y="173863"/>
                  </a:lnTo>
                  <a:lnTo>
                    <a:pt x="0" y="173863"/>
                  </a:lnTo>
                  <a:moveTo>
                    <a:pt x="12700" y="173863"/>
                  </a:moveTo>
                  <a:lnTo>
                    <a:pt x="12700" y="4679696"/>
                  </a:lnTo>
                  <a:lnTo>
                    <a:pt x="6350" y="4679696"/>
                  </a:lnTo>
                  <a:lnTo>
                    <a:pt x="12700" y="4679696"/>
                  </a:lnTo>
                  <a:cubicBezTo>
                    <a:pt x="12700" y="4768723"/>
                    <a:pt x="84963" y="4840859"/>
                    <a:pt x="173990" y="4840859"/>
                  </a:cubicBezTo>
                  <a:lnTo>
                    <a:pt x="5863082" y="4840859"/>
                  </a:lnTo>
                  <a:cubicBezTo>
                    <a:pt x="5952109" y="4840859"/>
                    <a:pt x="6024372" y="4768723"/>
                    <a:pt x="6024372" y="4679696"/>
                  </a:cubicBezTo>
                  <a:lnTo>
                    <a:pt x="6024372" y="173863"/>
                  </a:lnTo>
                  <a:cubicBezTo>
                    <a:pt x="6024372" y="84836"/>
                    <a:pt x="5952109" y="12700"/>
                    <a:pt x="5863082" y="12700"/>
                  </a:cubicBezTo>
                  <a:lnTo>
                    <a:pt x="173990" y="12700"/>
                  </a:lnTo>
                  <a:lnTo>
                    <a:pt x="173990" y="6350"/>
                  </a:lnTo>
                  <a:lnTo>
                    <a:pt x="173990" y="12700"/>
                  </a:lnTo>
                  <a:cubicBezTo>
                    <a:pt x="84963" y="12700"/>
                    <a:pt x="12700" y="84836"/>
                    <a:pt x="12700" y="173863"/>
                  </a:cubicBezTo>
                  <a:close/>
                </a:path>
              </a:pathLst>
            </a:custGeom>
            <a:solidFill>
              <a:srgbClr val="971B55"/>
            </a:solidFill>
          </p:spPr>
        </p:sp>
      </p:grpSp>
      <p:grpSp>
        <p:nvGrpSpPr>
          <p:cNvPr name="Group 12" id="12"/>
          <p:cNvGrpSpPr/>
          <p:nvPr/>
        </p:nvGrpSpPr>
        <p:grpSpPr>
          <a:xfrm rot="0">
            <a:off x="13411944" y="3494485"/>
            <a:ext cx="3520231" cy="554239"/>
            <a:chOff x="0" y="0"/>
            <a:chExt cx="4693642" cy="738985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توليد الكهرباء</a:t>
              </a:r>
            </a:p>
          </p:txBody>
        </p:sp>
      </p:grpSp>
      <p:grpSp>
        <p:nvGrpSpPr>
          <p:cNvPr name="Group 15" id="15"/>
          <p:cNvGrpSpPr/>
          <p:nvPr/>
        </p:nvGrpSpPr>
        <p:grpSpPr>
          <a:xfrm rot="0">
            <a:off x="13031241" y="4113907"/>
            <a:ext cx="3900934" cy="2393900"/>
            <a:chOff x="0" y="0"/>
            <a:chExt cx="5201245" cy="3191867"/>
          </a:xfrm>
        </p:grpSpPr>
        <p:sp>
          <p:nvSpPr>
            <p:cNvPr name="Freeform 16" id="16"/>
            <p:cNvSpPr/>
            <p:nvPr/>
          </p:nvSpPr>
          <p:spPr>
            <a:xfrm flipH="false" flipV="false" rot="0">
              <a:off x="0" y="0"/>
              <a:ext cx="5201245" cy="3191867"/>
            </a:xfrm>
            <a:custGeom>
              <a:avLst/>
              <a:gdLst/>
              <a:ahLst/>
              <a:cxnLst/>
              <a:rect r="r" b="b" t="t" l="l"/>
              <a:pathLst>
                <a:path h="3191867" w="5201245">
                  <a:moveTo>
                    <a:pt x="0" y="0"/>
                  </a:moveTo>
                  <a:lnTo>
                    <a:pt x="5201245" y="0"/>
                  </a:lnTo>
                  <a:lnTo>
                    <a:pt x="5201245" y="3191867"/>
                  </a:lnTo>
                  <a:lnTo>
                    <a:pt x="0" y="319186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7" id="17"/>
            <p:cNvSpPr txBox="true"/>
            <p:nvPr/>
          </p:nvSpPr>
          <p:spPr>
            <a:xfrm>
              <a:off x="0" y="-152400"/>
              <a:ext cx="5201245" cy="334426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تشكل محطات الطاقة النووية مصدرًا هامًا للطاقة الكهربائية في العديد من البلدان، فهي تقدم حلًا مستدامًا لتلبية الاحتياجات المتزايدة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18" id="18"/>
          <p:cNvGrpSpPr/>
          <p:nvPr/>
        </p:nvGrpSpPr>
        <p:grpSpPr>
          <a:xfrm rot="0">
            <a:off x="7900392" y="3181052"/>
            <a:ext cx="4527798" cy="3640188"/>
            <a:chOff x="0" y="0"/>
            <a:chExt cx="6037063" cy="4853583"/>
          </a:xfrm>
        </p:grpSpPr>
        <p:sp>
          <p:nvSpPr>
            <p:cNvPr name="Freeform 19" id="19"/>
            <p:cNvSpPr/>
            <p:nvPr/>
          </p:nvSpPr>
          <p:spPr>
            <a:xfrm flipH="false" flipV="false" rot="0">
              <a:off x="6350" y="6350"/>
              <a:ext cx="6024372" cy="4840859"/>
            </a:xfrm>
            <a:custGeom>
              <a:avLst/>
              <a:gdLst/>
              <a:ahLst/>
              <a:cxnLst/>
              <a:rect r="r" b="b" t="t" l="l"/>
              <a:pathLst>
                <a:path h="4840859" w="6024372">
                  <a:moveTo>
                    <a:pt x="0" y="167513"/>
                  </a:moveTo>
                  <a:cubicBezTo>
                    <a:pt x="0" y="75057"/>
                    <a:pt x="75057" y="0"/>
                    <a:pt x="167640" y="0"/>
                  </a:cubicBezTo>
                  <a:lnTo>
                    <a:pt x="5856732" y="0"/>
                  </a:lnTo>
                  <a:cubicBezTo>
                    <a:pt x="5949315" y="0"/>
                    <a:pt x="6024372" y="75057"/>
                    <a:pt x="6024372" y="167513"/>
                  </a:cubicBezTo>
                  <a:lnTo>
                    <a:pt x="6024372" y="4673346"/>
                  </a:lnTo>
                  <a:cubicBezTo>
                    <a:pt x="6024372" y="4765929"/>
                    <a:pt x="5949315" y="4840859"/>
                    <a:pt x="5856732" y="4840859"/>
                  </a:cubicBezTo>
                  <a:lnTo>
                    <a:pt x="167640" y="4840859"/>
                  </a:lnTo>
                  <a:cubicBezTo>
                    <a:pt x="75057" y="4840859"/>
                    <a:pt x="0" y="4765802"/>
                    <a:pt x="0" y="4673346"/>
                  </a:cubicBezTo>
                  <a:close/>
                </a:path>
              </a:pathLst>
            </a:custGeom>
            <a:solidFill>
              <a:srgbClr val="7E023C"/>
            </a:solidFill>
          </p:spPr>
        </p:sp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6037072" cy="4853559"/>
            </a:xfrm>
            <a:custGeom>
              <a:avLst/>
              <a:gdLst/>
              <a:ahLst/>
              <a:cxnLst/>
              <a:rect r="r" b="b" t="t" l="l"/>
              <a:pathLst>
                <a:path h="4853559" w="6037072">
                  <a:moveTo>
                    <a:pt x="0" y="173863"/>
                  </a:moveTo>
                  <a:cubicBezTo>
                    <a:pt x="0" y="77851"/>
                    <a:pt x="77851" y="0"/>
                    <a:pt x="173990" y="0"/>
                  </a:cubicBezTo>
                  <a:lnTo>
                    <a:pt x="5863082" y="0"/>
                  </a:lnTo>
                  <a:lnTo>
                    <a:pt x="5863082" y="6350"/>
                  </a:lnTo>
                  <a:lnTo>
                    <a:pt x="5863082" y="0"/>
                  </a:lnTo>
                  <a:cubicBezTo>
                    <a:pt x="5959221" y="0"/>
                    <a:pt x="6037072" y="77851"/>
                    <a:pt x="6037072" y="173863"/>
                  </a:cubicBezTo>
                  <a:lnTo>
                    <a:pt x="6030722" y="173863"/>
                  </a:lnTo>
                  <a:lnTo>
                    <a:pt x="6037072" y="173863"/>
                  </a:lnTo>
                  <a:lnTo>
                    <a:pt x="6037072" y="4679696"/>
                  </a:lnTo>
                  <a:lnTo>
                    <a:pt x="6030722" y="4679696"/>
                  </a:lnTo>
                  <a:lnTo>
                    <a:pt x="6037072" y="4679696"/>
                  </a:lnTo>
                  <a:cubicBezTo>
                    <a:pt x="6037072" y="4775708"/>
                    <a:pt x="5959221" y="4853559"/>
                    <a:pt x="5863082" y="4853559"/>
                  </a:cubicBezTo>
                  <a:lnTo>
                    <a:pt x="5863082" y="4847209"/>
                  </a:lnTo>
                  <a:lnTo>
                    <a:pt x="5863082" y="4853559"/>
                  </a:lnTo>
                  <a:lnTo>
                    <a:pt x="173990" y="4853559"/>
                  </a:lnTo>
                  <a:lnTo>
                    <a:pt x="173990" y="4847209"/>
                  </a:lnTo>
                  <a:lnTo>
                    <a:pt x="173990" y="4853559"/>
                  </a:lnTo>
                  <a:cubicBezTo>
                    <a:pt x="77851" y="4853559"/>
                    <a:pt x="0" y="4775708"/>
                    <a:pt x="0" y="4679696"/>
                  </a:cubicBezTo>
                  <a:lnTo>
                    <a:pt x="0" y="173863"/>
                  </a:lnTo>
                  <a:lnTo>
                    <a:pt x="6350" y="173863"/>
                  </a:lnTo>
                  <a:lnTo>
                    <a:pt x="0" y="173863"/>
                  </a:lnTo>
                  <a:moveTo>
                    <a:pt x="12700" y="173863"/>
                  </a:moveTo>
                  <a:lnTo>
                    <a:pt x="12700" y="4679696"/>
                  </a:lnTo>
                  <a:lnTo>
                    <a:pt x="6350" y="4679696"/>
                  </a:lnTo>
                  <a:lnTo>
                    <a:pt x="12700" y="4679696"/>
                  </a:lnTo>
                  <a:cubicBezTo>
                    <a:pt x="12700" y="4768723"/>
                    <a:pt x="84963" y="4840859"/>
                    <a:pt x="173990" y="4840859"/>
                  </a:cubicBezTo>
                  <a:lnTo>
                    <a:pt x="5863082" y="4840859"/>
                  </a:lnTo>
                  <a:cubicBezTo>
                    <a:pt x="5952109" y="4840859"/>
                    <a:pt x="6024372" y="4768723"/>
                    <a:pt x="6024372" y="4679696"/>
                  </a:cubicBezTo>
                  <a:lnTo>
                    <a:pt x="6024372" y="173863"/>
                  </a:lnTo>
                  <a:cubicBezTo>
                    <a:pt x="6024372" y="84836"/>
                    <a:pt x="5952109" y="12700"/>
                    <a:pt x="5863082" y="12700"/>
                  </a:cubicBezTo>
                  <a:lnTo>
                    <a:pt x="173990" y="12700"/>
                  </a:lnTo>
                  <a:lnTo>
                    <a:pt x="173990" y="6350"/>
                  </a:lnTo>
                  <a:lnTo>
                    <a:pt x="173990" y="12700"/>
                  </a:lnTo>
                  <a:cubicBezTo>
                    <a:pt x="84963" y="12700"/>
                    <a:pt x="12700" y="84836"/>
                    <a:pt x="12700" y="173863"/>
                  </a:cubicBezTo>
                  <a:close/>
                </a:path>
              </a:pathLst>
            </a:custGeom>
            <a:solidFill>
              <a:srgbClr val="971B55"/>
            </a:solidFill>
          </p:spPr>
        </p:sp>
      </p:grpSp>
      <p:grpSp>
        <p:nvGrpSpPr>
          <p:cNvPr name="Group 21" id="21"/>
          <p:cNvGrpSpPr/>
          <p:nvPr/>
        </p:nvGrpSpPr>
        <p:grpSpPr>
          <a:xfrm rot="0">
            <a:off x="8594526" y="3494485"/>
            <a:ext cx="3520231" cy="554239"/>
            <a:chOff x="0" y="0"/>
            <a:chExt cx="4693642" cy="738985"/>
          </a:xfrm>
        </p:grpSpPr>
        <p:sp>
          <p:nvSpPr>
            <p:cNvPr name="Freeform 22" id="22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3" id="23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الطب</a:t>
              </a:r>
            </a:p>
          </p:txBody>
        </p:sp>
      </p:grpSp>
      <p:grpSp>
        <p:nvGrpSpPr>
          <p:cNvPr name="Group 24" id="24"/>
          <p:cNvGrpSpPr/>
          <p:nvPr/>
        </p:nvGrpSpPr>
        <p:grpSpPr>
          <a:xfrm rot="0">
            <a:off x="8213824" y="4113907"/>
            <a:ext cx="3900934" cy="1915120"/>
            <a:chOff x="0" y="0"/>
            <a:chExt cx="5201245" cy="2553493"/>
          </a:xfrm>
        </p:grpSpPr>
        <p:sp>
          <p:nvSpPr>
            <p:cNvPr name="Freeform 25" id="25"/>
            <p:cNvSpPr/>
            <p:nvPr/>
          </p:nvSpPr>
          <p:spPr>
            <a:xfrm flipH="false" flipV="false" rot="0">
              <a:off x="0" y="0"/>
              <a:ext cx="5201245" cy="2553493"/>
            </a:xfrm>
            <a:custGeom>
              <a:avLst/>
              <a:gdLst/>
              <a:ahLst/>
              <a:cxnLst/>
              <a:rect r="r" b="b" t="t" l="l"/>
              <a:pathLst>
                <a:path h="2553493" w="5201245">
                  <a:moveTo>
                    <a:pt x="0" y="0"/>
                  </a:moveTo>
                  <a:lnTo>
                    <a:pt x="5201245" y="0"/>
                  </a:lnTo>
                  <a:lnTo>
                    <a:pt x="5201245" y="2553493"/>
                  </a:lnTo>
                  <a:lnTo>
                    <a:pt x="0" y="255349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6" id="26"/>
            <p:cNvSpPr txBox="true"/>
            <p:nvPr/>
          </p:nvSpPr>
          <p:spPr>
            <a:xfrm>
              <a:off x="0" y="-152400"/>
              <a:ext cx="5201245" cy="270589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تُستخدم النظائر المشعة في تشخيص وعلاج العديد من الأمراض، وتوفر أدوات قوية لتحسين الرعاية الصحية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27" id="27"/>
          <p:cNvGrpSpPr/>
          <p:nvPr/>
        </p:nvGrpSpPr>
        <p:grpSpPr>
          <a:xfrm rot="0">
            <a:off x="7900392" y="7110859"/>
            <a:ext cx="9345216" cy="2203848"/>
            <a:chOff x="0" y="0"/>
            <a:chExt cx="12460288" cy="2938463"/>
          </a:xfrm>
        </p:grpSpPr>
        <p:sp>
          <p:nvSpPr>
            <p:cNvPr name="Freeform 28" id="28"/>
            <p:cNvSpPr/>
            <p:nvPr/>
          </p:nvSpPr>
          <p:spPr>
            <a:xfrm flipH="false" flipV="false" rot="0">
              <a:off x="6350" y="6350"/>
              <a:ext cx="12447651" cy="2925826"/>
            </a:xfrm>
            <a:custGeom>
              <a:avLst/>
              <a:gdLst/>
              <a:ahLst/>
              <a:cxnLst/>
              <a:rect r="r" b="b" t="t" l="l"/>
              <a:pathLst>
                <a:path h="2925826" w="12447651">
                  <a:moveTo>
                    <a:pt x="0" y="167513"/>
                  </a:moveTo>
                  <a:cubicBezTo>
                    <a:pt x="0" y="75057"/>
                    <a:pt x="75311" y="0"/>
                    <a:pt x="168148" y="0"/>
                  </a:cubicBezTo>
                  <a:lnTo>
                    <a:pt x="12279503" y="0"/>
                  </a:lnTo>
                  <a:cubicBezTo>
                    <a:pt x="12372340" y="0"/>
                    <a:pt x="12447651" y="75057"/>
                    <a:pt x="12447651" y="167513"/>
                  </a:cubicBezTo>
                  <a:lnTo>
                    <a:pt x="12447651" y="2758186"/>
                  </a:lnTo>
                  <a:cubicBezTo>
                    <a:pt x="12447651" y="2850769"/>
                    <a:pt x="12372340" y="2925699"/>
                    <a:pt x="12279503" y="2925699"/>
                  </a:cubicBezTo>
                  <a:lnTo>
                    <a:pt x="168148" y="2925699"/>
                  </a:lnTo>
                  <a:cubicBezTo>
                    <a:pt x="75311" y="2925826"/>
                    <a:pt x="0" y="2850769"/>
                    <a:pt x="0" y="2758186"/>
                  </a:cubicBezTo>
                  <a:close/>
                </a:path>
              </a:pathLst>
            </a:custGeom>
            <a:solidFill>
              <a:srgbClr val="7E023C"/>
            </a:solidFill>
          </p:spPr>
        </p:sp>
        <p:sp>
          <p:nvSpPr>
            <p:cNvPr name="Freeform 29" id="29"/>
            <p:cNvSpPr/>
            <p:nvPr/>
          </p:nvSpPr>
          <p:spPr>
            <a:xfrm flipH="false" flipV="false" rot="0">
              <a:off x="0" y="0"/>
              <a:ext cx="12460351" cy="2938526"/>
            </a:xfrm>
            <a:custGeom>
              <a:avLst/>
              <a:gdLst/>
              <a:ahLst/>
              <a:cxnLst/>
              <a:rect r="r" b="b" t="t" l="l"/>
              <a:pathLst>
                <a:path h="2938526" w="12460351">
                  <a:moveTo>
                    <a:pt x="0" y="173863"/>
                  </a:moveTo>
                  <a:cubicBezTo>
                    <a:pt x="0" y="77851"/>
                    <a:pt x="78105" y="0"/>
                    <a:pt x="174498" y="0"/>
                  </a:cubicBezTo>
                  <a:lnTo>
                    <a:pt x="12285853" y="0"/>
                  </a:lnTo>
                  <a:lnTo>
                    <a:pt x="12285853" y="6350"/>
                  </a:lnTo>
                  <a:lnTo>
                    <a:pt x="12285853" y="0"/>
                  </a:lnTo>
                  <a:cubicBezTo>
                    <a:pt x="12382247" y="0"/>
                    <a:pt x="12460351" y="77851"/>
                    <a:pt x="12460351" y="173863"/>
                  </a:cubicBezTo>
                  <a:lnTo>
                    <a:pt x="12454001" y="173863"/>
                  </a:lnTo>
                  <a:lnTo>
                    <a:pt x="12460351" y="173863"/>
                  </a:lnTo>
                  <a:lnTo>
                    <a:pt x="12460351" y="2764536"/>
                  </a:lnTo>
                  <a:lnTo>
                    <a:pt x="12454001" y="2764536"/>
                  </a:lnTo>
                  <a:lnTo>
                    <a:pt x="12460351" y="2764536"/>
                  </a:lnTo>
                  <a:cubicBezTo>
                    <a:pt x="12460351" y="2860548"/>
                    <a:pt x="12382247" y="2938399"/>
                    <a:pt x="12285853" y="2938399"/>
                  </a:cubicBezTo>
                  <a:lnTo>
                    <a:pt x="12285853" y="2932049"/>
                  </a:lnTo>
                  <a:lnTo>
                    <a:pt x="12285853" y="2938399"/>
                  </a:lnTo>
                  <a:lnTo>
                    <a:pt x="174498" y="2938399"/>
                  </a:lnTo>
                  <a:lnTo>
                    <a:pt x="174498" y="2932049"/>
                  </a:lnTo>
                  <a:lnTo>
                    <a:pt x="174498" y="2938399"/>
                  </a:lnTo>
                  <a:cubicBezTo>
                    <a:pt x="78105" y="2938526"/>
                    <a:pt x="0" y="2860675"/>
                    <a:pt x="0" y="2764536"/>
                  </a:cubicBezTo>
                  <a:lnTo>
                    <a:pt x="0" y="173863"/>
                  </a:lnTo>
                  <a:lnTo>
                    <a:pt x="6350" y="173863"/>
                  </a:lnTo>
                  <a:lnTo>
                    <a:pt x="0" y="173863"/>
                  </a:lnTo>
                  <a:moveTo>
                    <a:pt x="12700" y="173863"/>
                  </a:moveTo>
                  <a:lnTo>
                    <a:pt x="12700" y="2764536"/>
                  </a:lnTo>
                  <a:lnTo>
                    <a:pt x="6350" y="2764536"/>
                  </a:lnTo>
                  <a:lnTo>
                    <a:pt x="12700" y="2764536"/>
                  </a:lnTo>
                  <a:cubicBezTo>
                    <a:pt x="12700" y="2853563"/>
                    <a:pt x="85090" y="2925699"/>
                    <a:pt x="174498" y="2925699"/>
                  </a:cubicBezTo>
                  <a:lnTo>
                    <a:pt x="12285853" y="2925699"/>
                  </a:lnTo>
                  <a:cubicBezTo>
                    <a:pt x="12375261" y="2925699"/>
                    <a:pt x="12447651" y="2853563"/>
                    <a:pt x="12447651" y="2764536"/>
                  </a:cubicBezTo>
                  <a:lnTo>
                    <a:pt x="12447651" y="173863"/>
                  </a:lnTo>
                  <a:cubicBezTo>
                    <a:pt x="12447651" y="84836"/>
                    <a:pt x="12375261" y="12700"/>
                    <a:pt x="12285853" y="12700"/>
                  </a:cubicBezTo>
                  <a:lnTo>
                    <a:pt x="174498" y="12700"/>
                  </a:lnTo>
                  <a:lnTo>
                    <a:pt x="174498" y="6350"/>
                  </a:lnTo>
                  <a:lnTo>
                    <a:pt x="174498" y="12700"/>
                  </a:lnTo>
                  <a:cubicBezTo>
                    <a:pt x="85090" y="12700"/>
                    <a:pt x="12700" y="84836"/>
                    <a:pt x="12700" y="173863"/>
                  </a:cubicBezTo>
                  <a:close/>
                </a:path>
              </a:pathLst>
            </a:custGeom>
            <a:solidFill>
              <a:srgbClr val="971B55"/>
            </a:solidFill>
          </p:spPr>
        </p:sp>
      </p:grpSp>
      <p:grpSp>
        <p:nvGrpSpPr>
          <p:cNvPr name="Group 30" id="30"/>
          <p:cNvGrpSpPr/>
          <p:nvPr/>
        </p:nvGrpSpPr>
        <p:grpSpPr>
          <a:xfrm rot="0">
            <a:off x="10812884" y="7354640"/>
            <a:ext cx="3520231" cy="554239"/>
            <a:chOff x="0" y="0"/>
            <a:chExt cx="4693642" cy="738985"/>
          </a:xfrm>
        </p:grpSpPr>
        <p:sp>
          <p:nvSpPr>
            <p:cNvPr name="Freeform 31" id="31"/>
            <p:cNvSpPr/>
            <p:nvPr/>
          </p:nvSpPr>
          <p:spPr>
            <a:xfrm flipH="false" flipV="false" rot="0">
              <a:off x="0" y="0"/>
              <a:ext cx="4693642" cy="738985"/>
            </a:xfrm>
            <a:custGeom>
              <a:avLst/>
              <a:gdLst/>
              <a:ahLst/>
              <a:cxnLst/>
              <a:rect r="r" b="b" t="t" l="l"/>
              <a:pathLst>
                <a:path h="738985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738985"/>
                  </a:lnTo>
                  <a:lnTo>
                    <a:pt x="0" y="738985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2" id="32"/>
            <p:cNvSpPr txBox="true"/>
            <p:nvPr/>
          </p:nvSpPr>
          <p:spPr>
            <a:xfrm>
              <a:off x="0" y="-38100"/>
              <a:ext cx="4693642" cy="77708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الصناعة</a:t>
              </a:r>
            </a:p>
          </p:txBody>
        </p:sp>
      </p:grpSp>
      <p:grpSp>
        <p:nvGrpSpPr>
          <p:cNvPr name="Group 33" id="33"/>
          <p:cNvGrpSpPr/>
          <p:nvPr/>
        </p:nvGrpSpPr>
        <p:grpSpPr>
          <a:xfrm rot="0">
            <a:off x="8213824" y="8043714"/>
            <a:ext cx="8718351" cy="957560"/>
            <a:chOff x="0" y="0"/>
            <a:chExt cx="11624468" cy="1276747"/>
          </a:xfrm>
        </p:grpSpPr>
        <p:sp>
          <p:nvSpPr>
            <p:cNvPr name="Freeform 34" id="34"/>
            <p:cNvSpPr/>
            <p:nvPr/>
          </p:nvSpPr>
          <p:spPr>
            <a:xfrm flipH="false" flipV="false" rot="0">
              <a:off x="0" y="0"/>
              <a:ext cx="11624468" cy="1276747"/>
            </a:xfrm>
            <a:custGeom>
              <a:avLst/>
              <a:gdLst/>
              <a:ahLst/>
              <a:cxnLst/>
              <a:rect r="r" b="b" t="t" l="l"/>
              <a:pathLst>
                <a:path h="1276747" w="11624468">
                  <a:moveTo>
                    <a:pt x="0" y="0"/>
                  </a:moveTo>
                  <a:lnTo>
                    <a:pt x="11624468" y="0"/>
                  </a:lnTo>
                  <a:lnTo>
                    <a:pt x="11624468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5" id="35"/>
            <p:cNvSpPr txBox="true"/>
            <p:nvPr/>
          </p:nvSpPr>
          <p:spPr>
            <a:xfrm>
              <a:off x="0" y="-152400"/>
              <a:ext cx="11624468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تلعب الطاقة النووية دورًا حاسمًا في الصناعات المختلفة، من التصنيع إلى الزراعة، مما يساهم في تحسين الكفاءة والإنتاجية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7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7716142" y="829270"/>
            <a:ext cx="9713714" cy="1634300"/>
            <a:chOff x="0" y="0"/>
            <a:chExt cx="12951618" cy="2179067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2951619" cy="2179067"/>
            </a:xfrm>
            <a:custGeom>
              <a:avLst/>
              <a:gdLst/>
              <a:ahLst/>
              <a:cxnLst/>
              <a:rect r="r" b="b" t="t" l="l"/>
              <a:pathLst>
                <a:path h="2179067" w="12951619">
                  <a:moveTo>
                    <a:pt x="0" y="0"/>
                  </a:moveTo>
                  <a:lnTo>
                    <a:pt x="12951619" y="0"/>
                  </a:lnTo>
                  <a:lnTo>
                    <a:pt x="12951619" y="2179067"/>
                  </a:lnTo>
                  <a:lnTo>
                    <a:pt x="0" y="217906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47625"/>
              <a:ext cx="12951618" cy="222669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5625"/>
                </a:lnSpc>
              </a:pPr>
              <a:r>
                <a:rPr lang="ar-EG" b="true" sz="4499" spc="-13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السلسلة الطاقوية في المفاعلات النووية: تحويل الطاقة</a:t>
              </a:r>
            </a:p>
          </p:txBody>
        </p:sp>
      </p:grpSp>
      <p:sp>
        <p:nvSpPr>
          <p:cNvPr name="Freeform 9" id="9" descr="preencoded.png"/>
          <p:cNvSpPr/>
          <p:nvPr/>
        </p:nvSpPr>
        <p:spPr>
          <a:xfrm flipH="false" flipV="false" rot="0">
            <a:off x="16203960" y="2639466"/>
            <a:ext cx="1225897" cy="1782366"/>
          </a:xfrm>
          <a:custGeom>
            <a:avLst/>
            <a:gdLst/>
            <a:ahLst/>
            <a:cxnLst/>
            <a:rect r="r" b="b" t="t" l="l"/>
            <a:pathLst>
              <a:path h="1782366" w="1225897">
                <a:moveTo>
                  <a:pt x="0" y="0"/>
                </a:moveTo>
                <a:lnTo>
                  <a:pt x="1225897" y="0"/>
                </a:lnTo>
                <a:lnTo>
                  <a:pt x="1225897" y="1782366"/>
                </a:lnTo>
                <a:lnTo>
                  <a:pt x="0" y="1782366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-148" t="0" r="-148" b="0"/>
            </a:stretch>
          </a:blipFill>
        </p:spPr>
      </p:sp>
      <p:grpSp>
        <p:nvGrpSpPr>
          <p:cNvPr name="Group 10" id="10"/>
          <p:cNvGrpSpPr/>
          <p:nvPr/>
        </p:nvGrpSpPr>
        <p:grpSpPr>
          <a:xfrm rot="0">
            <a:off x="12951619" y="2884586"/>
            <a:ext cx="2884586" cy="455200"/>
            <a:chOff x="0" y="0"/>
            <a:chExt cx="3846115" cy="606933"/>
          </a:xfrm>
        </p:grpSpPr>
        <p:sp>
          <p:nvSpPr>
            <p:cNvPr name="Freeform 11" id="11"/>
            <p:cNvSpPr/>
            <p:nvPr/>
          </p:nvSpPr>
          <p:spPr>
            <a:xfrm flipH="false" flipV="false" rot="0">
              <a:off x="0" y="0"/>
              <a:ext cx="3846115" cy="606933"/>
            </a:xfrm>
            <a:custGeom>
              <a:avLst/>
              <a:gdLst/>
              <a:ahLst/>
              <a:cxnLst/>
              <a:rect r="r" b="b" t="t" l="l"/>
              <a:pathLst>
                <a:path h="606933" w="3846115">
                  <a:moveTo>
                    <a:pt x="0" y="0"/>
                  </a:moveTo>
                  <a:lnTo>
                    <a:pt x="3846115" y="0"/>
                  </a:lnTo>
                  <a:lnTo>
                    <a:pt x="3846115" y="606933"/>
                  </a:lnTo>
                  <a:lnTo>
                    <a:pt x="0" y="60693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2" id="12"/>
            <p:cNvSpPr txBox="true"/>
            <p:nvPr/>
          </p:nvSpPr>
          <p:spPr>
            <a:xfrm>
              <a:off x="0" y="-28575"/>
              <a:ext cx="3846115" cy="63550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2812"/>
                </a:lnSpc>
              </a:pPr>
              <a:r>
                <a:rPr lang="ar-EG" b="true" sz="2249" spc="-6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التفاعل النووي</a:t>
              </a:r>
            </a:p>
          </p:txBody>
        </p:sp>
      </p:grpSp>
      <p:grpSp>
        <p:nvGrpSpPr>
          <p:cNvPr name="Group 13" id="13"/>
          <p:cNvGrpSpPr/>
          <p:nvPr/>
        </p:nvGrpSpPr>
        <p:grpSpPr>
          <a:xfrm rot="0">
            <a:off x="7716142" y="3392091"/>
            <a:ext cx="8120062" cy="784622"/>
            <a:chOff x="0" y="0"/>
            <a:chExt cx="10826750" cy="1046163"/>
          </a:xfrm>
        </p:grpSpPr>
        <p:sp>
          <p:nvSpPr>
            <p:cNvPr name="Freeform 14" id="14"/>
            <p:cNvSpPr/>
            <p:nvPr/>
          </p:nvSpPr>
          <p:spPr>
            <a:xfrm flipH="false" flipV="false" rot="0">
              <a:off x="0" y="0"/>
              <a:ext cx="10826750" cy="1046163"/>
            </a:xfrm>
            <a:custGeom>
              <a:avLst/>
              <a:gdLst/>
              <a:ahLst/>
              <a:cxnLst/>
              <a:rect r="r" b="b" t="t" l="l"/>
              <a:pathLst>
                <a:path h="1046163" w="10826750">
                  <a:moveTo>
                    <a:pt x="0" y="0"/>
                  </a:moveTo>
                  <a:lnTo>
                    <a:pt x="10826750" y="0"/>
                  </a:lnTo>
                  <a:lnTo>
                    <a:pt x="10826750" y="1046163"/>
                  </a:lnTo>
                  <a:lnTo>
                    <a:pt x="0" y="104616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5" id="15"/>
            <p:cNvSpPr txBox="true"/>
            <p:nvPr/>
          </p:nvSpPr>
          <p:spPr>
            <a:xfrm>
              <a:off x="0" y="-123825"/>
              <a:ext cx="10826750" cy="116998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062"/>
                </a:lnSpc>
              </a:pPr>
              <a:r>
                <a:rPr lang="ar-EG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تُشكل عملية الانشطار النووي في قلب المفاعل المصدر الأساسي للطاقة، حيث تنبعث الحرارة من التفاعلات النووية المتسلسلة</a:t>
              </a:r>
              <a:r>
                <a:rPr lang="en-US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sp>
        <p:nvSpPr>
          <p:cNvPr name="Freeform 16" id="16" descr="preencoded.png"/>
          <p:cNvSpPr/>
          <p:nvPr/>
        </p:nvSpPr>
        <p:spPr>
          <a:xfrm flipH="false" flipV="false" rot="0">
            <a:off x="16203960" y="4421832"/>
            <a:ext cx="1225897" cy="1782366"/>
          </a:xfrm>
          <a:custGeom>
            <a:avLst/>
            <a:gdLst/>
            <a:ahLst/>
            <a:cxnLst/>
            <a:rect r="r" b="b" t="t" l="l"/>
            <a:pathLst>
              <a:path h="1782366" w="1225897">
                <a:moveTo>
                  <a:pt x="0" y="0"/>
                </a:moveTo>
                <a:lnTo>
                  <a:pt x="1225897" y="0"/>
                </a:lnTo>
                <a:lnTo>
                  <a:pt x="1225897" y="1782367"/>
                </a:lnTo>
                <a:lnTo>
                  <a:pt x="0" y="1782367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 l="-148" t="0" r="-148" b="0"/>
            </a:stretch>
          </a:blipFill>
        </p:spPr>
      </p:sp>
      <p:grpSp>
        <p:nvGrpSpPr>
          <p:cNvPr name="Group 17" id="17"/>
          <p:cNvGrpSpPr/>
          <p:nvPr/>
        </p:nvGrpSpPr>
        <p:grpSpPr>
          <a:xfrm rot="0">
            <a:off x="12951619" y="4666953"/>
            <a:ext cx="2884586" cy="455200"/>
            <a:chOff x="0" y="0"/>
            <a:chExt cx="3846115" cy="606933"/>
          </a:xfrm>
        </p:grpSpPr>
        <p:sp>
          <p:nvSpPr>
            <p:cNvPr name="Freeform 18" id="18"/>
            <p:cNvSpPr/>
            <p:nvPr/>
          </p:nvSpPr>
          <p:spPr>
            <a:xfrm flipH="false" flipV="false" rot="0">
              <a:off x="0" y="0"/>
              <a:ext cx="3846115" cy="606933"/>
            </a:xfrm>
            <a:custGeom>
              <a:avLst/>
              <a:gdLst/>
              <a:ahLst/>
              <a:cxnLst/>
              <a:rect r="r" b="b" t="t" l="l"/>
              <a:pathLst>
                <a:path h="606933" w="3846115">
                  <a:moveTo>
                    <a:pt x="0" y="0"/>
                  </a:moveTo>
                  <a:lnTo>
                    <a:pt x="3846115" y="0"/>
                  </a:lnTo>
                  <a:lnTo>
                    <a:pt x="3846115" y="606933"/>
                  </a:lnTo>
                  <a:lnTo>
                    <a:pt x="0" y="60693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9" id="19"/>
            <p:cNvSpPr txBox="true"/>
            <p:nvPr/>
          </p:nvSpPr>
          <p:spPr>
            <a:xfrm>
              <a:off x="0" y="-28575"/>
              <a:ext cx="3846115" cy="63550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2812"/>
                </a:lnSpc>
              </a:pPr>
              <a:r>
                <a:rPr lang="ar-EG" b="true" sz="2249" spc="-6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تحويل الحرارة</a:t>
              </a:r>
            </a:p>
          </p:txBody>
        </p:sp>
      </p:grpSp>
      <p:grpSp>
        <p:nvGrpSpPr>
          <p:cNvPr name="Group 20" id="20"/>
          <p:cNvGrpSpPr/>
          <p:nvPr/>
        </p:nvGrpSpPr>
        <p:grpSpPr>
          <a:xfrm rot="0">
            <a:off x="7716142" y="5174456"/>
            <a:ext cx="8120062" cy="784622"/>
            <a:chOff x="0" y="0"/>
            <a:chExt cx="10826750" cy="1046163"/>
          </a:xfrm>
        </p:grpSpPr>
        <p:sp>
          <p:nvSpPr>
            <p:cNvPr name="Freeform 21" id="21"/>
            <p:cNvSpPr/>
            <p:nvPr/>
          </p:nvSpPr>
          <p:spPr>
            <a:xfrm flipH="false" flipV="false" rot="0">
              <a:off x="0" y="0"/>
              <a:ext cx="10826750" cy="1046163"/>
            </a:xfrm>
            <a:custGeom>
              <a:avLst/>
              <a:gdLst/>
              <a:ahLst/>
              <a:cxnLst/>
              <a:rect r="r" b="b" t="t" l="l"/>
              <a:pathLst>
                <a:path h="1046163" w="10826750">
                  <a:moveTo>
                    <a:pt x="0" y="0"/>
                  </a:moveTo>
                  <a:lnTo>
                    <a:pt x="10826750" y="0"/>
                  </a:lnTo>
                  <a:lnTo>
                    <a:pt x="10826750" y="1046163"/>
                  </a:lnTo>
                  <a:lnTo>
                    <a:pt x="0" y="104616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2" id="22"/>
            <p:cNvSpPr txBox="true"/>
            <p:nvPr/>
          </p:nvSpPr>
          <p:spPr>
            <a:xfrm>
              <a:off x="0" y="-123825"/>
              <a:ext cx="10826750" cy="116998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062"/>
                </a:lnSpc>
              </a:pPr>
              <a:r>
                <a:rPr lang="ar-EG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يتم نقل الحرارة الناتجة عن الانشطار إلى مبرد، مثل الماء، الذي يمتص الحرارة ويُصبح ساخنًا</a:t>
              </a:r>
              <a:r>
                <a:rPr lang="en-US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sp>
        <p:nvSpPr>
          <p:cNvPr name="Freeform 23" id="23" descr="preencoded.png"/>
          <p:cNvSpPr/>
          <p:nvPr/>
        </p:nvSpPr>
        <p:spPr>
          <a:xfrm flipH="false" flipV="false" rot="0">
            <a:off x="16203960" y="6204198"/>
            <a:ext cx="1225897" cy="1471166"/>
          </a:xfrm>
          <a:custGeom>
            <a:avLst/>
            <a:gdLst/>
            <a:ahLst/>
            <a:cxnLst/>
            <a:rect r="r" b="b" t="t" l="l"/>
            <a:pathLst>
              <a:path h="1471166" w="1225897">
                <a:moveTo>
                  <a:pt x="0" y="0"/>
                </a:moveTo>
                <a:lnTo>
                  <a:pt x="1225897" y="0"/>
                </a:lnTo>
                <a:lnTo>
                  <a:pt x="1225897" y="1471166"/>
                </a:lnTo>
                <a:lnTo>
                  <a:pt x="0" y="1471166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 l="-262" t="0" r="-262" b="0"/>
            </a:stretch>
          </a:blipFill>
        </p:spPr>
      </p:sp>
      <p:grpSp>
        <p:nvGrpSpPr>
          <p:cNvPr name="Group 24" id="24"/>
          <p:cNvGrpSpPr/>
          <p:nvPr/>
        </p:nvGrpSpPr>
        <p:grpSpPr>
          <a:xfrm rot="0">
            <a:off x="12951619" y="6449318"/>
            <a:ext cx="2884586" cy="455200"/>
            <a:chOff x="0" y="0"/>
            <a:chExt cx="3846115" cy="606933"/>
          </a:xfrm>
        </p:grpSpPr>
        <p:sp>
          <p:nvSpPr>
            <p:cNvPr name="Freeform 25" id="25"/>
            <p:cNvSpPr/>
            <p:nvPr/>
          </p:nvSpPr>
          <p:spPr>
            <a:xfrm flipH="false" flipV="false" rot="0">
              <a:off x="0" y="0"/>
              <a:ext cx="3846115" cy="606933"/>
            </a:xfrm>
            <a:custGeom>
              <a:avLst/>
              <a:gdLst/>
              <a:ahLst/>
              <a:cxnLst/>
              <a:rect r="r" b="b" t="t" l="l"/>
              <a:pathLst>
                <a:path h="606933" w="3846115">
                  <a:moveTo>
                    <a:pt x="0" y="0"/>
                  </a:moveTo>
                  <a:lnTo>
                    <a:pt x="3846115" y="0"/>
                  </a:lnTo>
                  <a:lnTo>
                    <a:pt x="3846115" y="606933"/>
                  </a:lnTo>
                  <a:lnTo>
                    <a:pt x="0" y="60693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6" id="26"/>
            <p:cNvSpPr txBox="true"/>
            <p:nvPr/>
          </p:nvSpPr>
          <p:spPr>
            <a:xfrm>
              <a:off x="0" y="-28575"/>
              <a:ext cx="3846115" cy="63550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2812"/>
                </a:lnSpc>
              </a:pPr>
              <a:r>
                <a:rPr lang="ar-EG" b="true" sz="2249" spc="-6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توليد البخار</a:t>
              </a:r>
            </a:p>
          </p:txBody>
        </p:sp>
      </p:grpSp>
      <p:grpSp>
        <p:nvGrpSpPr>
          <p:cNvPr name="Group 27" id="27"/>
          <p:cNvGrpSpPr/>
          <p:nvPr/>
        </p:nvGrpSpPr>
        <p:grpSpPr>
          <a:xfrm rot="0">
            <a:off x="7716142" y="6956822"/>
            <a:ext cx="8120062" cy="392311"/>
            <a:chOff x="0" y="0"/>
            <a:chExt cx="10826750" cy="523082"/>
          </a:xfrm>
        </p:grpSpPr>
        <p:sp>
          <p:nvSpPr>
            <p:cNvPr name="Freeform 28" id="28"/>
            <p:cNvSpPr/>
            <p:nvPr/>
          </p:nvSpPr>
          <p:spPr>
            <a:xfrm flipH="false" flipV="false" rot="0">
              <a:off x="0" y="0"/>
              <a:ext cx="10826750" cy="523082"/>
            </a:xfrm>
            <a:custGeom>
              <a:avLst/>
              <a:gdLst/>
              <a:ahLst/>
              <a:cxnLst/>
              <a:rect r="r" b="b" t="t" l="l"/>
              <a:pathLst>
                <a:path h="523082" w="10826750">
                  <a:moveTo>
                    <a:pt x="0" y="0"/>
                  </a:moveTo>
                  <a:lnTo>
                    <a:pt x="10826750" y="0"/>
                  </a:lnTo>
                  <a:lnTo>
                    <a:pt x="10826750" y="523082"/>
                  </a:lnTo>
                  <a:lnTo>
                    <a:pt x="0" y="5230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9" id="29"/>
            <p:cNvSpPr txBox="true"/>
            <p:nvPr/>
          </p:nvSpPr>
          <p:spPr>
            <a:xfrm>
              <a:off x="0" y="-123825"/>
              <a:ext cx="10826750" cy="64690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062"/>
                </a:lnSpc>
              </a:pPr>
              <a:r>
                <a:rPr lang="ar-EG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تُستخدم حرارة المبرد لتبخير الماء، ثم يتحول البخار إلى طاقة حركية تدير التوربينات</a:t>
              </a:r>
              <a:r>
                <a:rPr lang="en-US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sp>
        <p:nvSpPr>
          <p:cNvPr name="Freeform 30" id="30" descr="preencoded.png"/>
          <p:cNvSpPr/>
          <p:nvPr/>
        </p:nvSpPr>
        <p:spPr>
          <a:xfrm flipH="false" flipV="false" rot="0">
            <a:off x="16203960" y="7675364"/>
            <a:ext cx="1225897" cy="1782366"/>
          </a:xfrm>
          <a:custGeom>
            <a:avLst/>
            <a:gdLst/>
            <a:ahLst/>
            <a:cxnLst/>
            <a:rect r="r" b="b" t="t" l="l"/>
            <a:pathLst>
              <a:path h="1782366" w="1225897">
                <a:moveTo>
                  <a:pt x="0" y="0"/>
                </a:moveTo>
                <a:lnTo>
                  <a:pt x="1225897" y="0"/>
                </a:lnTo>
                <a:lnTo>
                  <a:pt x="1225897" y="1782366"/>
                </a:lnTo>
                <a:lnTo>
                  <a:pt x="0" y="1782366"/>
                </a:lnTo>
                <a:lnTo>
                  <a:pt x="0" y="0"/>
                </a:lnTo>
                <a:close/>
              </a:path>
            </a:pathLst>
          </a:custGeom>
          <a:blipFill>
            <a:blip r:embed="rId7"/>
            <a:stretch>
              <a:fillRect l="-148" t="0" r="-148" b="0"/>
            </a:stretch>
          </a:blipFill>
        </p:spPr>
      </p:sp>
      <p:grpSp>
        <p:nvGrpSpPr>
          <p:cNvPr name="Group 31" id="31"/>
          <p:cNvGrpSpPr/>
          <p:nvPr/>
        </p:nvGrpSpPr>
        <p:grpSpPr>
          <a:xfrm rot="0">
            <a:off x="12951619" y="7920484"/>
            <a:ext cx="2884586" cy="455200"/>
            <a:chOff x="0" y="0"/>
            <a:chExt cx="3846115" cy="606933"/>
          </a:xfrm>
        </p:grpSpPr>
        <p:sp>
          <p:nvSpPr>
            <p:cNvPr name="Freeform 32" id="32"/>
            <p:cNvSpPr/>
            <p:nvPr/>
          </p:nvSpPr>
          <p:spPr>
            <a:xfrm flipH="false" flipV="false" rot="0">
              <a:off x="0" y="0"/>
              <a:ext cx="3846115" cy="606933"/>
            </a:xfrm>
            <a:custGeom>
              <a:avLst/>
              <a:gdLst/>
              <a:ahLst/>
              <a:cxnLst/>
              <a:rect r="r" b="b" t="t" l="l"/>
              <a:pathLst>
                <a:path h="606933" w="3846115">
                  <a:moveTo>
                    <a:pt x="0" y="0"/>
                  </a:moveTo>
                  <a:lnTo>
                    <a:pt x="3846115" y="0"/>
                  </a:lnTo>
                  <a:lnTo>
                    <a:pt x="3846115" y="606933"/>
                  </a:lnTo>
                  <a:lnTo>
                    <a:pt x="0" y="60693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3" id="33"/>
            <p:cNvSpPr txBox="true"/>
            <p:nvPr/>
          </p:nvSpPr>
          <p:spPr>
            <a:xfrm>
              <a:off x="0" y="-28575"/>
              <a:ext cx="3846115" cy="63550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2812"/>
                </a:lnSpc>
              </a:pPr>
              <a:r>
                <a:rPr lang="ar-EG" b="true" sz="2249" spc="-6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توليد الكهرباء</a:t>
              </a:r>
            </a:p>
          </p:txBody>
        </p:sp>
      </p:grpSp>
      <p:grpSp>
        <p:nvGrpSpPr>
          <p:cNvPr name="Group 34" id="34"/>
          <p:cNvGrpSpPr/>
          <p:nvPr/>
        </p:nvGrpSpPr>
        <p:grpSpPr>
          <a:xfrm rot="0">
            <a:off x="7716142" y="8427987"/>
            <a:ext cx="8120062" cy="784622"/>
            <a:chOff x="0" y="0"/>
            <a:chExt cx="10826750" cy="1046163"/>
          </a:xfrm>
        </p:grpSpPr>
        <p:sp>
          <p:nvSpPr>
            <p:cNvPr name="Freeform 35" id="35"/>
            <p:cNvSpPr/>
            <p:nvPr/>
          </p:nvSpPr>
          <p:spPr>
            <a:xfrm flipH="false" flipV="false" rot="0">
              <a:off x="0" y="0"/>
              <a:ext cx="10826750" cy="1046163"/>
            </a:xfrm>
            <a:custGeom>
              <a:avLst/>
              <a:gdLst/>
              <a:ahLst/>
              <a:cxnLst/>
              <a:rect r="r" b="b" t="t" l="l"/>
              <a:pathLst>
                <a:path h="1046163" w="10826750">
                  <a:moveTo>
                    <a:pt x="0" y="0"/>
                  </a:moveTo>
                  <a:lnTo>
                    <a:pt x="10826750" y="0"/>
                  </a:lnTo>
                  <a:lnTo>
                    <a:pt x="10826750" y="1046163"/>
                  </a:lnTo>
                  <a:lnTo>
                    <a:pt x="0" y="104616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6" id="36"/>
            <p:cNvSpPr txBox="true"/>
            <p:nvPr/>
          </p:nvSpPr>
          <p:spPr>
            <a:xfrm>
              <a:off x="0" y="-123825"/>
              <a:ext cx="10826750" cy="1169988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062"/>
                </a:lnSpc>
              </a:pPr>
              <a:r>
                <a:rPr lang="ar-EG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تدير التوربينات المولدات الكهربائية التي تُحول الطاقة الحركية إلى طاقة كهربائية قابلة للاستخدام</a:t>
              </a:r>
              <a:r>
                <a:rPr lang="en-US" sz="1874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8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7905155" y="2031206"/>
            <a:ext cx="9335691" cy="1984778"/>
            <a:chOff x="0" y="0"/>
            <a:chExt cx="12447588" cy="2646371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2447588" cy="2646371"/>
            </a:xfrm>
            <a:custGeom>
              <a:avLst/>
              <a:gdLst/>
              <a:ahLst/>
              <a:cxnLst/>
              <a:rect r="r" b="b" t="t" l="l"/>
              <a:pathLst>
                <a:path h="2646371" w="12447588">
                  <a:moveTo>
                    <a:pt x="0" y="0"/>
                  </a:moveTo>
                  <a:lnTo>
                    <a:pt x="12447588" y="0"/>
                  </a:lnTo>
                  <a:lnTo>
                    <a:pt x="12447588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57150"/>
              <a:ext cx="12447588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6875"/>
                </a:lnSpc>
              </a:pPr>
              <a:r>
                <a:rPr lang="ar-EG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تأثير الطاقة النووية على البيئة: مسؤولية مستدامة</a:t>
              </a:r>
            </a:p>
          </p:txBody>
        </p:sp>
      </p:grpSp>
      <p:sp>
        <p:nvSpPr>
          <p:cNvPr name="Freeform 9" id="9" descr="preencoded.png"/>
          <p:cNvSpPr/>
          <p:nvPr/>
        </p:nvSpPr>
        <p:spPr>
          <a:xfrm flipH="false" flipV="false" rot="0">
            <a:off x="16537781" y="4239965"/>
            <a:ext cx="703064" cy="703064"/>
          </a:xfrm>
          <a:custGeom>
            <a:avLst/>
            <a:gdLst/>
            <a:ahLst/>
            <a:cxnLst/>
            <a:rect r="r" b="b" t="t" l="l"/>
            <a:pathLst>
              <a:path h="703064" w="703064">
                <a:moveTo>
                  <a:pt x="0" y="0"/>
                </a:moveTo>
                <a:lnTo>
                  <a:pt x="703064" y="0"/>
                </a:lnTo>
                <a:lnTo>
                  <a:pt x="703064" y="703064"/>
                </a:lnTo>
                <a:lnTo>
                  <a:pt x="0" y="703064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0" t="0" r="0" b="0"/>
            </a:stretch>
          </a:blipFill>
        </p:spPr>
      </p:sp>
      <p:grpSp>
        <p:nvGrpSpPr>
          <p:cNvPr name="Group 10" id="10"/>
          <p:cNvGrpSpPr/>
          <p:nvPr/>
        </p:nvGrpSpPr>
        <p:grpSpPr>
          <a:xfrm rot="0">
            <a:off x="14428142" y="5242172"/>
            <a:ext cx="2812703" cy="439936"/>
            <a:chOff x="0" y="0"/>
            <a:chExt cx="3750270" cy="586582"/>
          </a:xfrm>
        </p:grpSpPr>
        <p:sp>
          <p:nvSpPr>
            <p:cNvPr name="Freeform 11" id="11"/>
            <p:cNvSpPr/>
            <p:nvPr/>
          </p:nvSpPr>
          <p:spPr>
            <a:xfrm flipH="false" flipV="false" rot="0">
              <a:off x="0" y="0"/>
              <a:ext cx="3750270" cy="586582"/>
            </a:xfrm>
            <a:custGeom>
              <a:avLst/>
              <a:gdLst/>
              <a:ahLst/>
              <a:cxnLst/>
              <a:rect r="r" b="b" t="t" l="l"/>
              <a:pathLst>
                <a:path h="586582" w="3750270">
                  <a:moveTo>
                    <a:pt x="0" y="0"/>
                  </a:moveTo>
                  <a:lnTo>
                    <a:pt x="3750270" y="0"/>
                  </a:lnTo>
                  <a:lnTo>
                    <a:pt x="3750270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2" id="12"/>
            <p:cNvSpPr txBox="true"/>
            <p:nvPr/>
          </p:nvSpPr>
          <p:spPr>
            <a:xfrm>
              <a:off x="0" y="-38100"/>
              <a:ext cx="3750270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النفايات المشعة</a:t>
              </a:r>
            </a:p>
          </p:txBody>
        </p:sp>
      </p:grpSp>
      <p:grpSp>
        <p:nvGrpSpPr>
          <p:cNvPr name="Group 13" id="13"/>
          <p:cNvGrpSpPr/>
          <p:nvPr/>
        </p:nvGrpSpPr>
        <p:grpSpPr>
          <a:xfrm rot="0">
            <a:off x="14428142" y="5861596"/>
            <a:ext cx="2812703" cy="1915120"/>
            <a:chOff x="0" y="0"/>
            <a:chExt cx="3750270" cy="2553493"/>
          </a:xfrm>
        </p:grpSpPr>
        <p:sp>
          <p:nvSpPr>
            <p:cNvPr name="Freeform 14" id="14"/>
            <p:cNvSpPr/>
            <p:nvPr/>
          </p:nvSpPr>
          <p:spPr>
            <a:xfrm flipH="false" flipV="false" rot="0">
              <a:off x="0" y="0"/>
              <a:ext cx="3750270" cy="2553493"/>
            </a:xfrm>
            <a:custGeom>
              <a:avLst/>
              <a:gdLst/>
              <a:ahLst/>
              <a:cxnLst/>
              <a:rect r="r" b="b" t="t" l="l"/>
              <a:pathLst>
                <a:path h="2553493" w="3750270">
                  <a:moveTo>
                    <a:pt x="0" y="0"/>
                  </a:moveTo>
                  <a:lnTo>
                    <a:pt x="3750270" y="0"/>
                  </a:lnTo>
                  <a:lnTo>
                    <a:pt x="3750270" y="2553493"/>
                  </a:lnTo>
                  <a:lnTo>
                    <a:pt x="0" y="255349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5" id="15"/>
            <p:cNvSpPr txBox="true"/>
            <p:nvPr/>
          </p:nvSpPr>
          <p:spPr>
            <a:xfrm>
              <a:off x="0" y="-152400"/>
              <a:ext cx="3750270" cy="270589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تُشكل إدارة النفايات المشعة تحديًا، حيث تتطلب حلولًا آمنة ودائمة لحماية البيئة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sp>
        <p:nvSpPr>
          <p:cNvPr name="Freeform 16" id="16" descr="preencoded.png"/>
          <p:cNvSpPr/>
          <p:nvPr/>
        </p:nvSpPr>
        <p:spPr>
          <a:xfrm flipH="false" flipV="false" rot="0">
            <a:off x="13276361" y="4239965"/>
            <a:ext cx="703064" cy="703064"/>
          </a:xfrm>
          <a:custGeom>
            <a:avLst/>
            <a:gdLst/>
            <a:ahLst/>
            <a:cxnLst/>
            <a:rect r="r" b="b" t="t" l="l"/>
            <a:pathLst>
              <a:path h="703064" w="703064">
                <a:moveTo>
                  <a:pt x="0" y="0"/>
                </a:moveTo>
                <a:lnTo>
                  <a:pt x="703064" y="0"/>
                </a:lnTo>
                <a:lnTo>
                  <a:pt x="703064" y="703064"/>
                </a:lnTo>
                <a:lnTo>
                  <a:pt x="0" y="703064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 l="0" t="0" r="0" b="0"/>
            </a:stretch>
          </a:blipFill>
        </p:spPr>
      </p:sp>
      <p:grpSp>
        <p:nvGrpSpPr>
          <p:cNvPr name="Group 17" id="17"/>
          <p:cNvGrpSpPr/>
          <p:nvPr/>
        </p:nvGrpSpPr>
        <p:grpSpPr>
          <a:xfrm rot="0">
            <a:off x="11166722" y="5242172"/>
            <a:ext cx="2812702" cy="439936"/>
            <a:chOff x="0" y="0"/>
            <a:chExt cx="3750270" cy="586582"/>
          </a:xfrm>
        </p:grpSpPr>
        <p:sp>
          <p:nvSpPr>
            <p:cNvPr name="Freeform 18" id="18"/>
            <p:cNvSpPr/>
            <p:nvPr/>
          </p:nvSpPr>
          <p:spPr>
            <a:xfrm flipH="false" flipV="false" rot="0">
              <a:off x="0" y="0"/>
              <a:ext cx="3750270" cy="586582"/>
            </a:xfrm>
            <a:custGeom>
              <a:avLst/>
              <a:gdLst/>
              <a:ahLst/>
              <a:cxnLst/>
              <a:rect r="r" b="b" t="t" l="l"/>
              <a:pathLst>
                <a:path h="586582" w="3750270">
                  <a:moveTo>
                    <a:pt x="0" y="0"/>
                  </a:moveTo>
                  <a:lnTo>
                    <a:pt x="3750270" y="0"/>
                  </a:lnTo>
                  <a:lnTo>
                    <a:pt x="3750270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9" id="19"/>
            <p:cNvSpPr txBox="true"/>
            <p:nvPr/>
          </p:nvSpPr>
          <p:spPr>
            <a:xfrm>
              <a:off x="0" y="-38100"/>
              <a:ext cx="3750270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الحرارة</a:t>
              </a:r>
            </a:p>
          </p:txBody>
        </p:sp>
      </p:grpSp>
      <p:grpSp>
        <p:nvGrpSpPr>
          <p:cNvPr name="Group 20" id="20"/>
          <p:cNvGrpSpPr/>
          <p:nvPr/>
        </p:nvGrpSpPr>
        <p:grpSpPr>
          <a:xfrm rot="0">
            <a:off x="11166722" y="5861596"/>
            <a:ext cx="2812702" cy="1915120"/>
            <a:chOff x="0" y="0"/>
            <a:chExt cx="3750270" cy="2553493"/>
          </a:xfrm>
        </p:grpSpPr>
        <p:sp>
          <p:nvSpPr>
            <p:cNvPr name="Freeform 21" id="21"/>
            <p:cNvSpPr/>
            <p:nvPr/>
          </p:nvSpPr>
          <p:spPr>
            <a:xfrm flipH="false" flipV="false" rot="0">
              <a:off x="0" y="0"/>
              <a:ext cx="3750270" cy="2553493"/>
            </a:xfrm>
            <a:custGeom>
              <a:avLst/>
              <a:gdLst/>
              <a:ahLst/>
              <a:cxnLst/>
              <a:rect r="r" b="b" t="t" l="l"/>
              <a:pathLst>
                <a:path h="2553493" w="3750270">
                  <a:moveTo>
                    <a:pt x="0" y="0"/>
                  </a:moveTo>
                  <a:lnTo>
                    <a:pt x="3750270" y="0"/>
                  </a:lnTo>
                  <a:lnTo>
                    <a:pt x="3750270" y="2553493"/>
                  </a:lnTo>
                  <a:lnTo>
                    <a:pt x="0" y="255349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2" id="22"/>
            <p:cNvSpPr txBox="true"/>
            <p:nvPr/>
          </p:nvSpPr>
          <p:spPr>
            <a:xfrm>
              <a:off x="0" y="-152400"/>
              <a:ext cx="3750270" cy="270589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تُطلق محطات الطاقة النووية حرارة في البيئة المحيطة، مما قد يؤثر على توازن النظم البيئية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sp>
        <p:nvSpPr>
          <p:cNvPr name="Freeform 23" id="23" descr="preencoded.png"/>
          <p:cNvSpPr/>
          <p:nvPr/>
        </p:nvSpPr>
        <p:spPr>
          <a:xfrm flipH="false" flipV="false" rot="0">
            <a:off x="10014794" y="4239965"/>
            <a:ext cx="703212" cy="703213"/>
          </a:xfrm>
          <a:custGeom>
            <a:avLst/>
            <a:gdLst/>
            <a:ahLst/>
            <a:cxnLst/>
            <a:rect r="r" b="b" t="t" l="l"/>
            <a:pathLst>
              <a:path h="703213" w="703212">
                <a:moveTo>
                  <a:pt x="0" y="0"/>
                </a:moveTo>
                <a:lnTo>
                  <a:pt x="703212" y="0"/>
                </a:lnTo>
                <a:lnTo>
                  <a:pt x="703212" y="703213"/>
                </a:lnTo>
                <a:lnTo>
                  <a:pt x="0" y="703213"/>
                </a:lnTo>
                <a:lnTo>
                  <a:pt x="0" y="0"/>
                </a:lnTo>
                <a:close/>
              </a:path>
            </a:pathLst>
          </a:custGeom>
          <a:blipFill>
            <a:blip r:embed="rId6"/>
            <a:stretch>
              <a:fillRect l="0" t="0" r="0" b="0"/>
            </a:stretch>
          </a:blipFill>
        </p:spPr>
      </p:sp>
      <p:grpSp>
        <p:nvGrpSpPr>
          <p:cNvPr name="Group 24" id="24"/>
          <p:cNvGrpSpPr/>
          <p:nvPr/>
        </p:nvGrpSpPr>
        <p:grpSpPr>
          <a:xfrm rot="0">
            <a:off x="7905155" y="5242322"/>
            <a:ext cx="2812851" cy="439936"/>
            <a:chOff x="0" y="0"/>
            <a:chExt cx="3750468" cy="586582"/>
          </a:xfrm>
        </p:grpSpPr>
        <p:sp>
          <p:nvSpPr>
            <p:cNvPr name="Freeform 25" id="25"/>
            <p:cNvSpPr/>
            <p:nvPr/>
          </p:nvSpPr>
          <p:spPr>
            <a:xfrm flipH="false" flipV="false" rot="0">
              <a:off x="0" y="0"/>
              <a:ext cx="3750468" cy="586582"/>
            </a:xfrm>
            <a:custGeom>
              <a:avLst/>
              <a:gdLst/>
              <a:ahLst/>
              <a:cxnLst/>
              <a:rect r="r" b="b" t="t" l="l"/>
              <a:pathLst>
                <a:path h="586582" w="3750468">
                  <a:moveTo>
                    <a:pt x="0" y="0"/>
                  </a:moveTo>
                  <a:lnTo>
                    <a:pt x="3750468" y="0"/>
                  </a:lnTo>
                  <a:lnTo>
                    <a:pt x="3750468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6" id="26"/>
            <p:cNvSpPr txBox="true"/>
            <p:nvPr/>
          </p:nvSpPr>
          <p:spPr>
            <a:xfrm>
              <a:off x="0" y="-38100"/>
              <a:ext cx="3750468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الأمان</a:t>
              </a:r>
            </a:p>
          </p:txBody>
        </p:sp>
      </p:grpSp>
      <p:grpSp>
        <p:nvGrpSpPr>
          <p:cNvPr name="Group 27" id="27"/>
          <p:cNvGrpSpPr/>
          <p:nvPr/>
        </p:nvGrpSpPr>
        <p:grpSpPr>
          <a:xfrm rot="0">
            <a:off x="7905155" y="5861745"/>
            <a:ext cx="2812851" cy="2393900"/>
            <a:chOff x="0" y="0"/>
            <a:chExt cx="3750468" cy="3191867"/>
          </a:xfrm>
        </p:grpSpPr>
        <p:sp>
          <p:nvSpPr>
            <p:cNvPr name="Freeform 28" id="28"/>
            <p:cNvSpPr/>
            <p:nvPr/>
          </p:nvSpPr>
          <p:spPr>
            <a:xfrm flipH="false" flipV="false" rot="0">
              <a:off x="0" y="0"/>
              <a:ext cx="3750468" cy="3191867"/>
            </a:xfrm>
            <a:custGeom>
              <a:avLst/>
              <a:gdLst/>
              <a:ahLst/>
              <a:cxnLst/>
              <a:rect r="r" b="b" t="t" l="l"/>
              <a:pathLst>
                <a:path h="3191867" w="3750468">
                  <a:moveTo>
                    <a:pt x="0" y="0"/>
                  </a:moveTo>
                  <a:lnTo>
                    <a:pt x="3750468" y="0"/>
                  </a:lnTo>
                  <a:lnTo>
                    <a:pt x="3750468" y="3191867"/>
                  </a:lnTo>
                  <a:lnTo>
                    <a:pt x="0" y="319186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9" id="29"/>
            <p:cNvSpPr txBox="true"/>
            <p:nvPr/>
          </p:nvSpPr>
          <p:spPr>
            <a:xfrm>
              <a:off x="0" y="-152400"/>
              <a:ext cx="3750468" cy="334426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يُعدّ ضمان أمان محطات الطاقة النووية من المخاطر المحتملة أولوية قصوى، لضمان سلامة الإنسان والبيئة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9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grpSp>
        <p:nvGrpSpPr>
          <p:cNvPr name="Group 5" id="5"/>
          <p:cNvGrpSpPr/>
          <p:nvPr/>
        </p:nvGrpSpPr>
        <p:grpSpPr>
          <a:xfrm rot="0">
            <a:off x="448183" y="711113"/>
            <a:ext cx="16874605" cy="2277207"/>
            <a:chOff x="0" y="0"/>
            <a:chExt cx="19610188" cy="2646371"/>
          </a:xfrm>
        </p:grpSpPr>
        <p:sp>
          <p:nvSpPr>
            <p:cNvPr name="Freeform 6" id="6"/>
            <p:cNvSpPr/>
            <p:nvPr/>
          </p:nvSpPr>
          <p:spPr>
            <a:xfrm flipH="false" flipV="false" rot="0">
              <a:off x="0" y="0"/>
              <a:ext cx="19610189" cy="2646371"/>
            </a:xfrm>
            <a:custGeom>
              <a:avLst/>
              <a:gdLst/>
              <a:ahLst/>
              <a:cxnLst/>
              <a:rect r="r" b="b" t="t" l="l"/>
              <a:pathLst>
                <a:path h="2646371" w="19610189">
                  <a:moveTo>
                    <a:pt x="0" y="0"/>
                  </a:moveTo>
                  <a:lnTo>
                    <a:pt x="19610189" y="0"/>
                  </a:lnTo>
                  <a:lnTo>
                    <a:pt x="19610189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7" id="7"/>
            <p:cNvSpPr txBox="true"/>
            <p:nvPr/>
          </p:nvSpPr>
          <p:spPr>
            <a:xfrm>
              <a:off x="0" y="-38100"/>
              <a:ext cx="19610188" cy="268447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499"/>
                </a:lnSpc>
              </a:pPr>
              <a:r>
                <a:rPr lang="ar-EG" b="true" sz="5199" spc="-157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التحديات المستقبلية للطاقة النووية: الطريق إلى المستقبل</a:t>
              </a:r>
            </a:p>
          </p:txBody>
        </p:sp>
      </p:grpSp>
      <p:sp>
        <p:nvSpPr>
          <p:cNvPr name="Freeform 8" id="8" descr="preencoded.png"/>
          <p:cNvSpPr/>
          <p:nvPr/>
        </p:nvSpPr>
        <p:spPr>
          <a:xfrm flipH="false" flipV="false" rot="0">
            <a:off x="11856541" y="2545110"/>
            <a:ext cx="2671911" cy="2175272"/>
          </a:xfrm>
          <a:custGeom>
            <a:avLst/>
            <a:gdLst/>
            <a:ahLst/>
            <a:cxnLst/>
            <a:rect r="r" b="b" t="t" l="l"/>
            <a:pathLst>
              <a:path h="2175272" w="2671911">
                <a:moveTo>
                  <a:pt x="0" y="0"/>
                </a:moveTo>
                <a:lnTo>
                  <a:pt x="2671911" y="0"/>
                </a:lnTo>
                <a:lnTo>
                  <a:pt x="2671911" y="2175272"/>
                </a:lnTo>
                <a:lnTo>
                  <a:pt x="0" y="2175272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-168" t="0" r="-168" b="0"/>
            </a:stretch>
          </a:blipFill>
        </p:spPr>
      </p:sp>
      <p:grpSp>
        <p:nvGrpSpPr>
          <p:cNvPr name="Group 9" id="9"/>
          <p:cNvGrpSpPr/>
          <p:nvPr/>
        </p:nvGrpSpPr>
        <p:grpSpPr>
          <a:xfrm rot="0">
            <a:off x="13123366" y="3614886"/>
            <a:ext cx="138410" cy="598289"/>
            <a:chOff x="0" y="0"/>
            <a:chExt cx="184547" cy="797718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184547" cy="797718"/>
            </a:xfrm>
            <a:custGeom>
              <a:avLst/>
              <a:gdLst/>
              <a:ahLst/>
              <a:cxnLst/>
              <a:rect r="r" b="b" t="t" l="l"/>
              <a:pathLst>
                <a:path h="797718" w="184547">
                  <a:moveTo>
                    <a:pt x="0" y="0"/>
                  </a:moveTo>
                  <a:lnTo>
                    <a:pt x="184547" y="0"/>
                  </a:lnTo>
                  <a:lnTo>
                    <a:pt x="184547" y="797718"/>
                  </a:lnTo>
                  <a:lnTo>
                    <a:pt x="0" y="79771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0" y="-123825"/>
              <a:ext cx="184547" cy="92154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4687"/>
                </a:lnSpc>
              </a:pPr>
              <a:r>
                <a:rPr lang="en-US" b="true" sz="2937" spc="-8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1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8037165" y="3083570"/>
            <a:ext cx="3520231" cy="439936"/>
            <a:chOff x="0" y="0"/>
            <a:chExt cx="4693642" cy="586582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4693642" cy="586582"/>
            </a:xfrm>
            <a:custGeom>
              <a:avLst/>
              <a:gdLst/>
              <a:ahLst/>
              <a:cxnLst/>
              <a:rect r="r" b="b" t="t" l="l"/>
              <a:pathLst>
                <a:path h="586582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38100"/>
              <a:ext cx="4693642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تطوير التقنيات</a:t>
              </a:r>
            </a:p>
          </p:txBody>
        </p:sp>
      </p:grpSp>
      <p:grpSp>
        <p:nvGrpSpPr>
          <p:cNvPr name="Group 15" id="15"/>
          <p:cNvGrpSpPr/>
          <p:nvPr/>
        </p:nvGrpSpPr>
        <p:grpSpPr>
          <a:xfrm rot="0">
            <a:off x="1503461" y="3702992"/>
            <a:ext cx="10053935" cy="478780"/>
            <a:chOff x="0" y="0"/>
            <a:chExt cx="13405247" cy="638373"/>
          </a:xfrm>
        </p:grpSpPr>
        <p:sp>
          <p:nvSpPr>
            <p:cNvPr name="Freeform 16" id="16"/>
            <p:cNvSpPr/>
            <p:nvPr/>
          </p:nvSpPr>
          <p:spPr>
            <a:xfrm flipH="false" flipV="false" rot="0">
              <a:off x="0" y="0"/>
              <a:ext cx="13405247" cy="638373"/>
            </a:xfrm>
            <a:custGeom>
              <a:avLst/>
              <a:gdLst/>
              <a:ahLst/>
              <a:cxnLst/>
              <a:rect r="r" b="b" t="t" l="l"/>
              <a:pathLst>
                <a:path h="638373" w="13405247">
                  <a:moveTo>
                    <a:pt x="0" y="0"/>
                  </a:moveTo>
                  <a:lnTo>
                    <a:pt x="13405247" y="0"/>
                  </a:lnTo>
                  <a:lnTo>
                    <a:pt x="13405247" y="638373"/>
                  </a:lnTo>
                  <a:lnTo>
                    <a:pt x="0" y="63837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7" id="17"/>
            <p:cNvSpPr txBox="true"/>
            <p:nvPr/>
          </p:nvSpPr>
          <p:spPr>
            <a:xfrm>
              <a:off x="0" y="-152400"/>
              <a:ext cx="13405247" cy="79077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تُركز الأبحاث على تطوير تقنيات جديدة لتحسين كفاءة المفاعلات النووية وتقليل المخاطر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18" id="18"/>
          <p:cNvGrpSpPr/>
          <p:nvPr/>
        </p:nvGrpSpPr>
        <p:grpSpPr>
          <a:xfrm rot="0">
            <a:off x="1121866" y="4738687"/>
            <a:ext cx="10659964" cy="19050"/>
            <a:chOff x="0" y="0"/>
            <a:chExt cx="14213285" cy="25400"/>
          </a:xfrm>
        </p:grpSpPr>
        <p:sp>
          <p:nvSpPr>
            <p:cNvPr name="Freeform 19" id="19"/>
            <p:cNvSpPr/>
            <p:nvPr/>
          </p:nvSpPr>
          <p:spPr>
            <a:xfrm flipH="false" flipV="false" rot="0">
              <a:off x="0" y="0"/>
              <a:ext cx="14213332" cy="25400"/>
            </a:xfrm>
            <a:custGeom>
              <a:avLst/>
              <a:gdLst/>
              <a:ahLst/>
              <a:cxnLst/>
              <a:rect r="r" b="b" t="t" l="l"/>
              <a:pathLst>
                <a:path h="25400" w="14213332">
                  <a:moveTo>
                    <a:pt x="0" y="12700"/>
                  </a:moveTo>
                  <a:cubicBezTo>
                    <a:pt x="0" y="5715"/>
                    <a:pt x="5715" y="0"/>
                    <a:pt x="12700" y="0"/>
                  </a:cubicBezTo>
                  <a:lnTo>
                    <a:pt x="14200632" y="0"/>
                  </a:lnTo>
                  <a:cubicBezTo>
                    <a:pt x="14207618" y="0"/>
                    <a:pt x="14213332" y="5715"/>
                    <a:pt x="14213332" y="12700"/>
                  </a:cubicBezTo>
                  <a:cubicBezTo>
                    <a:pt x="14213332" y="19685"/>
                    <a:pt x="14207618" y="25400"/>
                    <a:pt x="14200632" y="25400"/>
                  </a:cubicBezTo>
                  <a:lnTo>
                    <a:pt x="12700" y="25400"/>
                  </a:lnTo>
                  <a:cubicBezTo>
                    <a:pt x="5715" y="25400"/>
                    <a:pt x="0" y="19685"/>
                    <a:pt x="0" y="12700"/>
                  </a:cubicBezTo>
                  <a:close/>
                </a:path>
              </a:pathLst>
            </a:custGeom>
            <a:solidFill>
              <a:srgbClr val="971B55"/>
            </a:solidFill>
          </p:spPr>
        </p:sp>
      </p:grpSp>
      <p:sp>
        <p:nvSpPr>
          <p:cNvPr name="Freeform 20" id="20" descr="preencoded.png"/>
          <p:cNvSpPr/>
          <p:nvPr/>
        </p:nvSpPr>
        <p:spPr>
          <a:xfrm flipH="false" flipV="false" rot="0">
            <a:off x="10520660" y="4795094"/>
            <a:ext cx="5343822" cy="2175272"/>
          </a:xfrm>
          <a:custGeom>
            <a:avLst/>
            <a:gdLst/>
            <a:ahLst/>
            <a:cxnLst/>
            <a:rect r="r" b="b" t="t" l="l"/>
            <a:pathLst>
              <a:path h="2175272" w="5343822">
                <a:moveTo>
                  <a:pt x="0" y="0"/>
                </a:moveTo>
                <a:lnTo>
                  <a:pt x="5343822" y="0"/>
                </a:lnTo>
                <a:lnTo>
                  <a:pt x="5343822" y="2175272"/>
                </a:lnTo>
                <a:lnTo>
                  <a:pt x="0" y="2175272"/>
                </a:lnTo>
                <a:lnTo>
                  <a:pt x="0" y="0"/>
                </a:lnTo>
                <a:close/>
              </a:path>
            </a:pathLst>
          </a:custGeom>
          <a:blipFill>
            <a:blip r:embed="rId4"/>
            <a:stretch>
              <a:fillRect l="-79" t="0" r="-79" b="0"/>
            </a:stretch>
          </a:blipFill>
        </p:spPr>
      </p:sp>
      <p:grpSp>
        <p:nvGrpSpPr>
          <p:cNvPr name="Group 21" id="21"/>
          <p:cNvGrpSpPr/>
          <p:nvPr/>
        </p:nvGrpSpPr>
        <p:grpSpPr>
          <a:xfrm rot="0">
            <a:off x="13083927" y="5583585"/>
            <a:ext cx="217437" cy="598289"/>
            <a:chOff x="0" y="0"/>
            <a:chExt cx="289917" cy="797718"/>
          </a:xfrm>
        </p:grpSpPr>
        <p:sp>
          <p:nvSpPr>
            <p:cNvPr name="Freeform 22" id="22"/>
            <p:cNvSpPr/>
            <p:nvPr/>
          </p:nvSpPr>
          <p:spPr>
            <a:xfrm flipH="false" flipV="false" rot="0">
              <a:off x="0" y="0"/>
              <a:ext cx="289917" cy="797718"/>
            </a:xfrm>
            <a:custGeom>
              <a:avLst/>
              <a:gdLst/>
              <a:ahLst/>
              <a:cxnLst/>
              <a:rect r="r" b="b" t="t" l="l"/>
              <a:pathLst>
                <a:path h="797718" w="289917">
                  <a:moveTo>
                    <a:pt x="0" y="0"/>
                  </a:moveTo>
                  <a:lnTo>
                    <a:pt x="289917" y="0"/>
                  </a:lnTo>
                  <a:lnTo>
                    <a:pt x="289917" y="797718"/>
                  </a:lnTo>
                  <a:lnTo>
                    <a:pt x="0" y="79771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3" id="23"/>
            <p:cNvSpPr txBox="true"/>
            <p:nvPr/>
          </p:nvSpPr>
          <p:spPr>
            <a:xfrm>
              <a:off x="0" y="-123825"/>
              <a:ext cx="289917" cy="92154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4687"/>
                </a:lnSpc>
              </a:pPr>
              <a:r>
                <a:rPr lang="en-US" b="true" sz="2937" spc="-8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2</a:t>
              </a:r>
            </a:p>
          </p:txBody>
        </p:sp>
      </p:grpSp>
      <p:grpSp>
        <p:nvGrpSpPr>
          <p:cNvPr name="Group 24" id="24"/>
          <p:cNvGrpSpPr/>
          <p:nvPr/>
        </p:nvGrpSpPr>
        <p:grpSpPr>
          <a:xfrm rot="0">
            <a:off x="6701284" y="5333554"/>
            <a:ext cx="3520231" cy="439936"/>
            <a:chOff x="0" y="0"/>
            <a:chExt cx="4693642" cy="586582"/>
          </a:xfrm>
        </p:grpSpPr>
        <p:sp>
          <p:nvSpPr>
            <p:cNvPr name="Freeform 25" id="25"/>
            <p:cNvSpPr/>
            <p:nvPr/>
          </p:nvSpPr>
          <p:spPr>
            <a:xfrm flipH="false" flipV="false" rot="0">
              <a:off x="0" y="0"/>
              <a:ext cx="4693642" cy="586582"/>
            </a:xfrm>
            <a:custGeom>
              <a:avLst/>
              <a:gdLst/>
              <a:ahLst/>
              <a:cxnLst/>
              <a:rect r="r" b="b" t="t" l="l"/>
              <a:pathLst>
                <a:path h="586582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6" id="26"/>
            <p:cNvSpPr txBox="true"/>
            <p:nvPr/>
          </p:nvSpPr>
          <p:spPr>
            <a:xfrm>
              <a:off x="0" y="-38100"/>
              <a:ext cx="4693642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التخلص من النفايات</a:t>
              </a:r>
            </a:p>
          </p:txBody>
        </p:sp>
      </p:grpSp>
      <p:grpSp>
        <p:nvGrpSpPr>
          <p:cNvPr name="Group 27" id="27"/>
          <p:cNvGrpSpPr/>
          <p:nvPr/>
        </p:nvGrpSpPr>
        <p:grpSpPr>
          <a:xfrm rot="0">
            <a:off x="2345234" y="5952976"/>
            <a:ext cx="7876283" cy="478780"/>
            <a:chOff x="0" y="0"/>
            <a:chExt cx="10501710" cy="638373"/>
          </a:xfrm>
        </p:grpSpPr>
        <p:sp>
          <p:nvSpPr>
            <p:cNvPr name="Freeform 28" id="28"/>
            <p:cNvSpPr/>
            <p:nvPr/>
          </p:nvSpPr>
          <p:spPr>
            <a:xfrm flipH="false" flipV="false" rot="0">
              <a:off x="0" y="0"/>
              <a:ext cx="10501710" cy="638373"/>
            </a:xfrm>
            <a:custGeom>
              <a:avLst/>
              <a:gdLst/>
              <a:ahLst/>
              <a:cxnLst/>
              <a:rect r="r" b="b" t="t" l="l"/>
              <a:pathLst>
                <a:path h="638373" w="10501710">
                  <a:moveTo>
                    <a:pt x="0" y="0"/>
                  </a:moveTo>
                  <a:lnTo>
                    <a:pt x="10501710" y="0"/>
                  </a:lnTo>
                  <a:lnTo>
                    <a:pt x="10501710" y="638373"/>
                  </a:lnTo>
                  <a:lnTo>
                    <a:pt x="0" y="63837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9" id="29"/>
            <p:cNvSpPr txBox="true"/>
            <p:nvPr/>
          </p:nvSpPr>
          <p:spPr>
            <a:xfrm>
              <a:off x="0" y="-152400"/>
              <a:ext cx="10501710" cy="79077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تُجرى جهود متواصلة لإيجاد حلول فعالة وآمنة لإدارة النفايات المشعة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30" id="30"/>
          <p:cNvGrpSpPr/>
          <p:nvPr/>
        </p:nvGrpSpPr>
        <p:grpSpPr>
          <a:xfrm rot="0">
            <a:off x="1121866" y="6988671"/>
            <a:ext cx="9324082" cy="19050"/>
            <a:chOff x="0" y="0"/>
            <a:chExt cx="12432110" cy="25400"/>
          </a:xfrm>
        </p:grpSpPr>
        <p:sp>
          <p:nvSpPr>
            <p:cNvPr name="Freeform 31" id="31"/>
            <p:cNvSpPr/>
            <p:nvPr/>
          </p:nvSpPr>
          <p:spPr>
            <a:xfrm flipH="false" flipV="false" rot="0">
              <a:off x="0" y="0"/>
              <a:ext cx="12432157" cy="25400"/>
            </a:xfrm>
            <a:custGeom>
              <a:avLst/>
              <a:gdLst/>
              <a:ahLst/>
              <a:cxnLst/>
              <a:rect r="r" b="b" t="t" l="l"/>
              <a:pathLst>
                <a:path h="25400" w="12432157">
                  <a:moveTo>
                    <a:pt x="0" y="12700"/>
                  </a:moveTo>
                  <a:cubicBezTo>
                    <a:pt x="0" y="5715"/>
                    <a:pt x="5715" y="0"/>
                    <a:pt x="12700" y="0"/>
                  </a:cubicBezTo>
                  <a:lnTo>
                    <a:pt x="12419457" y="0"/>
                  </a:lnTo>
                  <a:cubicBezTo>
                    <a:pt x="12426442" y="0"/>
                    <a:pt x="12432157" y="5715"/>
                    <a:pt x="12432157" y="12700"/>
                  </a:cubicBezTo>
                  <a:cubicBezTo>
                    <a:pt x="12432157" y="19685"/>
                    <a:pt x="12426442" y="25400"/>
                    <a:pt x="12419457" y="25400"/>
                  </a:cubicBezTo>
                  <a:lnTo>
                    <a:pt x="12700" y="25400"/>
                  </a:lnTo>
                  <a:cubicBezTo>
                    <a:pt x="5715" y="25400"/>
                    <a:pt x="0" y="19685"/>
                    <a:pt x="0" y="12700"/>
                  </a:cubicBezTo>
                  <a:close/>
                </a:path>
              </a:pathLst>
            </a:custGeom>
            <a:solidFill>
              <a:srgbClr val="971B55"/>
            </a:solidFill>
          </p:spPr>
        </p:sp>
      </p:grpSp>
      <p:sp>
        <p:nvSpPr>
          <p:cNvPr name="Freeform 32" id="32" descr="preencoded.png"/>
          <p:cNvSpPr/>
          <p:nvPr/>
        </p:nvSpPr>
        <p:spPr>
          <a:xfrm flipH="false" flipV="false" rot="0">
            <a:off x="9184630" y="7045077"/>
            <a:ext cx="8015734" cy="2175272"/>
          </a:xfrm>
          <a:custGeom>
            <a:avLst/>
            <a:gdLst/>
            <a:ahLst/>
            <a:cxnLst/>
            <a:rect r="r" b="b" t="t" l="l"/>
            <a:pathLst>
              <a:path h="2175272" w="8015734">
                <a:moveTo>
                  <a:pt x="0" y="0"/>
                </a:moveTo>
                <a:lnTo>
                  <a:pt x="8015734" y="0"/>
                </a:lnTo>
                <a:lnTo>
                  <a:pt x="8015734" y="2175273"/>
                </a:lnTo>
                <a:lnTo>
                  <a:pt x="0" y="2175273"/>
                </a:lnTo>
                <a:lnTo>
                  <a:pt x="0" y="0"/>
                </a:lnTo>
                <a:close/>
              </a:path>
            </a:pathLst>
          </a:custGeom>
          <a:blipFill>
            <a:blip r:embed="rId5"/>
            <a:stretch>
              <a:fillRect l="-109" t="0" r="-109" b="0"/>
            </a:stretch>
          </a:blipFill>
        </p:spPr>
      </p:sp>
      <p:grpSp>
        <p:nvGrpSpPr>
          <p:cNvPr name="Group 33" id="33"/>
          <p:cNvGrpSpPr/>
          <p:nvPr/>
        </p:nvGrpSpPr>
        <p:grpSpPr>
          <a:xfrm rot="0">
            <a:off x="13086010" y="7833569"/>
            <a:ext cx="212972" cy="598289"/>
            <a:chOff x="0" y="0"/>
            <a:chExt cx="283963" cy="797718"/>
          </a:xfrm>
        </p:grpSpPr>
        <p:sp>
          <p:nvSpPr>
            <p:cNvPr name="Freeform 34" id="34"/>
            <p:cNvSpPr/>
            <p:nvPr/>
          </p:nvSpPr>
          <p:spPr>
            <a:xfrm flipH="false" flipV="false" rot="0">
              <a:off x="0" y="0"/>
              <a:ext cx="283963" cy="797718"/>
            </a:xfrm>
            <a:custGeom>
              <a:avLst/>
              <a:gdLst/>
              <a:ahLst/>
              <a:cxnLst/>
              <a:rect r="r" b="b" t="t" l="l"/>
              <a:pathLst>
                <a:path h="797718" w="283963">
                  <a:moveTo>
                    <a:pt x="0" y="0"/>
                  </a:moveTo>
                  <a:lnTo>
                    <a:pt x="283963" y="0"/>
                  </a:lnTo>
                  <a:lnTo>
                    <a:pt x="283963" y="797718"/>
                  </a:lnTo>
                  <a:lnTo>
                    <a:pt x="0" y="79771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5" id="35"/>
            <p:cNvSpPr txBox="true"/>
            <p:nvPr/>
          </p:nvSpPr>
          <p:spPr>
            <a:xfrm>
              <a:off x="0" y="-123825"/>
              <a:ext cx="283963" cy="92154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4687"/>
                </a:lnSpc>
              </a:pPr>
              <a:r>
                <a:rPr lang="en-US" b="true" sz="2937" spc="-88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3</a:t>
              </a:r>
            </a:p>
          </p:txBody>
        </p:sp>
      </p:grpSp>
      <p:grpSp>
        <p:nvGrpSpPr>
          <p:cNvPr name="Group 36" id="36"/>
          <p:cNvGrpSpPr/>
          <p:nvPr/>
        </p:nvGrpSpPr>
        <p:grpSpPr>
          <a:xfrm rot="0">
            <a:off x="5365254" y="7344221"/>
            <a:ext cx="3520231" cy="439936"/>
            <a:chOff x="0" y="0"/>
            <a:chExt cx="4693642" cy="586582"/>
          </a:xfrm>
        </p:grpSpPr>
        <p:sp>
          <p:nvSpPr>
            <p:cNvPr name="Freeform 37" id="37"/>
            <p:cNvSpPr/>
            <p:nvPr/>
          </p:nvSpPr>
          <p:spPr>
            <a:xfrm flipH="false" flipV="false" rot="0">
              <a:off x="0" y="0"/>
              <a:ext cx="4693642" cy="586582"/>
            </a:xfrm>
            <a:custGeom>
              <a:avLst/>
              <a:gdLst/>
              <a:ahLst/>
              <a:cxnLst/>
              <a:rect r="r" b="b" t="t" l="l"/>
              <a:pathLst>
                <a:path h="586582" w="4693642">
                  <a:moveTo>
                    <a:pt x="0" y="0"/>
                  </a:moveTo>
                  <a:lnTo>
                    <a:pt x="4693642" y="0"/>
                  </a:lnTo>
                  <a:lnTo>
                    <a:pt x="4693642" y="586582"/>
                  </a:lnTo>
                  <a:lnTo>
                    <a:pt x="0" y="586582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8" id="38"/>
            <p:cNvSpPr txBox="true"/>
            <p:nvPr/>
          </p:nvSpPr>
          <p:spPr>
            <a:xfrm>
              <a:off x="0" y="-38100"/>
              <a:ext cx="4693642" cy="62468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437"/>
                </a:lnSpc>
              </a:pPr>
              <a:r>
                <a:rPr lang="ar-EG" b="true" sz="2750" spc="-83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الاعتماد على الطاقة النووية</a:t>
              </a:r>
            </a:p>
          </p:txBody>
        </p:sp>
      </p:grpSp>
      <p:grpSp>
        <p:nvGrpSpPr>
          <p:cNvPr name="Group 39" id="39"/>
          <p:cNvGrpSpPr/>
          <p:nvPr/>
        </p:nvGrpSpPr>
        <p:grpSpPr>
          <a:xfrm rot="0">
            <a:off x="1346299" y="7963644"/>
            <a:ext cx="7539186" cy="957560"/>
            <a:chOff x="0" y="0"/>
            <a:chExt cx="10052248" cy="1276747"/>
          </a:xfrm>
        </p:grpSpPr>
        <p:sp>
          <p:nvSpPr>
            <p:cNvPr name="Freeform 40" id="40"/>
            <p:cNvSpPr/>
            <p:nvPr/>
          </p:nvSpPr>
          <p:spPr>
            <a:xfrm flipH="false" flipV="false" rot="0">
              <a:off x="0" y="0"/>
              <a:ext cx="10052248" cy="1276747"/>
            </a:xfrm>
            <a:custGeom>
              <a:avLst/>
              <a:gdLst/>
              <a:ahLst/>
              <a:cxnLst/>
              <a:rect r="r" b="b" t="t" l="l"/>
              <a:pathLst>
                <a:path h="1276747" w="10052248">
                  <a:moveTo>
                    <a:pt x="0" y="0"/>
                  </a:moveTo>
                  <a:lnTo>
                    <a:pt x="10052248" y="0"/>
                  </a:lnTo>
                  <a:lnTo>
                    <a:pt x="10052248" y="1276747"/>
                  </a:lnTo>
                  <a:lnTo>
                    <a:pt x="0" y="127674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41" id="41"/>
            <p:cNvSpPr txBox="true"/>
            <p:nvPr/>
          </p:nvSpPr>
          <p:spPr>
            <a:xfrm>
              <a:off x="0" y="-152400"/>
              <a:ext cx="10052248" cy="1429147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3750"/>
                </a:lnSpc>
              </a:pPr>
              <a:r>
                <a:rPr lang="ar-EG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تُشكل الطاقة النووية جزءًا أساسيًا من مزيج الطاقة العالمي، مع زيادة الاعتماد عليها في المستقبل</a:t>
              </a:r>
              <a:r>
                <a:rPr lang="en-US" sz="2312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10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6858000" cy="10287000"/>
          </a:xfrm>
          <a:custGeom>
            <a:avLst/>
            <a:gdLst/>
            <a:ahLst/>
            <a:cxnLst/>
            <a:rect r="r" b="b" t="t" l="l"/>
            <a:pathLst>
              <a:path h="10287000" w="6858000">
                <a:moveTo>
                  <a:pt x="0" y="0"/>
                </a:moveTo>
                <a:lnTo>
                  <a:pt x="6858000" y="0"/>
                </a:lnTo>
                <a:lnTo>
                  <a:pt x="685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7764215" y="920503"/>
            <a:ext cx="9617571" cy="1721920"/>
            <a:chOff x="0" y="0"/>
            <a:chExt cx="12823428" cy="2295893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2823428" cy="2295893"/>
            </a:xfrm>
            <a:custGeom>
              <a:avLst/>
              <a:gdLst/>
              <a:ahLst/>
              <a:cxnLst/>
              <a:rect r="r" b="b" t="t" l="l"/>
              <a:pathLst>
                <a:path h="2295893" w="12823428">
                  <a:moveTo>
                    <a:pt x="0" y="0"/>
                  </a:moveTo>
                  <a:lnTo>
                    <a:pt x="12823428" y="0"/>
                  </a:lnTo>
                  <a:lnTo>
                    <a:pt x="12823428" y="2295893"/>
                  </a:lnTo>
                  <a:lnTo>
                    <a:pt x="0" y="229589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38100"/>
              <a:ext cx="12823428" cy="233399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5937"/>
                </a:lnSpc>
              </a:pPr>
              <a:r>
                <a:rPr lang="ar-EG" b="true" sz="4750" spc="-143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المستقبل المشرق للطاقة النووية: حلول مستدامة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2767221" y="2961234"/>
            <a:ext cx="4614565" cy="1365524"/>
            <a:chOff x="0" y="0"/>
            <a:chExt cx="6152753" cy="1820698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6152754" cy="1820698"/>
            </a:xfrm>
            <a:custGeom>
              <a:avLst/>
              <a:gdLst/>
              <a:ahLst/>
              <a:cxnLst/>
              <a:rect r="r" b="b" t="t" l="l"/>
              <a:pathLst>
                <a:path h="1820698" w="6152754">
                  <a:moveTo>
                    <a:pt x="0" y="0"/>
                  </a:moveTo>
                  <a:lnTo>
                    <a:pt x="6152754" y="0"/>
                  </a:lnTo>
                  <a:lnTo>
                    <a:pt x="6152754" y="1820698"/>
                  </a:lnTo>
                  <a:lnTo>
                    <a:pt x="0" y="182069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0" y="104775"/>
              <a:ext cx="6152753" cy="171592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687"/>
                </a:lnSpc>
              </a:pPr>
              <a:r>
                <a:rPr lang="en-US" b="true" sz="6687" spc="-201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1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13551396" y="4139059"/>
            <a:ext cx="3046362" cy="380702"/>
            <a:chOff x="0" y="0"/>
            <a:chExt cx="4061817" cy="507603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4061817" cy="507603"/>
            </a:xfrm>
            <a:custGeom>
              <a:avLst/>
              <a:gdLst/>
              <a:ahLst/>
              <a:cxnLst/>
              <a:rect r="r" b="b" t="t" l="l"/>
              <a:pathLst>
                <a:path h="507603" w="4061817">
                  <a:moveTo>
                    <a:pt x="0" y="0"/>
                  </a:moveTo>
                  <a:lnTo>
                    <a:pt x="4061817" y="0"/>
                  </a:lnTo>
                  <a:lnTo>
                    <a:pt x="4061817" y="507603"/>
                  </a:lnTo>
                  <a:lnTo>
                    <a:pt x="0" y="50760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19050"/>
              <a:ext cx="4061817" cy="52665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2937"/>
                </a:lnSpc>
              </a:pPr>
              <a:r>
                <a:rPr lang="ar-EG" b="true" sz="2375" spc="-72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طاقة نظيفة</a:t>
              </a:r>
            </a:p>
          </p:txBody>
        </p:sp>
      </p:grpSp>
      <p:grpSp>
        <p:nvGrpSpPr>
          <p:cNvPr name="Group 15" id="15"/>
          <p:cNvGrpSpPr/>
          <p:nvPr/>
        </p:nvGrpSpPr>
        <p:grpSpPr>
          <a:xfrm rot="0">
            <a:off x="12767221" y="4674989"/>
            <a:ext cx="4614565" cy="828675"/>
            <a:chOff x="0" y="0"/>
            <a:chExt cx="6152753" cy="1104900"/>
          </a:xfrm>
        </p:grpSpPr>
        <p:sp>
          <p:nvSpPr>
            <p:cNvPr name="Freeform 16" id="16"/>
            <p:cNvSpPr/>
            <p:nvPr/>
          </p:nvSpPr>
          <p:spPr>
            <a:xfrm flipH="false" flipV="false" rot="0">
              <a:off x="0" y="0"/>
              <a:ext cx="6152754" cy="1104900"/>
            </a:xfrm>
            <a:custGeom>
              <a:avLst/>
              <a:gdLst/>
              <a:ahLst/>
              <a:cxnLst/>
              <a:rect r="r" b="b" t="t" l="l"/>
              <a:pathLst>
                <a:path h="1104900" w="6152754">
                  <a:moveTo>
                    <a:pt x="0" y="0"/>
                  </a:moveTo>
                  <a:lnTo>
                    <a:pt x="6152754" y="0"/>
                  </a:lnTo>
                  <a:lnTo>
                    <a:pt x="6152754" y="1104900"/>
                  </a:lnTo>
                  <a:lnTo>
                    <a:pt x="0" y="1104900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7" id="17"/>
            <p:cNvSpPr txBox="true"/>
            <p:nvPr/>
          </p:nvSpPr>
          <p:spPr>
            <a:xfrm>
              <a:off x="0" y="-142875"/>
              <a:ext cx="6152753" cy="124777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250"/>
                </a:lnSpc>
              </a:pPr>
              <a:r>
                <a:rPr lang="ar-EG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تُعدّ الطاقة النووية مصدرًا هامًا للطاقة النظيفة التي تُساهم في تقليل انبعاثات الكربون</a:t>
              </a:r>
              <a:r>
                <a:rPr lang="en-US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18" id="18"/>
          <p:cNvGrpSpPr/>
          <p:nvPr/>
        </p:nvGrpSpPr>
        <p:grpSpPr>
          <a:xfrm rot="0">
            <a:off x="7764215" y="2961234"/>
            <a:ext cx="4614714" cy="1365524"/>
            <a:chOff x="0" y="0"/>
            <a:chExt cx="6152952" cy="1820698"/>
          </a:xfrm>
        </p:grpSpPr>
        <p:sp>
          <p:nvSpPr>
            <p:cNvPr name="Freeform 19" id="19"/>
            <p:cNvSpPr/>
            <p:nvPr/>
          </p:nvSpPr>
          <p:spPr>
            <a:xfrm flipH="false" flipV="false" rot="0">
              <a:off x="0" y="0"/>
              <a:ext cx="6152952" cy="1820698"/>
            </a:xfrm>
            <a:custGeom>
              <a:avLst/>
              <a:gdLst/>
              <a:ahLst/>
              <a:cxnLst/>
              <a:rect r="r" b="b" t="t" l="l"/>
              <a:pathLst>
                <a:path h="1820698" w="6152952">
                  <a:moveTo>
                    <a:pt x="0" y="0"/>
                  </a:moveTo>
                  <a:lnTo>
                    <a:pt x="6152952" y="0"/>
                  </a:lnTo>
                  <a:lnTo>
                    <a:pt x="6152952" y="1820698"/>
                  </a:lnTo>
                  <a:lnTo>
                    <a:pt x="0" y="182069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0" id="20"/>
            <p:cNvSpPr txBox="true"/>
            <p:nvPr/>
          </p:nvSpPr>
          <p:spPr>
            <a:xfrm>
              <a:off x="0" y="104775"/>
              <a:ext cx="6152952" cy="171592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687"/>
                </a:lnSpc>
              </a:pPr>
              <a:r>
                <a:rPr lang="en-US" b="true" sz="6687" spc="-201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2</a:t>
              </a:r>
            </a:p>
          </p:txBody>
        </p:sp>
      </p:grpSp>
      <p:grpSp>
        <p:nvGrpSpPr>
          <p:cNvPr name="Group 21" id="21"/>
          <p:cNvGrpSpPr/>
          <p:nvPr/>
        </p:nvGrpSpPr>
        <p:grpSpPr>
          <a:xfrm rot="0">
            <a:off x="8548390" y="4139059"/>
            <a:ext cx="3046363" cy="380702"/>
            <a:chOff x="0" y="0"/>
            <a:chExt cx="4061817" cy="507603"/>
          </a:xfrm>
        </p:grpSpPr>
        <p:sp>
          <p:nvSpPr>
            <p:cNvPr name="Freeform 22" id="22"/>
            <p:cNvSpPr/>
            <p:nvPr/>
          </p:nvSpPr>
          <p:spPr>
            <a:xfrm flipH="false" flipV="false" rot="0">
              <a:off x="0" y="0"/>
              <a:ext cx="4061817" cy="507603"/>
            </a:xfrm>
            <a:custGeom>
              <a:avLst/>
              <a:gdLst/>
              <a:ahLst/>
              <a:cxnLst/>
              <a:rect r="r" b="b" t="t" l="l"/>
              <a:pathLst>
                <a:path h="507603" w="4061817">
                  <a:moveTo>
                    <a:pt x="0" y="0"/>
                  </a:moveTo>
                  <a:lnTo>
                    <a:pt x="4061817" y="0"/>
                  </a:lnTo>
                  <a:lnTo>
                    <a:pt x="4061817" y="507603"/>
                  </a:lnTo>
                  <a:lnTo>
                    <a:pt x="0" y="50760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3" id="23"/>
            <p:cNvSpPr txBox="true"/>
            <p:nvPr/>
          </p:nvSpPr>
          <p:spPr>
            <a:xfrm>
              <a:off x="0" y="-19050"/>
              <a:ext cx="4061817" cy="52665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2937"/>
                </a:lnSpc>
              </a:pPr>
              <a:r>
                <a:rPr lang="ar-EG" b="true" sz="2375" spc="-72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طاقة مستقرة</a:t>
              </a:r>
            </a:p>
          </p:txBody>
        </p:sp>
      </p:grpSp>
      <p:grpSp>
        <p:nvGrpSpPr>
          <p:cNvPr name="Group 24" id="24"/>
          <p:cNvGrpSpPr/>
          <p:nvPr/>
        </p:nvGrpSpPr>
        <p:grpSpPr>
          <a:xfrm rot="0">
            <a:off x="7764215" y="4674989"/>
            <a:ext cx="4614714" cy="828675"/>
            <a:chOff x="0" y="0"/>
            <a:chExt cx="6152952" cy="1104900"/>
          </a:xfrm>
        </p:grpSpPr>
        <p:sp>
          <p:nvSpPr>
            <p:cNvPr name="Freeform 25" id="25"/>
            <p:cNvSpPr/>
            <p:nvPr/>
          </p:nvSpPr>
          <p:spPr>
            <a:xfrm flipH="false" flipV="false" rot="0">
              <a:off x="0" y="0"/>
              <a:ext cx="6152952" cy="1104900"/>
            </a:xfrm>
            <a:custGeom>
              <a:avLst/>
              <a:gdLst/>
              <a:ahLst/>
              <a:cxnLst/>
              <a:rect r="r" b="b" t="t" l="l"/>
              <a:pathLst>
                <a:path h="1104900" w="6152952">
                  <a:moveTo>
                    <a:pt x="0" y="0"/>
                  </a:moveTo>
                  <a:lnTo>
                    <a:pt x="6152952" y="0"/>
                  </a:lnTo>
                  <a:lnTo>
                    <a:pt x="6152952" y="1104900"/>
                  </a:lnTo>
                  <a:lnTo>
                    <a:pt x="0" y="1104900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6" id="26"/>
            <p:cNvSpPr txBox="true"/>
            <p:nvPr/>
          </p:nvSpPr>
          <p:spPr>
            <a:xfrm>
              <a:off x="0" y="-142875"/>
              <a:ext cx="6152952" cy="124777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250"/>
                </a:lnSpc>
              </a:pPr>
              <a:r>
                <a:rPr lang="ar-EG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تُوفر الطاقة النووية مصدرًا مستقرًا للطاقة، مما يُساهم في استقرار شبكات الطاقة</a:t>
              </a:r>
              <a:r>
                <a:rPr lang="en-US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  <p:grpSp>
        <p:nvGrpSpPr>
          <p:cNvPr name="Group 27" id="27"/>
          <p:cNvGrpSpPr/>
          <p:nvPr/>
        </p:nvGrpSpPr>
        <p:grpSpPr>
          <a:xfrm rot="0">
            <a:off x="10265717" y="6409730"/>
            <a:ext cx="4614714" cy="1365524"/>
            <a:chOff x="0" y="0"/>
            <a:chExt cx="6152952" cy="1820698"/>
          </a:xfrm>
        </p:grpSpPr>
        <p:sp>
          <p:nvSpPr>
            <p:cNvPr name="Freeform 28" id="28"/>
            <p:cNvSpPr/>
            <p:nvPr/>
          </p:nvSpPr>
          <p:spPr>
            <a:xfrm flipH="false" flipV="false" rot="0">
              <a:off x="0" y="0"/>
              <a:ext cx="6152952" cy="1820698"/>
            </a:xfrm>
            <a:custGeom>
              <a:avLst/>
              <a:gdLst/>
              <a:ahLst/>
              <a:cxnLst/>
              <a:rect r="r" b="b" t="t" l="l"/>
              <a:pathLst>
                <a:path h="1820698" w="6152952">
                  <a:moveTo>
                    <a:pt x="0" y="0"/>
                  </a:moveTo>
                  <a:lnTo>
                    <a:pt x="6152952" y="0"/>
                  </a:lnTo>
                  <a:lnTo>
                    <a:pt x="6152952" y="1820698"/>
                  </a:lnTo>
                  <a:lnTo>
                    <a:pt x="0" y="1820698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29" id="29"/>
            <p:cNvSpPr txBox="true"/>
            <p:nvPr/>
          </p:nvSpPr>
          <p:spPr>
            <a:xfrm>
              <a:off x="0" y="104775"/>
              <a:ext cx="6152952" cy="171592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687"/>
                </a:lnSpc>
              </a:pPr>
              <a:r>
                <a:rPr lang="en-US" b="true" sz="6687" spc="-201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</a:rPr>
                <a:t>3</a:t>
              </a:r>
            </a:p>
          </p:txBody>
        </p:sp>
      </p:grpSp>
      <p:grpSp>
        <p:nvGrpSpPr>
          <p:cNvPr name="Group 30" id="30"/>
          <p:cNvGrpSpPr/>
          <p:nvPr/>
        </p:nvGrpSpPr>
        <p:grpSpPr>
          <a:xfrm rot="0">
            <a:off x="11049892" y="7587555"/>
            <a:ext cx="3046362" cy="380703"/>
            <a:chOff x="0" y="0"/>
            <a:chExt cx="4061817" cy="507603"/>
          </a:xfrm>
        </p:grpSpPr>
        <p:sp>
          <p:nvSpPr>
            <p:cNvPr name="Freeform 31" id="31"/>
            <p:cNvSpPr/>
            <p:nvPr/>
          </p:nvSpPr>
          <p:spPr>
            <a:xfrm flipH="false" flipV="false" rot="0">
              <a:off x="0" y="0"/>
              <a:ext cx="4061817" cy="507603"/>
            </a:xfrm>
            <a:custGeom>
              <a:avLst/>
              <a:gdLst/>
              <a:ahLst/>
              <a:cxnLst/>
              <a:rect r="r" b="b" t="t" l="l"/>
              <a:pathLst>
                <a:path h="507603" w="4061817">
                  <a:moveTo>
                    <a:pt x="0" y="0"/>
                  </a:moveTo>
                  <a:lnTo>
                    <a:pt x="4061817" y="0"/>
                  </a:lnTo>
                  <a:lnTo>
                    <a:pt x="4061817" y="507603"/>
                  </a:lnTo>
                  <a:lnTo>
                    <a:pt x="0" y="507603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2" id="32"/>
            <p:cNvSpPr txBox="true"/>
            <p:nvPr/>
          </p:nvSpPr>
          <p:spPr>
            <a:xfrm>
              <a:off x="0" y="-19050"/>
              <a:ext cx="4061817" cy="526653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2937"/>
                </a:lnSpc>
              </a:pPr>
              <a:r>
                <a:rPr lang="ar-EG" b="true" sz="2375" spc="-72">
                  <a:solidFill>
                    <a:srgbClr val="E5E0D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طاقة متاحة</a:t>
              </a:r>
            </a:p>
          </p:txBody>
        </p:sp>
      </p:grpSp>
      <p:grpSp>
        <p:nvGrpSpPr>
          <p:cNvPr name="Group 33" id="33"/>
          <p:cNvGrpSpPr/>
          <p:nvPr/>
        </p:nvGrpSpPr>
        <p:grpSpPr>
          <a:xfrm rot="0">
            <a:off x="10265717" y="8123485"/>
            <a:ext cx="4614714" cy="1243012"/>
            <a:chOff x="0" y="0"/>
            <a:chExt cx="6152952" cy="1657350"/>
          </a:xfrm>
        </p:grpSpPr>
        <p:sp>
          <p:nvSpPr>
            <p:cNvPr name="Freeform 34" id="34"/>
            <p:cNvSpPr/>
            <p:nvPr/>
          </p:nvSpPr>
          <p:spPr>
            <a:xfrm flipH="false" flipV="false" rot="0">
              <a:off x="0" y="0"/>
              <a:ext cx="6152952" cy="1657350"/>
            </a:xfrm>
            <a:custGeom>
              <a:avLst/>
              <a:gdLst/>
              <a:ahLst/>
              <a:cxnLst/>
              <a:rect r="r" b="b" t="t" l="l"/>
              <a:pathLst>
                <a:path h="1657350" w="6152952">
                  <a:moveTo>
                    <a:pt x="0" y="0"/>
                  </a:moveTo>
                  <a:lnTo>
                    <a:pt x="6152952" y="0"/>
                  </a:lnTo>
                  <a:lnTo>
                    <a:pt x="6152952" y="1657350"/>
                  </a:lnTo>
                  <a:lnTo>
                    <a:pt x="0" y="1657350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35" id="35"/>
            <p:cNvSpPr txBox="true"/>
            <p:nvPr/>
          </p:nvSpPr>
          <p:spPr>
            <a:xfrm>
              <a:off x="0" y="-142875"/>
              <a:ext cx="6152952" cy="1800225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3250"/>
                </a:lnSpc>
              </a:pPr>
              <a:r>
                <a:rPr lang="ar-EG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تُشكل الطاقة النووية مصدرًا متاحًا للطاقة على نطاق واسع، مما يُساهم في تلبية الاحتياجات المتزايدة</a:t>
              </a:r>
              <a:r>
                <a:rPr lang="en-US" sz="20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slides/slide1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bg>
      <p:bgPr>
        <a:solidFill>
          <a:srgbClr val="000000"/>
        </a:solidFill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 descr="preencoded.png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0" r="0" b="0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0" y="0"/>
            <a:ext cx="18288000" cy="10287000"/>
            <a:chOff x="0" y="0"/>
            <a:chExt cx="24384000" cy="137160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24384000" cy="13716000"/>
            </a:xfrm>
            <a:custGeom>
              <a:avLst/>
              <a:gdLst/>
              <a:ahLst/>
              <a:cxnLst/>
              <a:rect r="r" b="b" t="t" l="l"/>
              <a:pathLst>
                <a:path h="13716000" w="24384000">
                  <a:moveTo>
                    <a:pt x="0" y="0"/>
                  </a:moveTo>
                  <a:lnTo>
                    <a:pt x="24384000" y="0"/>
                  </a:lnTo>
                  <a:lnTo>
                    <a:pt x="24384000" y="13716000"/>
                  </a:lnTo>
                  <a:lnTo>
                    <a:pt x="0" y="13716000"/>
                  </a:lnTo>
                  <a:close/>
                </a:path>
              </a:pathLst>
            </a:custGeom>
            <a:solidFill>
              <a:srgbClr val="252222">
                <a:alpha val="90196"/>
              </a:srgbClr>
            </a:solidFill>
          </p:spPr>
        </p:sp>
      </p:grpSp>
      <p:sp>
        <p:nvSpPr>
          <p:cNvPr name="Freeform 5" id="5" descr="preencoded.png"/>
          <p:cNvSpPr/>
          <p:nvPr/>
        </p:nvSpPr>
        <p:spPr>
          <a:xfrm flipH="false" flipV="false" rot="0">
            <a:off x="0" y="0"/>
            <a:ext cx="18288000" cy="3740200"/>
          </a:xfrm>
          <a:custGeom>
            <a:avLst/>
            <a:gdLst/>
            <a:ahLst/>
            <a:cxnLst/>
            <a:rect r="r" b="b" t="t" l="l"/>
            <a:pathLst>
              <a:path h="3740200" w="18288000">
                <a:moveTo>
                  <a:pt x="0" y="0"/>
                </a:moveTo>
                <a:lnTo>
                  <a:pt x="18288000" y="0"/>
                </a:lnTo>
                <a:lnTo>
                  <a:pt x="18288000" y="3740200"/>
                </a:lnTo>
                <a:lnTo>
                  <a:pt x="0" y="3740200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-41" r="0" b="-41"/>
            </a:stretch>
          </a:blipFill>
        </p:spPr>
      </p:sp>
      <p:grpSp>
        <p:nvGrpSpPr>
          <p:cNvPr name="Group 6" id="6"/>
          <p:cNvGrpSpPr/>
          <p:nvPr/>
        </p:nvGrpSpPr>
        <p:grpSpPr>
          <a:xfrm rot="0">
            <a:off x="6122540" y="6109841"/>
            <a:ext cx="11118305" cy="2529672"/>
            <a:chOff x="0" y="0"/>
            <a:chExt cx="11631215" cy="2646371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11631215" cy="2646371"/>
            </a:xfrm>
            <a:custGeom>
              <a:avLst/>
              <a:gdLst/>
              <a:ahLst/>
              <a:cxnLst/>
              <a:rect r="r" b="b" t="t" l="l"/>
              <a:pathLst>
                <a:path h="2646371" w="11631215">
                  <a:moveTo>
                    <a:pt x="0" y="0"/>
                  </a:moveTo>
                  <a:lnTo>
                    <a:pt x="11631215" y="0"/>
                  </a:lnTo>
                  <a:lnTo>
                    <a:pt x="11631215" y="2646371"/>
                  </a:lnTo>
                  <a:lnTo>
                    <a:pt x="0" y="2646371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0" y="-57150"/>
              <a:ext cx="11631215" cy="2703521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r">
                <a:lnSpc>
                  <a:spcPts val="6875"/>
                </a:lnSpc>
              </a:pPr>
              <a:r>
                <a:rPr lang="ar-EG" b="true" sz="5500" spc="-166">
                  <a:solidFill>
                    <a:srgbClr val="FFFFFF"/>
                  </a:solidFill>
                  <a:latin typeface="Arimo Bold"/>
                  <a:ea typeface="Arimo Bold"/>
                  <a:cs typeface="Arimo Bold"/>
                  <a:sym typeface="Arimo Bold"/>
                  <a:rtl val="true"/>
                </a:rPr>
                <a:t>ختامًا: الطريق نحو مستقبل مشرق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047155" y="7438579"/>
            <a:ext cx="16193690" cy="1609303"/>
            <a:chOff x="0" y="0"/>
            <a:chExt cx="21591587" cy="2145737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21591588" cy="2145737"/>
            </a:xfrm>
            <a:custGeom>
              <a:avLst/>
              <a:gdLst/>
              <a:ahLst/>
              <a:cxnLst/>
              <a:rect r="r" b="b" t="t" l="l"/>
              <a:pathLst>
                <a:path h="2145737" w="21591588">
                  <a:moveTo>
                    <a:pt x="0" y="0"/>
                  </a:moveTo>
                  <a:lnTo>
                    <a:pt x="21591588" y="0"/>
                  </a:lnTo>
                  <a:lnTo>
                    <a:pt x="21591588" y="2145737"/>
                  </a:lnTo>
                  <a:lnTo>
                    <a:pt x="0" y="2145737"/>
                  </a:lnTo>
                  <a:close/>
                </a:path>
              </a:pathLst>
            </a:custGeom>
            <a:solidFill>
              <a:srgbClr val="000000">
                <a:alpha val="0"/>
              </a:srgbClr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0" y="-257175"/>
              <a:ext cx="21591587" cy="2402912"/>
            </a:xfrm>
            <a:prstGeom prst="rect">
              <a:avLst/>
            </a:prstGeom>
          </p:spPr>
          <p:txBody>
            <a:bodyPr anchor="t" rtlCol="false" tIns="0" lIns="0" bIns="0" rIns="0"/>
            <a:lstStyle/>
            <a:p>
              <a:pPr algn="ctr">
                <a:lnSpc>
                  <a:spcPts val="6324"/>
                </a:lnSpc>
              </a:pPr>
              <a:r>
                <a:rPr lang="ar-EG" sz="39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  <a:rtl val="true"/>
                </a:rPr>
                <a:t>الطاقة النووية تُشكل فرصة هائلة لتحقيق التنمية المستدامة والازدهار، مع ضرورة التعاون العالمي لتطويرها بشكل مسؤول وآمن</a:t>
              </a:r>
              <a:r>
                <a:rPr lang="en-US" sz="3900">
                  <a:solidFill>
                    <a:srgbClr val="E5E0DF"/>
                  </a:solidFill>
                  <a:latin typeface="Overpass"/>
                  <a:ea typeface="Overpass"/>
                  <a:cs typeface="Overpass"/>
                  <a:sym typeface="Overpass"/>
                </a:rPr>
                <a:t>.</a:t>
              </a:r>
            </a:p>
          </p:txBody>
        </p:sp>
      </p:grp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>
  <dcterms:created xsi:type="dcterms:W3CDTF">2006-08-16T00:00:00Z</dcterms:created>
  <dc:identifier>DAGehAWj4Kg</dc:identifier>
  <dcterms:modified xsi:type="dcterms:W3CDTF">2011-08-01T06:04:30Z</dcterms:modified>
  <cp:revision>1</cp:revision>
  <dc:title>الطاقة النووية: من الفهم إلى التطبيق</dc:title>
</cp:coreProperties>
</file>