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70" r:id="rId2"/>
    <p:sldId id="256" r:id="rId3"/>
    <p:sldId id="257" r:id="rId4"/>
    <p:sldId id="274" r:id="rId5"/>
    <p:sldId id="264" r:id="rId6"/>
    <p:sldId id="273" r:id="rId7"/>
    <p:sldId id="265" r:id="rId8"/>
    <p:sldId id="272" r:id="rId9"/>
    <p:sldId id="271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99"/>
    <a:srgbClr val="66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973" autoAdjust="0"/>
    <p:restoredTop sz="94660"/>
  </p:normalViewPr>
  <p:slideViewPr>
    <p:cSldViewPr snapToGrid="0">
      <p:cViewPr varScale="1">
        <p:scale>
          <a:sx n="89" d="100"/>
          <a:sy n="89" d="100"/>
        </p:scale>
        <p:origin x="293" y="5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49739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111545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08470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582352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909049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21342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56746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37981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86702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365748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34843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CD4EAB-971C-4C7F-B16F-4B22BA6DBF2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764550-7B76-48B9-9FB5-B63036BA732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84155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Bent-Up Arrow 3"/>
          <p:cNvSpPr/>
          <p:nvPr/>
        </p:nvSpPr>
        <p:spPr>
          <a:xfrm rot="5400000">
            <a:off x="3820415" y="2033085"/>
            <a:ext cx="1400175" cy="1594049"/>
          </a:xfrm>
          <a:prstGeom prst="bentUpArrow">
            <a:avLst>
              <a:gd name="adj1" fmla="val 32840"/>
              <a:gd name="adj2" fmla="val 25000"/>
              <a:gd name="adj3" fmla="val 35780"/>
            </a:avLst>
          </a:prstGeom>
          <a:gradFill flip="none" rotWithShape="1">
            <a:gsLst>
              <a:gs pos="0">
                <a:srgbClr val="00B0F0">
                  <a:tint val="66000"/>
                  <a:satMod val="160000"/>
                </a:srgbClr>
              </a:gs>
              <a:gs pos="50000">
                <a:srgbClr val="00B0F0">
                  <a:tint val="44500"/>
                  <a:satMod val="160000"/>
                </a:srgbClr>
              </a:gs>
              <a:gs pos="100000">
                <a:srgbClr val="00B0F0">
                  <a:tint val="23500"/>
                  <a:satMod val="160000"/>
                </a:srgbClr>
              </a:gs>
            </a:gsLst>
            <a:lin ang="2700000" scaled="1"/>
            <a:tileRect/>
          </a:gradFill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tint val="50000"/>
              <a:hueOff val="0"/>
              <a:satOff val="0"/>
              <a:lumOff val="0"/>
              <a:alphaOff val="0"/>
            </a:schemeClr>
          </a:fillRef>
          <a:effectRef idx="0">
            <a:schemeClr val="accent5">
              <a:tint val="50000"/>
              <a:hueOff val="0"/>
              <a:satOff val="0"/>
              <a:lumOff val="0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5" name="Freeform 4"/>
          <p:cNvSpPr/>
          <p:nvPr/>
        </p:nvSpPr>
        <p:spPr>
          <a:xfrm>
            <a:off x="3449454" y="480963"/>
            <a:ext cx="2357070" cy="1649872"/>
          </a:xfrm>
          <a:custGeom>
            <a:avLst/>
            <a:gdLst>
              <a:gd name="connsiteX0" fmla="*/ 0 w 2357070"/>
              <a:gd name="connsiteY0" fmla="*/ 275034 h 1649872"/>
              <a:gd name="connsiteX1" fmla="*/ 275034 w 2357070"/>
              <a:gd name="connsiteY1" fmla="*/ 0 h 1649872"/>
              <a:gd name="connsiteX2" fmla="*/ 2082036 w 2357070"/>
              <a:gd name="connsiteY2" fmla="*/ 0 h 1649872"/>
              <a:gd name="connsiteX3" fmla="*/ 2357070 w 2357070"/>
              <a:gd name="connsiteY3" fmla="*/ 275034 h 1649872"/>
              <a:gd name="connsiteX4" fmla="*/ 2357070 w 2357070"/>
              <a:gd name="connsiteY4" fmla="*/ 1374838 h 1649872"/>
              <a:gd name="connsiteX5" fmla="*/ 2082036 w 2357070"/>
              <a:gd name="connsiteY5" fmla="*/ 1649872 h 1649872"/>
              <a:gd name="connsiteX6" fmla="*/ 275034 w 2357070"/>
              <a:gd name="connsiteY6" fmla="*/ 1649872 h 1649872"/>
              <a:gd name="connsiteX7" fmla="*/ 0 w 2357070"/>
              <a:gd name="connsiteY7" fmla="*/ 1374838 h 1649872"/>
              <a:gd name="connsiteX8" fmla="*/ 0 w 2357070"/>
              <a:gd name="connsiteY8" fmla="*/ 275034 h 164987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7070" h="1649872">
                <a:moveTo>
                  <a:pt x="0" y="275034"/>
                </a:moveTo>
                <a:cubicBezTo>
                  <a:pt x="0" y="123137"/>
                  <a:pt x="123137" y="0"/>
                  <a:pt x="275034" y="0"/>
                </a:cubicBezTo>
                <a:lnTo>
                  <a:pt x="2082036" y="0"/>
                </a:lnTo>
                <a:cubicBezTo>
                  <a:pt x="2233933" y="0"/>
                  <a:pt x="2357070" y="123137"/>
                  <a:pt x="2357070" y="275034"/>
                </a:cubicBezTo>
                <a:lnTo>
                  <a:pt x="2357070" y="1374838"/>
                </a:lnTo>
                <a:cubicBezTo>
                  <a:pt x="2357070" y="1526735"/>
                  <a:pt x="2233933" y="1649872"/>
                  <a:pt x="2082036" y="1649872"/>
                </a:cubicBezTo>
                <a:lnTo>
                  <a:pt x="275034" y="1649872"/>
                </a:lnTo>
                <a:cubicBezTo>
                  <a:pt x="123137" y="1649872"/>
                  <a:pt x="0" y="1526735"/>
                  <a:pt x="0" y="1374838"/>
                </a:cubicBezTo>
                <a:lnTo>
                  <a:pt x="0" y="275034"/>
                </a:lnTo>
                <a:close/>
              </a:path>
            </a:pathLst>
          </a:custGeom>
          <a:solidFill>
            <a:schemeClr val="accent2"/>
          </a:solidFill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0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301535" tIns="301535" rIns="301535" bIns="301535" numCol="1" spcCol="1270" anchor="ctr" anchorCtr="0">
            <a:noAutofit/>
          </a:bodyPr>
          <a:lstStyle/>
          <a:p>
            <a:pPr lvl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ar-EG" sz="5800" dirty="0" smtClean="0">
                <a:latin typeface="Calibri" panose="020F0502020204030204" pitchFamily="34" charset="0"/>
                <a:cs typeface="Calibri" panose="020F0502020204030204" pitchFamily="34" charset="0"/>
              </a:rPr>
              <a:t>مهارات</a:t>
            </a:r>
            <a:endParaRPr lang="en-US" sz="5800" kern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Bent-Up Arrow 6"/>
          <p:cNvSpPr/>
          <p:nvPr/>
        </p:nvSpPr>
        <p:spPr>
          <a:xfrm rot="5400000">
            <a:off x="5774677" y="3886437"/>
            <a:ext cx="1400175" cy="1594049"/>
          </a:xfrm>
          <a:prstGeom prst="bentUpArrow">
            <a:avLst>
              <a:gd name="adj1" fmla="val 32840"/>
              <a:gd name="adj2" fmla="val 25000"/>
              <a:gd name="adj3" fmla="val 35780"/>
            </a:avLst>
          </a:prstGeom>
          <a:gradFill flip="none" rotWithShape="1">
            <a:gsLst>
              <a:gs pos="0">
                <a:srgbClr val="C00000">
                  <a:tint val="66000"/>
                  <a:satMod val="160000"/>
                </a:srgbClr>
              </a:gs>
              <a:gs pos="50000">
                <a:srgbClr val="C00000">
                  <a:tint val="44500"/>
                  <a:satMod val="160000"/>
                </a:srgbClr>
              </a:gs>
              <a:gs pos="100000">
                <a:srgbClr val="C00000">
                  <a:tint val="23500"/>
                  <a:satMod val="160000"/>
                </a:srgbClr>
              </a:gs>
            </a:gsLst>
            <a:lin ang="2700000" scaled="1"/>
            <a:tileRect/>
          </a:gradFill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tint val="50000"/>
              <a:hueOff val="-7344354"/>
              <a:satOff val="-15375"/>
              <a:lumOff val="10564"/>
              <a:alphaOff val="0"/>
            </a:schemeClr>
          </a:fillRef>
          <a:effectRef idx="0">
            <a:schemeClr val="accent5">
              <a:tint val="50000"/>
              <a:hueOff val="-7344354"/>
              <a:satOff val="-15375"/>
              <a:lumOff val="10564"/>
              <a:alphaOff val="0"/>
            </a:schemeClr>
          </a:effectRef>
          <a:fontRef idx="minor">
            <a:schemeClr val="lt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8" name="Freeform 7"/>
          <p:cNvSpPr/>
          <p:nvPr/>
        </p:nvSpPr>
        <p:spPr>
          <a:xfrm>
            <a:off x="5403716" y="2334315"/>
            <a:ext cx="2357070" cy="1649872"/>
          </a:xfrm>
          <a:custGeom>
            <a:avLst/>
            <a:gdLst>
              <a:gd name="connsiteX0" fmla="*/ 0 w 2357070"/>
              <a:gd name="connsiteY0" fmla="*/ 275034 h 1649872"/>
              <a:gd name="connsiteX1" fmla="*/ 275034 w 2357070"/>
              <a:gd name="connsiteY1" fmla="*/ 0 h 1649872"/>
              <a:gd name="connsiteX2" fmla="*/ 2082036 w 2357070"/>
              <a:gd name="connsiteY2" fmla="*/ 0 h 1649872"/>
              <a:gd name="connsiteX3" fmla="*/ 2357070 w 2357070"/>
              <a:gd name="connsiteY3" fmla="*/ 275034 h 1649872"/>
              <a:gd name="connsiteX4" fmla="*/ 2357070 w 2357070"/>
              <a:gd name="connsiteY4" fmla="*/ 1374838 h 1649872"/>
              <a:gd name="connsiteX5" fmla="*/ 2082036 w 2357070"/>
              <a:gd name="connsiteY5" fmla="*/ 1649872 h 1649872"/>
              <a:gd name="connsiteX6" fmla="*/ 275034 w 2357070"/>
              <a:gd name="connsiteY6" fmla="*/ 1649872 h 1649872"/>
              <a:gd name="connsiteX7" fmla="*/ 0 w 2357070"/>
              <a:gd name="connsiteY7" fmla="*/ 1374838 h 1649872"/>
              <a:gd name="connsiteX8" fmla="*/ 0 w 2357070"/>
              <a:gd name="connsiteY8" fmla="*/ 275034 h 164987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7070" h="1649872">
                <a:moveTo>
                  <a:pt x="0" y="275034"/>
                </a:moveTo>
                <a:cubicBezTo>
                  <a:pt x="0" y="123137"/>
                  <a:pt x="123137" y="0"/>
                  <a:pt x="275034" y="0"/>
                </a:cubicBezTo>
                <a:lnTo>
                  <a:pt x="2082036" y="0"/>
                </a:lnTo>
                <a:cubicBezTo>
                  <a:pt x="2233933" y="0"/>
                  <a:pt x="2357070" y="123137"/>
                  <a:pt x="2357070" y="275034"/>
                </a:cubicBezTo>
                <a:lnTo>
                  <a:pt x="2357070" y="1374838"/>
                </a:lnTo>
                <a:cubicBezTo>
                  <a:pt x="2357070" y="1526735"/>
                  <a:pt x="2233933" y="1649872"/>
                  <a:pt x="2082036" y="1649872"/>
                </a:cubicBezTo>
                <a:lnTo>
                  <a:pt x="275034" y="1649872"/>
                </a:lnTo>
                <a:cubicBezTo>
                  <a:pt x="123137" y="1649872"/>
                  <a:pt x="0" y="1526735"/>
                  <a:pt x="0" y="1374838"/>
                </a:cubicBezTo>
                <a:lnTo>
                  <a:pt x="0" y="275034"/>
                </a:lnTo>
                <a:close/>
              </a:path>
            </a:pathLst>
          </a:custGeom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-3676672"/>
              <a:satOff val="-5114"/>
              <a:lumOff val="-1961"/>
              <a:alphaOff val="0"/>
            </a:schemeClr>
          </a:fillRef>
          <a:effectRef idx="0">
            <a:schemeClr val="accent5">
              <a:hueOff val="-3676672"/>
              <a:satOff val="-5114"/>
              <a:lumOff val="-1961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301535" tIns="301535" rIns="301535" bIns="301535" numCol="1" spcCol="1270" anchor="ctr" anchorCtr="0">
            <a:noAutofit/>
          </a:bodyPr>
          <a:lstStyle/>
          <a:p>
            <a:pPr lvl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ar-EG" sz="5800" kern="1200" dirty="0" smtClean="0">
                <a:latin typeface="Calibri" panose="020F0502020204030204" pitchFamily="34" charset="0"/>
                <a:cs typeface="Calibri" panose="020F0502020204030204" pitchFamily="34" charset="0"/>
              </a:rPr>
              <a:t>رجال</a:t>
            </a:r>
            <a:endParaRPr lang="en-US" sz="5800" kern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7340887" y="4187667"/>
            <a:ext cx="2538052" cy="1905485"/>
          </a:xfrm>
          <a:custGeom>
            <a:avLst/>
            <a:gdLst>
              <a:gd name="connsiteX0" fmla="*/ 0 w 2357070"/>
              <a:gd name="connsiteY0" fmla="*/ 275034 h 1649872"/>
              <a:gd name="connsiteX1" fmla="*/ 275034 w 2357070"/>
              <a:gd name="connsiteY1" fmla="*/ 0 h 1649872"/>
              <a:gd name="connsiteX2" fmla="*/ 2082036 w 2357070"/>
              <a:gd name="connsiteY2" fmla="*/ 0 h 1649872"/>
              <a:gd name="connsiteX3" fmla="*/ 2357070 w 2357070"/>
              <a:gd name="connsiteY3" fmla="*/ 275034 h 1649872"/>
              <a:gd name="connsiteX4" fmla="*/ 2357070 w 2357070"/>
              <a:gd name="connsiteY4" fmla="*/ 1374838 h 1649872"/>
              <a:gd name="connsiteX5" fmla="*/ 2082036 w 2357070"/>
              <a:gd name="connsiteY5" fmla="*/ 1649872 h 1649872"/>
              <a:gd name="connsiteX6" fmla="*/ 275034 w 2357070"/>
              <a:gd name="connsiteY6" fmla="*/ 1649872 h 1649872"/>
              <a:gd name="connsiteX7" fmla="*/ 0 w 2357070"/>
              <a:gd name="connsiteY7" fmla="*/ 1374838 h 1649872"/>
              <a:gd name="connsiteX8" fmla="*/ 0 w 2357070"/>
              <a:gd name="connsiteY8" fmla="*/ 275034 h 164987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357070" h="1649872">
                <a:moveTo>
                  <a:pt x="0" y="275034"/>
                </a:moveTo>
                <a:cubicBezTo>
                  <a:pt x="0" y="123137"/>
                  <a:pt x="123137" y="0"/>
                  <a:pt x="275034" y="0"/>
                </a:cubicBezTo>
                <a:lnTo>
                  <a:pt x="2082036" y="0"/>
                </a:lnTo>
                <a:cubicBezTo>
                  <a:pt x="2233933" y="0"/>
                  <a:pt x="2357070" y="123137"/>
                  <a:pt x="2357070" y="275034"/>
                </a:cubicBezTo>
                <a:lnTo>
                  <a:pt x="2357070" y="1374838"/>
                </a:lnTo>
                <a:cubicBezTo>
                  <a:pt x="2357070" y="1526735"/>
                  <a:pt x="2233933" y="1649872"/>
                  <a:pt x="2082036" y="1649872"/>
                </a:cubicBezTo>
                <a:lnTo>
                  <a:pt x="275034" y="1649872"/>
                </a:lnTo>
                <a:cubicBezTo>
                  <a:pt x="123137" y="1649872"/>
                  <a:pt x="0" y="1526735"/>
                  <a:pt x="0" y="1374838"/>
                </a:cubicBezTo>
                <a:lnTo>
                  <a:pt x="0" y="275034"/>
                </a:lnTo>
                <a:close/>
              </a:path>
            </a:pathLst>
          </a:custGeom>
          <a:solidFill>
            <a:srgbClr val="66FFFF"/>
          </a:solidFill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-7353344"/>
              <a:satOff val="-10228"/>
              <a:lumOff val="-3922"/>
              <a:alphaOff val="0"/>
            </a:schemeClr>
          </a:fillRef>
          <a:effectRef idx="0">
            <a:schemeClr val="accent5">
              <a:hueOff val="-7353344"/>
              <a:satOff val="-10228"/>
              <a:lumOff val="-3922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301535" tIns="301535" rIns="301535" bIns="301535" numCol="1" spcCol="1270" anchor="ctr" anchorCtr="0">
            <a:noAutofit/>
          </a:bodyPr>
          <a:lstStyle/>
          <a:p>
            <a:pPr lvl="0" algn="ctr" defTabSz="25781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ar-EG" sz="5800" kern="1200" dirty="0" smtClean="0">
                <a:latin typeface="Calibri" panose="020F0502020204030204" pitchFamily="34" charset="0"/>
                <a:cs typeface="Calibri" panose="020F0502020204030204" pitchFamily="34" charset="0"/>
              </a:rPr>
              <a:t>الأعمال</a:t>
            </a:r>
            <a:endParaRPr lang="en-US" sz="5800" kern="1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9331953"/>
      </p:ext>
    </p:extLst>
  </p:cSld>
  <p:clrMapOvr>
    <a:masterClrMapping/>
  </p:clrMapOvr>
  <p:transition spd="slow">
    <p:cove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2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25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3000"/>
                            </p:stCondLst>
                            <p:childTnLst>
                              <p:par>
                                <p:cTn id="38" presetID="2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4000"/>
                            </p:stCondLst>
                            <p:childTnLst>
                              <p:par>
                                <p:cTn id="49" presetID="25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8" grpId="0" animBg="1"/>
      <p:bldP spid="10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2192000" cy="67340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434995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90557"/>
            <a:ext cx="12192000" cy="685800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31357"/>
            <a:ext cx="12192000" cy="65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79829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90557"/>
            <a:ext cx="12192000" cy="685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1473" y="152187"/>
            <a:ext cx="11502639" cy="64622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800269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flip dir="r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1" cy="6858000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782515" y="1046285"/>
            <a:ext cx="10456985" cy="3970318"/>
          </a:xfrm>
          <a:prstGeom prst="rect">
            <a:avLst/>
          </a:prstGeom>
          <a:ln w="28575"/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r" rtl="1"/>
            <a:r>
              <a:rPr lang="ar-EG" sz="2800" b="1" u="sng" dirty="0" smtClean="0">
                <a:solidFill>
                  <a:srgbClr val="FF0000"/>
                </a:solidFill>
              </a:rPr>
              <a:t>اقرأ، ثم أجب </a:t>
            </a:r>
            <a:r>
              <a:rPr lang="ar-EG" sz="2800" dirty="0" smtClean="0"/>
              <a:t>:</a:t>
            </a:r>
          </a:p>
          <a:p>
            <a:pPr algn="r" rtl="1"/>
            <a:r>
              <a:rPr lang="ar-SA" sz="2800" dirty="0"/>
              <a:t> تعد الإدارة الاستراتيجية فنا وعلما يتم من خلالها تشكيل وتنفيذ وتقييم القرارات التي تمكن رجال الأعمال من تحقيق أهدافهم، ويأتى </a:t>
            </a:r>
            <a:r>
              <a:rPr lang="ar-SA" sz="2800" u="sng" dirty="0"/>
              <a:t>التخطيط</a:t>
            </a:r>
            <a:r>
              <a:rPr lang="ar-SA" sz="2800" dirty="0"/>
              <a:t> ليمثل العملية الأهم في الإدارة الاستراتيجية.</a:t>
            </a:r>
            <a:endParaRPr lang="en-US" sz="2800" dirty="0"/>
          </a:p>
          <a:p>
            <a:pPr algn="r" rtl="1"/>
            <a:r>
              <a:rPr lang="ar-SA" sz="2800" dirty="0"/>
              <a:t>   فالتخطيط هو القاعدة التى تقوم عليها الوظائف الإدارية الأخرى ، والتخطيط عملية مستمرة تتضمن تحديد طريقة سير الأمور للإجابة عن الأسئلة، مثل ماذا يجب أن تفعل ، ومن يقوم به وأين ومتى وكيف بواسطة التخطيط يتمكن مدير المشروع من تحديد الأنشطة التنظيمية اللازمة لتحقيق الأهداف.</a:t>
            </a:r>
            <a:br>
              <a:rPr lang="ar-SA" sz="2800" dirty="0"/>
            </a:br>
            <a:r>
              <a:rPr lang="ar-SA" sz="2800" dirty="0"/>
              <a:t>  </a:t>
            </a:r>
            <a:endParaRPr lang="en-US" sz="2800" dirty="0"/>
          </a:p>
        </p:txBody>
      </p:sp>
      <p:sp>
        <p:nvSpPr>
          <p:cNvPr id="3" name="Rectangle 2"/>
          <p:cNvSpPr/>
          <p:nvPr/>
        </p:nvSpPr>
        <p:spPr>
          <a:xfrm>
            <a:off x="4443680" y="328940"/>
            <a:ext cx="2941831" cy="523220"/>
          </a:xfrm>
          <a:prstGeom prst="rect">
            <a:avLst/>
          </a:prstGeom>
          <a:solidFill>
            <a:srgbClr val="FFFF99"/>
          </a:solidFill>
          <a:ln>
            <a:solidFill>
              <a:srgbClr val="00B050"/>
            </a:solidFill>
          </a:ln>
        </p:spPr>
        <p:txBody>
          <a:bodyPr wrap="none">
            <a:spAutoFit/>
          </a:bodyPr>
          <a:lstStyle/>
          <a:p>
            <a:r>
              <a:rPr lang="ar-EG" sz="2800" dirty="0">
                <a:solidFill>
                  <a:prstClr val="black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أسئلة متحررة المحتوى 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3798641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1" cy="6858000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800099" y="1280785"/>
            <a:ext cx="10565807" cy="1815882"/>
          </a:xfrm>
          <a:prstGeom prst="rect">
            <a:avLst/>
          </a:prstGeom>
          <a:ln w="28575"/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r" rtl="1"/>
            <a:r>
              <a:rPr lang="ar-SA" sz="2800" dirty="0"/>
              <a:t> فمفهوم التخطيط العام يجيب على أربعة أسئلة : أين نحن من ذلك الهدف ؟ ماذا تريد أن تفعل ؟ ما هي البدائل المتاحة لدينا لتحقيق الهدف ؟ وما هو البديل الأفضل ؟ ما هي العوامل التي ستساعدنا أو ستعيقنا عن تحقيق الهدف ؟ فمن خلال التخطيط ستحدد طرق سير الأمور التي سيقوم بها الأفراد، والإدارات، والمؤسسة ككل لمدة أيام، وشهور وحتى سنوات قادمة ».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71747977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295400" y="1186038"/>
            <a:ext cx="9601200" cy="2246769"/>
          </a:xfrm>
          <a:prstGeom prst="rect">
            <a:avLst/>
          </a:prstGeom>
          <a:ln w="38100"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r" rtl="1"/>
            <a:r>
              <a:rPr lang="ar-SA" sz="2800" dirty="0"/>
              <a:t>( أ ) هات من الفقرة ما يلى :</a:t>
            </a:r>
            <a:endParaRPr lang="en-US" sz="2800" dirty="0"/>
          </a:p>
          <a:p>
            <a:pPr algn="r" rtl="1"/>
            <a:r>
              <a:rPr lang="ar-SA" sz="2800" dirty="0"/>
              <a:t>(1) كلمة بمعنى : «الأساس »..............</a:t>
            </a:r>
            <a:endParaRPr lang="en-US" sz="2800" dirty="0"/>
          </a:p>
          <a:p>
            <a:pPr algn="r" rtl="1"/>
            <a:r>
              <a:rPr lang="ar-SA" sz="2800" dirty="0"/>
              <a:t>(2) كلمة مضادها : «منقطعة »............</a:t>
            </a:r>
            <a:endParaRPr lang="en-US" sz="2800" dirty="0"/>
          </a:p>
          <a:p>
            <a:pPr algn="r" rtl="1"/>
            <a:r>
              <a:rPr lang="ar-SA" sz="2800" dirty="0"/>
              <a:t>(3) كلمة جمعها : «مدراء»...............</a:t>
            </a:r>
            <a:endParaRPr lang="en-US" sz="2800" dirty="0"/>
          </a:p>
          <a:p>
            <a:pPr algn="r" rtl="1"/>
            <a:r>
              <a:rPr lang="ar-SA" sz="2800" dirty="0"/>
              <a:t>(4) كلمتين متضادتين. ...................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617232800"/>
      </p:ext>
    </p:extLst>
  </p:cSld>
  <p:clrMapOvr>
    <a:masterClrMapping/>
  </p:clrMapOvr>
  <p:transition spd="slow">
    <p:wheel spokes="1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" y="0"/>
            <a:ext cx="12115800" cy="6858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066925" y="1660358"/>
            <a:ext cx="9002128" cy="3108543"/>
          </a:xfrm>
          <a:prstGeom prst="rect">
            <a:avLst/>
          </a:prstGeom>
          <a:noFill/>
          <a:ln w="28575">
            <a:solidFill>
              <a:srgbClr val="00B050"/>
            </a:solidFill>
          </a:ln>
        </p:spPr>
        <p:txBody>
          <a:bodyPr wrap="square" rtlCol="0">
            <a:spAutoFit/>
          </a:bodyPr>
          <a:lstStyle/>
          <a:p>
            <a:pPr algn="r" rtl="1"/>
            <a:r>
              <a:rPr lang="ar-SA" sz="2800" dirty="0"/>
              <a:t>(ب) ضع علامة ( ✓) أمام العبارة الصحيحة، وعلامة (X) أمام العبارة غير الصحيحة فيما يلى :</a:t>
            </a:r>
            <a:endParaRPr lang="en-US" sz="2800" dirty="0"/>
          </a:p>
          <a:p>
            <a:pPr algn="r" rtl="1"/>
            <a:r>
              <a:rPr lang="ar-SA" sz="2800" dirty="0"/>
              <a:t>(1) تعد الإدارة الاستراتيجية فنا يتم من خلاله تقييم القرارات. (  )</a:t>
            </a:r>
            <a:endParaRPr lang="en-US" sz="2800" dirty="0"/>
          </a:p>
          <a:p>
            <a:pPr algn="r" rtl="1"/>
            <a:r>
              <a:rPr lang="ar-SA" sz="2800" dirty="0"/>
              <a:t>(۲) التخطيط عملية وقتية.(  )</a:t>
            </a:r>
            <a:endParaRPr lang="en-US" sz="2800" dirty="0"/>
          </a:p>
          <a:p>
            <a:pPr algn="r" rtl="1"/>
            <a:r>
              <a:rPr lang="ar-SA" sz="2800" dirty="0"/>
              <a:t>(۳) طرح الكاتب التساؤلات دون إجابات يؤكد تردد الكاتب في </a:t>
            </a:r>
            <a:r>
              <a:rPr lang="ar-SA" sz="2800" dirty="0" smtClean="0"/>
              <a:t>تناوله</a:t>
            </a:r>
            <a:r>
              <a:rPr lang="ar-EG" sz="2800" dirty="0" smtClean="0"/>
              <a:t/>
            </a:r>
            <a:br>
              <a:rPr lang="ar-EG" sz="2800" dirty="0" smtClean="0"/>
            </a:br>
            <a:r>
              <a:rPr lang="ar-SA" sz="2800" dirty="0" smtClean="0"/>
              <a:t> </a:t>
            </a:r>
            <a:r>
              <a:rPr lang="ar-SA" sz="2800" dirty="0"/>
              <a:t>لفكرته.(  )</a:t>
            </a:r>
            <a:endParaRPr lang="en-US" sz="2800" dirty="0"/>
          </a:p>
          <a:p>
            <a:pPr algn="r" rtl="1"/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482006536"/>
      </p:ext>
    </p:extLst>
  </p:cSld>
  <p:clrMapOvr>
    <a:masterClrMapping/>
  </p:clrMapOvr>
  <p:transition spd="slow">
    <p:comb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8187" y="94005"/>
            <a:ext cx="12024714" cy="6713852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72141" y="2304376"/>
            <a:ext cx="6647718" cy="22492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97481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134</TotalTime>
  <Words>259</Words>
  <Application>Microsoft Office PowerPoint</Application>
  <PresentationFormat>Widescreen</PresentationFormat>
  <Paragraphs>17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Acer</dc:creator>
  <cp:lastModifiedBy>lenovo</cp:lastModifiedBy>
  <cp:revision>17</cp:revision>
  <dcterms:created xsi:type="dcterms:W3CDTF">2025-01-27T03:09:50Z</dcterms:created>
  <dcterms:modified xsi:type="dcterms:W3CDTF">2025-02-06T06:55:36Z</dcterms:modified>
</cp:coreProperties>
</file>