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63" r:id="rId5"/>
    <p:sldId id="260" r:id="rId6"/>
    <p:sldId id="261" r:id="rId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9FFCC"/>
    <a:srgbClr val="CCFFFF"/>
    <a:srgbClr val="CCCCFF"/>
    <a:srgbClr val="00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7973" autoAdjust="0"/>
    <p:restoredTop sz="94660"/>
  </p:normalViewPr>
  <p:slideViewPr>
    <p:cSldViewPr snapToGrid="0">
      <p:cViewPr varScale="1">
        <p:scale>
          <a:sx n="89" d="100"/>
          <a:sy n="89" d="100"/>
        </p:scale>
        <p:origin x="293" y="5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562973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379037173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386881083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6FBBAC82-ECC2-43A3-AB11-9FF79E7CA4D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156833309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6FBBAC82-ECC2-43A3-AB11-9FF79E7CA4D3}" type="datetimeFigureOut">
              <a:rPr lang="en-US" smtClean="0"/>
              <a:t>2/6/2025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409125443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6FBBAC82-ECC2-43A3-AB11-9FF79E7CA4D3}" type="datetimeFigureOut">
              <a:rPr lang="en-US" smtClean="0"/>
              <a:t>2/6/2025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240052534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FBBAC82-ECC2-43A3-AB11-9FF79E7CA4D3}" type="datetimeFigureOut">
              <a:rPr lang="en-US" smtClean="0"/>
              <a:t>2/6/2025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104428720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6FBBAC82-ECC2-43A3-AB11-9FF79E7CA4D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317850713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6FBBAC82-ECC2-43A3-AB11-9FF79E7CA4D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420410107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298530391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6FBBAC82-ECC2-43A3-AB11-9FF79E7CA4D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6B086AB-3158-4704-A0C2-8F5FE76DAB5D}" type="slidenum">
              <a:rPr lang="en-US" smtClean="0"/>
              <a:t>‹#›</a:t>
            </a:fld>
            <a:endParaRPr lang="en-US"/>
          </a:p>
        </p:txBody>
      </p:sp>
    </p:spTree>
    <p:extLst>
      <p:ext uri="{BB962C8B-B14F-4D97-AF65-F5344CB8AC3E}">
        <p14:creationId xmlns:p14="http://schemas.microsoft.com/office/powerpoint/2010/main" val="326162240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FBBAC82-ECC2-43A3-AB11-9FF79E7CA4D3}" type="datetimeFigureOut">
              <a:rPr lang="en-US" smtClean="0"/>
              <a:t>2/6/2025</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6B086AB-3158-4704-A0C2-8F5FE76DAB5D}" type="slidenum">
              <a:rPr lang="en-US" smtClean="0"/>
              <a:t>‹#›</a:t>
            </a:fld>
            <a:endParaRPr lang="en-US"/>
          </a:p>
        </p:txBody>
      </p:sp>
    </p:spTree>
    <p:extLst>
      <p:ext uri="{BB962C8B-B14F-4D97-AF65-F5344CB8AC3E}">
        <p14:creationId xmlns:p14="http://schemas.microsoft.com/office/powerpoint/2010/main" val="92362251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2.png"/><Relationship Id="rId1" Type="http://schemas.openxmlformats.org/officeDocument/2006/relationships/slideLayout" Target="../slideLayouts/slideLayout7.xml"/><Relationship Id="rId4" Type="http://schemas.openxmlformats.org/officeDocument/2006/relationships/image" Target="../media/image3.emf"/></Relationships>
</file>

<file path=ppt/slides/_rels/slide3.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5.emf"/></Relationships>
</file>

<file path=ppt/slides/_rels/slide4.xml.rels><?xml version="1.0" encoding="UTF-8" standalone="yes"?>
<Relationships xmlns="http://schemas.openxmlformats.org/package/2006/relationships"><Relationship Id="rId3" Type="http://schemas.microsoft.com/office/2007/relationships/hdphoto" Target="../media/hdphoto4.wdp"/><Relationship Id="rId2" Type="http://schemas.openxmlformats.org/officeDocument/2006/relationships/image" Target="../media/image6.png"/><Relationship Id="rId1" Type="http://schemas.openxmlformats.org/officeDocument/2006/relationships/slideLayout" Target="../slideLayouts/slideLayout7.xml"/><Relationship Id="rId4" Type="http://schemas.openxmlformats.org/officeDocument/2006/relationships/image" Target="../media/image7.emf"/></Relationships>
</file>

<file path=ppt/slides/_rels/slide5.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8.jpg"/><Relationship Id="rId1" Type="http://schemas.openxmlformats.org/officeDocument/2006/relationships/slideLayout" Target="../slideLayouts/slideLayout7.xml"/><Relationship Id="rId4" Type="http://schemas.openxmlformats.org/officeDocument/2006/relationships/image" Target="../media/image10.emf"/></Relationships>
</file>

<file path=ppt/slides/_rels/slide6.xml.rels><?xml version="1.0" encoding="UTF-8" standalone="yes"?>
<Relationships xmlns="http://schemas.openxmlformats.org/package/2006/relationships"><Relationship Id="rId3" Type="http://schemas.openxmlformats.org/officeDocument/2006/relationships/image" Target="../media/image12.emf"/><Relationship Id="rId2" Type="http://schemas.openxmlformats.org/officeDocument/2006/relationships/image" Target="../media/image11.jp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extLst>
              <a:ext uri="{BEBA8EAE-BF5A-486C-A8C5-ECC9F3942E4B}">
                <a14:imgProps xmlns:a14="http://schemas.microsoft.com/office/drawing/2010/main">
                  <a14:imgLayer r:embed="rId3">
                    <a14:imgEffect>
                      <a14:brightnessContrast contrast="40000"/>
                    </a14:imgEffect>
                  </a14:imgLayer>
                </a14:imgProps>
              </a:ext>
              <a:ext uri="{28A0092B-C50C-407E-A947-70E740481C1C}">
                <a14:useLocalDpi xmlns:a14="http://schemas.microsoft.com/office/drawing/2010/main" val="0"/>
              </a:ext>
            </a:extLst>
          </a:blip>
          <a:stretch>
            <a:fillRect/>
          </a:stretch>
        </p:blipFill>
        <p:spPr>
          <a:xfrm>
            <a:off x="-133350" y="0"/>
            <a:ext cx="12211050" cy="6858000"/>
          </a:xfrm>
          <a:prstGeom prst="rect">
            <a:avLst/>
          </a:prstGeom>
        </p:spPr>
      </p:pic>
      <p:sp>
        <p:nvSpPr>
          <p:cNvPr id="4" name="Freeform 3"/>
          <p:cNvSpPr/>
          <p:nvPr/>
        </p:nvSpPr>
        <p:spPr>
          <a:xfrm>
            <a:off x="2552700" y="1495426"/>
            <a:ext cx="6849618" cy="2305050"/>
          </a:xfrm>
          <a:custGeom>
            <a:avLst/>
            <a:gdLst>
              <a:gd name="connsiteX0" fmla="*/ 0 w 3557016"/>
              <a:gd name="connsiteY0" fmla="*/ 326961 h 1961729"/>
              <a:gd name="connsiteX1" fmla="*/ 326961 w 3557016"/>
              <a:gd name="connsiteY1" fmla="*/ 0 h 1961729"/>
              <a:gd name="connsiteX2" fmla="*/ 3230055 w 3557016"/>
              <a:gd name="connsiteY2" fmla="*/ 0 h 1961729"/>
              <a:gd name="connsiteX3" fmla="*/ 3557016 w 3557016"/>
              <a:gd name="connsiteY3" fmla="*/ 326961 h 1961729"/>
              <a:gd name="connsiteX4" fmla="*/ 3557016 w 3557016"/>
              <a:gd name="connsiteY4" fmla="*/ 1634768 h 1961729"/>
              <a:gd name="connsiteX5" fmla="*/ 3230055 w 3557016"/>
              <a:gd name="connsiteY5" fmla="*/ 1961729 h 1961729"/>
              <a:gd name="connsiteX6" fmla="*/ 326961 w 3557016"/>
              <a:gd name="connsiteY6" fmla="*/ 1961729 h 1961729"/>
              <a:gd name="connsiteX7" fmla="*/ 0 w 3557016"/>
              <a:gd name="connsiteY7" fmla="*/ 1634768 h 1961729"/>
              <a:gd name="connsiteX8" fmla="*/ 0 w 3557016"/>
              <a:gd name="connsiteY8" fmla="*/ 326961 h 1961729"/>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557016" h="1961729">
                <a:moveTo>
                  <a:pt x="0" y="326961"/>
                </a:moveTo>
                <a:cubicBezTo>
                  <a:pt x="0" y="146385"/>
                  <a:pt x="146385" y="0"/>
                  <a:pt x="326961" y="0"/>
                </a:cubicBezTo>
                <a:lnTo>
                  <a:pt x="3230055" y="0"/>
                </a:lnTo>
                <a:cubicBezTo>
                  <a:pt x="3410631" y="0"/>
                  <a:pt x="3557016" y="146385"/>
                  <a:pt x="3557016" y="326961"/>
                </a:cubicBezTo>
                <a:lnTo>
                  <a:pt x="3557016" y="1634768"/>
                </a:lnTo>
                <a:cubicBezTo>
                  <a:pt x="3557016" y="1815344"/>
                  <a:pt x="3410631" y="1961729"/>
                  <a:pt x="3230055" y="1961729"/>
                </a:cubicBezTo>
                <a:lnTo>
                  <a:pt x="326961" y="1961729"/>
                </a:lnTo>
                <a:cubicBezTo>
                  <a:pt x="146385" y="1961729"/>
                  <a:pt x="0" y="1815344"/>
                  <a:pt x="0" y="1634768"/>
                </a:cubicBezTo>
                <a:lnTo>
                  <a:pt x="0" y="326961"/>
                </a:lnTo>
                <a:close/>
              </a:path>
            </a:pathLst>
          </a:custGeom>
          <a:solidFill>
            <a:srgbClr val="00FFFF"/>
          </a:solidFill>
          <a:effectLst>
            <a:outerShdw blurRad="76200" dir="13500000" sy="23000" kx="1200000" algn="br" rotWithShape="0">
              <a:prstClr val="black">
                <a:alpha val="20000"/>
              </a:prstClr>
            </a:outerShdw>
          </a:effectLst>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txBody>
          <a:bodyPr spcFirstLastPara="0" vert="horz" wrap="square" lIns="248164" tIns="248164" rIns="248164" bIns="248164" numCol="1" spcCol="1270" anchor="ctr" anchorCtr="0">
            <a:noAutofit/>
          </a:bodyPr>
          <a:lstStyle/>
          <a:p>
            <a:pPr lvl="0" algn="ctr" defTabSz="1778000" rtl="0">
              <a:lnSpc>
                <a:spcPct val="90000"/>
              </a:lnSpc>
              <a:spcBef>
                <a:spcPct val="0"/>
              </a:spcBef>
              <a:spcAft>
                <a:spcPct val="35000"/>
              </a:spcAft>
            </a:pPr>
            <a:r>
              <a:rPr lang="ar-EG" sz="4000" b="1" kern="1200" dirty="0" smtClean="0"/>
              <a:t>رحلة نحو طريق النجاح</a:t>
            </a:r>
            <a:endParaRPr lang="en-US" sz="4000" b="1" kern="1200" dirty="0"/>
          </a:p>
        </p:txBody>
      </p:sp>
    </p:spTree>
    <p:extLst>
      <p:ext uri="{BB962C8B-B14F-4D97-AF65-F5344CB8AC3E}">
        <p14:creationId xmlns:p14="http://schemas.microsoft.com/office/powerpoint/2010/main" val="84973476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1250">
        <p15:prstTrans prst="peelOff"/>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7" presetClass="entr" presetSubtype="1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p:cTn id="7" dur="500" fill="hold"/>
                                        <p:tgtEl>
                                          <p:spTgt spid="4"/>
                                        </p:tgtEl>
                                        <p:attrNameLst>
                                          <p:attrName>ppt_w</p:attrName>
                                        </p:attrNameLst>
                                      </p:cBhvr>
                                      <p:tavLst>
                                        <p:tav tm="0">
                                          <p:val>
                                            <p:fltVal val="0"/>
                                          </p:val>
                                        </p:tav>
                                        <p:tav tm="100000">
                                          <p:val>
                                            <p:strVal val="#ppt_w"/>
                                          </p:val>
                                        </p:tav>
                                      </p:tavLst>
                                    </p:anim>
                                    <p:anim calcmode="lin" valueType="num">
                                      <p:cBhvr>
                                        <p:cTn id="8" dur="500" fill="hold"/>
                                        <p:tgtEl>
                                          <p:spTgt spid="4"/>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cstate="print">
            <a:extLst>
              <a:ext uri="{BEBA8EAE-BF5A-486C-A8C5-ECC9F3942E4B}">
                <a14:imgProps xmlns:a14="http://schemas.microsoft.com/office/drawing/2010/main">
                  <a14:imgLayer r:embed="rId3">
                    <a14:imgEffect>
                      <a14:brightnessContrast bright="20000" contrast="4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4" name="Picture 3"/>
          <p:cNvPicPr>
            <a:picLocks noChangeAspect="1"/>
          </p:cNvPicPr>
          <p:nvPr/>
        </p:nvPicPr>
        <p:blipFill>
          <a:blip r:embed="rId4"/>
          <a:stretch>
            <a:fillRect/>
          </a:stretch>
        </p:blipFill>
        <p:spPr>
          <a:xfrm>
            <a:off x="1230595" y="106352"/>
            <a:ext cx="9827664" cy="6456817"/>
          </a:xfrm>
          <a:prstGeom prst="rect">
            <a:avLst/>
          </a:prstGeom>
        </p:spPr>
      </p:pic>
    </p:spTree>
    <p:extLst>
      <p:ext uri="{BB962C8B-B14F-4D97-AF65-F5344CB8AC3E}">
        <p14:creationId xmlns:p14="http://schemas.microsoft.com/office/powerpoint/2010/main" val="3736021077"/>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crush"/>
      </p:transition>
    </mc:Choice>
    <mc:Fallback xmlns="">
      <p:transition spd="slow">
        <p:fade/>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BEBA8EAE-BF5A-486C-A8C5-ECC9F3942E4B}">
                <a14:imgProps xmlns:a14="http://schemas.microsoft.com/office/drawing/2010/main">
                  <a14:imgLayer r:embed="rId3">
                    <a14:imgEffect>
                      <a14:brightnessContrast contrast="4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4" name="Picture 3"/>
          <p:cNvPicPr>
            <a:picLocks noChangeAspect="1"/>
          </p:cNvPicPr>
          <p:nvPr/>
        </p:nvPicPr>
        <p:blipFill>
          <a:blip r:embed="rId4"/>
          <a:stretch>
            <a:fillRect/>
          </a:stretch>
        </p:blipFill>
        <p:spPr>
          <a:xfrm>
            <a:off x="1157168" y="300789"/>
            <a:ext cx="10260013" cy="6031645"/>
          </a:xfrm>
          <a:prstGeom prst="rect">
            <a:avLst/>
          </a:prstGeom>
        </p:spPr>
      </p:pic>
    </p:spTree>
    <p:extLst>
      <p:ext uri="{BB962C8B-B14F-4D97-AF65-F5344CB8AC3E}">
        <p14:creationId xmlns:p14="http://schemas.microsoft.com/office/powerpoint/2010/main" val="420628209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racture"/>
      </p:transition>
    </mc:Choice>
    <mc:Fallback xmlns="">
      <p:transition spd="slow">
        <p:fade/>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BEBA8EAE-BF5A-486C-A8C5-ECC9F3942E4B}">
                <a14:imgProps xmlns:a14="http://schemas.microsoft.com/office/drawing/2010/main">
                  <a14:imgLayer r:embed="rId3">
                    <a14:imgEffect>
                      <a14:saturation sat="33000"/>
                    </a14:imgEffect>
                    <a14:imgEffect>
                      <a14:brightnessContrast bright="40000" contrast="-2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4" name="Picture 3"/>
          <p:cNvPicPr>
            <a:picLocks noChangeAspect="1"/>
          </p:cNvPicPr>
          <p:nvPr/>
        </p:nvPicPr>
        <p:blipFill>
          <a:blip r:embed="rId4"/>
          <a:stretch>
            <a:fillRect/>
          </a:stretch>
        </p:blipFill>
        <p:spPr>
          <a:xfrm>
            <a:off x="333286" y="431822"/>
            <a:ext cx="11288993" cy="6238086"/>
          </a:xfrm>
          <a:prstGeom prst="rect">
            <a:avLst/>
          </a:prstGeom>
        </p:spPr>
      </p:pic>
    </p:spTree>
    <p:extLst>
      <p:ext uri="{BB962C8B-B14F-4D97-AF65-F5344CB8AC3E}">
        <p14:creationId xmlns:p14="http://schemas.microsoft.com/office/powerpoint/2010/main" val="255038179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Rectangle 1"/>
          <p:cNvSpPr/>
          <p:nvPr/>
        </p:nvSpPr>
        <p:spPr>
          <a:xfrm>
            <a:off x="123094" y="985723"/>
            <a:ext cx="11706224" cy="2677656"/>
          </a:xfrm>
          <a:prstGeom prst="rect">
            <a:avLst/>
          </a:prstGeom>
          <a:blipFill>
            <a:blip r:embed="rId3"/>
            <a:tile tx="0" ty="0" sx="100000" sy="100000" flip="none" algn="tl"/>
          </a:blipFill>
          <a:ln w="38100">
            <a:solidFill>
              <a:srgbClr val="7030A0"/>
            </a:solidFill>
          </a:ln>
          <a:effectLst>
            <a:outerShdw blurRad="76200" dir="13500000" sy="23000" kx="1200000" algn="br" rotWithShape="0">
              <a:prstClr val="black">
                <a:alpha val="20000"/>
              </a:prstClr>
            </a:outerShdw>
          </a:effectLst>
        </p:spPr>
        <p:txBody>
          <a:bodyPr wrap="square">
            <a:spAutoFit/>
          </a:bodyPr>
          <a:lstStyle/>
          <a:p>
            <a:pPr algn="r" rtl="1"/>
            <a:r>
              <a:rPr lang="ar-SA" sz="2400" dirty="0"/>
              <a:t>«إن الطيران ليس مجرد مهنة بل هو عالم من التحديات والآفاق الرحبة التي تفتح فرص النجاح والتفوق.</a:t>
            </a:r>
            <a:br>
              <a:rPr lang="ar-SA" sz="2400" dirty="0"/>
            </a:br>
            <a:r>
              <a:rPr lang="ar-SA" sz="2400" dirty="0"/>
              <a:t>إذا رغب في بلوغ مرتبة متميزة في هذا المجال، فيجب تأسيس معرفة علمية ، حيث إن الطيران يتطلب دراية عميقة بالعلوم، كالفيزياء وعلوم الطيران والتكنولوجيا. والجرأة، والمخاطرة المحسوبة هي من سمات الناجحين في هذا المجال، ولكنه يتطلب أيضًا انضباطًا والتزاما صارمًا بالأمان والسلامة . والحرص على تطوير مهارات التواصل والعمل الجماعي، فإنَّ الطيران ليس رحلة فردية بل هو عمل يُبنى على تعاون الفريق. وينبغى الاجتهاد في التدريب العملي واكتساب الخبرات المتخصصة، فإن الشهرة في عالم الطيران تأتي لمن يتقن عمله ، ويثبت جدارته في كل إقلاع وهبوط . واعلموا أن النجاح فى الطيران، كأجنحته ، يرتفع فقط بالعلم والإصرار».</a:t>
            </a:r>
            <a:endParaRPr lang="en-US" sz="2400" dirty="0"/>
          </a:p>
        </p:txBody>
      </p:sp>
      <p:pic>
        <p:nvPicPr>
          <p:cNvPr id="4" name="Picture 3"/>
          <p:cNvPicPr>
            <a:picLocks noChangeAspect="1"/>
          </p:cNvPicPr>
          <p:nvPr/>
        </p:nvPicPr>
        <p:blipFill>
          <a:blip r:embed="rId4"/>
          <a:stretch>
            <a:fillRect/>
          </a:stretch>
        </p:blipFill>
        <p:spPr>
          <a:xfrm>
            <a:off x="2035176" y="3856412"/>
            <a:ext cx="9248652" cy="3129271"/>
          </a:xfrm>
          <a:prstGeom prst="rect">
            <a:avLst/>
          </a:prstGeom>
        </p:spPr>
      </p:pic>
      <p:sp>
        <p:nvSpPr>
          <p:cNvPr id="5" name="Rectangle 4"/>
          <p:cNvSpPr/>
          <p:nvPr/>
        </p:nvSpPr>
        <p:spPr>
          <a:xfrm>
            <a:off x="2769577" y="171942"/>
            <a:ext cx="6031523" cy="712177"/>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ar-EG" sz="3200" b="1" dirty="0" smtClean="0"/>
              <a:t>قراءة متحررة</a:t>
            </a:r>
            <a:endParaRPr lang="en-US" sz="3200" b="1" dirty="0"/>
          </a:p>
        </p:txBody>
      </p:sp>
    </p:spTree>
    <p:extLst>
      <p:ext uri="{BB962C8B-B14F-4D97-AF65-F5344CB8AC3E}">
        <p14:creationId xmlns:p14="http://schemas.microsoft.com/office/powerpoint/2010/main" val="721791329"/>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diamond(in)">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6" name="Picture 5"/>
          <p:cNvPicPr>
            <a:picLocks noChangeAspect="1"/>
          </p:cNvPicPr>
          <p:nvPr/>
        </p:nvPicPr>
        <p:blipFill>
          <a:blip r:embed="rId3"/>
          <a:stretch>
            <a:fillRect/>
          </a:stretch>
        </p:blipFill>
        <p:spPr>
          <a:xfrm>
            <a:off x="913281" y="1959885"/>
            <a:ext cx="10555186" cy="2515399"/>
          </a:xfrm>
          <a:prstGeom prst="rect">
            <a:avLst/>
          </a:prstGeom>
        </p:spPr>
      </p:pic>
    </p:spTree>
    <p:extLst>
      <p:ext uri="{BB962C8B-B14F-4D97-AF65-F5344CB8AC3E}">
        <p14:creationId xmlns:p14="http://schemas.microsoft.com/office/powerpoint/2010/main" val="928538558"/>
      </p:ext>
    </p:extLst>
  </p:cSld>
  <p:clrMapOvr>
    <a:masterClrMapping/>
  </p:clrMapOvr>
  <mc:AlternateContent xmlns:mc="http://schemas.openxmlformats.org/markup-compatibility/2006" xmlns:p14="http://schemas.microsoft.com/office/powerpoint/2010/main">
    <mc:Choice Requires="p14">
      <p:transition spd="slow" p14:dur="1600">
        <p14:prism isInverted="1"/>
      </p:transition>
    </mc:Choice>
    <mc:Fallback xmlns="">
      <p:transition spd="slow">
        <p:fade/>
      </p:transition>
    </mc:Fallback>
  </mc:AlternateContent>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71</TotalTime>
  <Words>25</Words>
  <Application>Microsoft Office PowerPoint</Application>
  <PresentationFormat>Widescreen</PresentationFormat>
  <Paragraphs>3</Paragraphs>
  <Slides>6</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6</vt:i4>
      </vt:variant>
    </vt:vector>
  </HeadingPairs>
  <TitlesOfParts>
    <vt:vector size="10" baseType="lpstr">
      <vt:lpstr>Arial</vt:lpstr>
      <vt:lpstr>Calibri</vt:lpstr>
      <vt:lpstr>Calibri Light</vt:lpstr>
      <vt:lpstr>Office Theme</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Acer</dc:creator>
  <cp:lastModifiedBy>lenovo</cp:lastModifiedBy>
  <cp:revision>9</cp:revision>
  <dcterms:created xsi:type="dcterms:W3CDTF">2025-01-21T04:44:57Z</dcterms:created>
  <dcterms:modified xsi:type="dcterms:W3CDTF">2025-02-06T07:08:35Z</dcterms:modified>
</cp:coreProperties>
</file>