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8" r:id="rId3"/>
    <p:sldId id="257" r:id="rId4"/>
    <p:sldId id="259" r:id="rId5"/>
    <p:sldId id="263" r:id="rId6"/>
    <p:sldId id="264" r:id="rId7"/>
    <p:sldId id="260" r:id="rId8"/>
    <p:sldId id="265" r:id="rId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9FFCC"/>
    <a:srgbClr val="CCFFFF"/>
    <a:srgbClr val="CCCCFF"/>
    <a:srgbClr val="00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7973" autoAdjust="0"/>
    <p:restoredTop sz="94660"/>
  </p:normalViewPr>
  <p:slideViewPr>
    <p:cSldViewPr snapToGrid="0">
      <p:cViewPr varScale="1">
        <p:scale>
          <a:sx n="89" d="100"/>
          <a:sy n="89" d="100"/>
        </p:scale>
        <p:origin x="293" y="5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562973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37903717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38688108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6FBBAC82-ECC2-43A3-AB11-9FF79E7CA4D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156833309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6FBBAC82-ECC2-43A3-AB11-9FF79E7CA4D3}" type="datetimeFigureOut">
              <a:rPr lang="en-US" smtClean="0"/>
              <a:t>2/6/2025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409125443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6FBBAC82-ECC2-43A3-AB11-9FF79E7CA4D3}" type="datetimeFigureOut">
              <a:rPr lang="en-US" smtClean="0"/>
              <a:t>2/6/2025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240052534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FBBAC82-ECC2-43A3-AB11-9FF79E7CA4D3}" type="datetimeFigureOut">
              <a:rPr lang="en-US" smtClean="0"/>
              <a:t>2/6/2025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104428720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6FBBAC82-ECC2-43A3-AB11-9FF79E7CA4D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317850713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6FBBAC82-ECC2-43A3-AB11-9FF79E7CA4D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420410107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298530391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326162240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FBBAC82-ECC2-43A3-AB11-9FF79E7CA4D3}" type="datetimeFigureOut">
              <a:rPr lang="en-US" smtClean="0"/>
              <a:t>2/6/2025</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6B086AB-3158-4704-A0C2-8F5FE76DAB5D}" type="slidenum">
              <a:rPr lang="en-US" smtClean="0"/>
              <a:t>‹#›</a:t>
            </a:fld>
            <a:endParaRPr lang="en-US"/>
          </a:p>
        </p:txBody>
      </p:sp>
    </p:spTree>
    <p:extLst>
      <p:ext uri="{BB962C8B-B14F-4D97-AF65-F5344CB8AC3E}">
        <p14:creationId xmlns:p14="http://schemas.microsoft.com/office/powerpoint/2010/main" val="92362251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2.png"/><Relationship Id="rId1" Type="http://schemas.openxmlformats.org/officeDocument/2006/relationships/slideLayout" Target="../slideLayouts/slideLayout7.xml"/><Relationship Id="rId4" Type="http://schemas.openxmlformats.org/officeDocument/2006/relationships/image" Target="../media/image3.emf"/></Relationships>
</file>

<file path=ppt/slides/_rels/slide3.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5.emf"/></Relationships>
</file>

<file path=ppt/slides/_rels/slide4.xml.rels><?xml version="1.0" encoding="UTF-8" standalone="yes"?>
<Relationships xmlns="http://schemas.openxmlformats.org/package/2006/relationships"><Relationship Id="rId3" Type="http://schemas.microsoft.com/office/2007/relationships/hdphoto" Target="../media/hdphoto4.wdp"/><Relationship Id="rId2" Type="http://schemas.openxmlformats.org/officeDocument/2006/relationships/image" Target="../media/image6.png"/><Relationship Id="rId1" Type="http://schemas.openxmlformats.org/officeDocument/2006/relationships/slideLayout" Target="../slideLayouts/slideLayout7.xml"/><Relationship Id="rId4" Type="http://schemas.openxmlformats.org/officeDocument/2006/relationships/image" Target="../media/image7.emf"/></Relationships>
</file>

<file path=ppt/slides/_rels/slide5.xml.rels><?xml version="1.0" encoding="UTF-8" standalone="yes"?>
<Relationships xmlns="http://schemas.openxmlformats.org/package/2006/relationships"><Relationship Id="rId3" Type="http://schemas.microsoft.com/office/2007/relationships/hdphoto" Target="../media/hdphoto5.wdp"/><Relationship Id="rId2" Type="http://schemas.openxmlformats.org/officeDocument/2006/relationships/image" Target="../media/image8.png"/><Relationship Id="rId1" Type="http://schemas.openxmlformats.org/officeDocument/2006/relationships/slideLayout" Target="../slideLayouts/slideLayout7.xml"/><Relationship Id="rId4" Type="http://schemas.openxmlformats.org/officeDocument/2006/relationships/image" Target="../media/image9.emf"/></Relationships>
</file>

<file path=ppt/slides/_rels/slide6.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extLst>
              <a:ext uri="{BEBA8EAE-BF5A-486C-A8C5-ECC9F3942E4B}">
                <a14:imgProps xmlns:a14="http://schemas.microsoft.com/office/drawing/2010/main">
                  <a14:imgLayer r:embed="rId3">
                    <a14:imgEffect>
                      <a14:brightnessContrast contrast="40000"/>
                    </a14:imgEffect>
                  </a14:imgLayer>
                </a14:imgProps>
              </a:ext>
              <a:ext uri="{28A0092B-C50C-407E-A947-70E740481C1C}">
                <a14:useLocalDpi xmlns:a14="http://schemas.microsoft.com/office/drawing/2010/main" val="0"/>
              </a:ext>
            </a:extLst>
          </a:blip>
          <a:stretch>
            <a:fillRect/>
          </a:stretch>
        </p:blipFill>
        <p:spPr>
          <a:xfrm>
            <a:off x="-133350" y="0"/>
            <a:ext cx="12211050" cy="6858000"/>
          </a:xfrm>
          <a:prstGeom prst="rect">
            <a:avLst/>
          </a:prstGeom>
        </p:spPr>
      </p:pic>
      <p:sp>
        <p:nvSpPr>
          <p:cNvPr id="4" name="Freeform 3"/>
          <p:cNvSpPr/>
          <p:nvPr/>
        </p:nvSpPr>
        <p:spPr>
          <a:xfrm>
            <a:off x="2547366" y="1401422"/>
            <a:ext cx="6849618" cy="2305050"/>
          </a:xfrm>
          <a:custGeom>
            <a:avLst/>
            <a:gdLst>
              <a:gd name="connsiteX0" fmla="*/ 0 w 3557016"/>
              <a:gd name="connsiteY0" fmla="*/ 326961 h 1961729"/>
              <a:gd name="connsiteX1" fmla="*/ 326961 w 3557016"/>
              <a:gd name="connsiteY1" fmla="*/ 0 h 1961729"/>
              <a:gd name="connsiteX2" fmla="*/ 3230055 w 3557016"/>
              <a:gd name="connsiteY2" fmla="*/ 0 h 1961729"/>
              <a:gd name="connsiteX3" fmla="*/ 3557016 w 3557016"/>
              <a:gd name="connsiteY3" fmla="*/ 326961 h 1961729"/>
              <a:gd name="connsiteX4" fmla="*/ 3557016 w 3557016"/>
              <a:gd name="connsiteY4" fmla="*/ 1634768 h 1961729"/>
              <a:gd name="connsiteX5" fmla="*/ 3230055 w 3557016"/>
              <a:gd name="connsiteY5" fmla="*/ 1961729 h 1961729"/>
              <a:gd name="connsiteX6" fmla="*/ 326961 w 3557016"/>
              <a:gd name="connsiteY6" fmla="*/ 1961729 h 1961729"/>
              <a:gd name="connsiteX7" fmla="*/ 0 w 3557016"/>
              <a:gd name="connsiteY7" fmla="*/ 1634768 h 1961729"/>
              <a:gd name="connsiteX8" fmla="*/ 0 w 3557016"/>
              <a:gd name="connsiteY8" fmla="*/ 326961 h 19617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7016" h="1961729">
                <a:moveTo>
                  <a:pt x="0" y="326961"/>
                </a:moveTo>
                <a:cubicBezTo>
                  <a:pt x="0" y="146385"/>
                  <a:pt x="146385" y="0"/>
                  <a:pt x="326961" y="0"/>
                </a:cubicBezTo>
                <a:lnTo>
                  <a:pt x="3230055" y="0"/>
                </a:lnTo>
                <a:cubicBezTo>
                  <a:pt x="3410631" y="0"/>
                  <a:pt x="3557016" y="146385"/>
                  <a:pt x="3557016" y="326961"/>
                </a:cubicBezTo>
                <a:lnTo>
                  <a:pt x="3557016" y="1634768"/>
                </a:lnTo>
                <a:cubicBezTo>
                  <a:pt x="3557016" y="1815344"/>
                  <a:pt x="3410631" y="1961729"/>
                  <a:pt x="3230055" y="1961729"/>
                </a:cubicBezTo>
                <a:lnTo>
                  <a:pt x="326961" y="1961729"/>
                </a:lnTo>
                <a:cubicBezTo>
                  <a:pt x="146385" y="1961729"/>
                  <a:pt x="0" y="1815344"/>
                  <a:pt x="0" y="1634768"/>
                </a:cubicBezTo>
                <a:lnTo>
                  <a:pt x="0" y="326961"/>
                </a:lnTo>
                <a:close/>
              </a:path>
            </a:pathLst>
          </a:custGeom>
          <a:solidFill>
            <a:srgbClr val="00FFFF"/>
          </a:solidFill>
          <a:effectLst>
            <a:outerShdw blurRad="76200" dir="13500000" sy="23000" kx="1200000" algn="br" rotWithShape="0">
              <a:prstClr val="black">
                <a:alpha val="20000"/>
              </a:prstClr>
            </a:outerShdw>
          </a:effectLst>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248164" tIns="248164" rIns="248164" bIns="248164" numCol="1" spcCol="1270" anchor="ctr" anchorCtr="0">
            <a:noAutofit/>
          </a:bodyPr>
          <a:lstStyle/>
          <a:p>
            <a:pPr lvl="0" algn="ctr" defTabSz="1778000" rtl="0">
              <a:lnSpc>
                <a:spcPct val="90000"/>
              </a:lnSpc>
              <a:spcBef>
                <a:spcPct val="0"/>
              </a:spcBef>
              <a:spcAft>
                <a:spcPct val="35000"/>
              </a:spcAft>
            </a:pPr>
            <a:r>
              <a:rPr lang="ar-EG" sz="4000" b="1" kern="1200" dirty="0" smtClean="0"/>
              <a:t>الذكاء الاصطناعي </a:t>
            </a:r>
            <a:br>
              <a:rPr lang="ar-EG" sz="4000" b="1" kern="1200" dirty="0" smtClean="0"/>
            </a:br>
            <a:r>
              <a:rPr lang="ar-EG" sz="4000" b="1" kern="1200" dirty="0" smtClean="0"/>
              <a:t>صديق </a:t>
            </a:r>
            <a:br>
              <a:rPr lang="ar-EG" sz="4000" b="1" kern="1200" dirty="0" smtClean="0"/>
            </a:br>
            <a:r>
              <a:rPr lang="ar-EG" sz="4000" b="1" kern="1200" dirty="0" smtClean="0"/>
              <a:t>أم </a:t>
            </a:r>
            <a:br>
              <a:rPr lang="ar-EG" sz="4000" b="1" kern="1200" dirty="0" smtClean="0"/>
            </a:br>
            <a:r>
              <a:rPr lang="ar-EG" sz="4000" b="1" kern="1200" dirty="0" smtClean="0"/>
              <a:t>منافس</a:t>
            </a:r>
            <a:endParaRPr lang="en-US" sz="4000" b="1" kern="1200" dirty="0"/>
          </a:p>
        </p:txBody>
      </p:sp>
    </p:spTree>
    <p:extLst>
      <p:ext uri="{BB962C8B-B14F-4D97-AF65-F5344CB8AC3E}">
        <p14:creationId xmlns:p14="http://schemas.microsoft.com/office/powerpoint/2010/main" val="84973476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7" presetClass="entr" presetSubtype="1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p:cTn id="7" dur="500" fill="hold"/>
                                        <p:tgtEl>
                                          <p:spTgt spid="4"/>
                                        </p:tgtEl>
                                        <p:attrNameLst>
                                          <p:attrName>ppt_w</p:attrName>
                                        </p:attrNameLst>
                                      </p:cBhvr>
                                      <p:tavLst>
                                        <p:tav tm="0">
                                          <p:val>
                                            <p:fltVal val="0"/>
                                          </p:val>
                                        </p:tav>
                                        <p:tav tm="100000">
                                          <p:val>
                                            <p:strVal val="#ppt_w"/>
                                          </p:val>
                                        </p:tav>
                                      </p:tavLst>
                                    </p:anim>
                                    <p:anim calcmode="lin" valueType="num">
                                      <p:cBhvr>
                                        <p:cTn id="8" dur="500" fill="hold"/>
                                        <p:tgtEl>
                                          <p:spTgt spid="4"/>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BEBA8EAE-BF5A-486C-A8C5-ECC9F3942E4B}">
                <a14:imgProps xmlns:a14="http://schemas.microsoft.com/office/drawing/2010/main">
                  <a14:imgLayer r:embed="rId3">
                    <a14:imgEffect>
                      <a14:brightnessContrast contrast="4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4" name="Picture 3"/>
          <p:cNvPicPr>
            <a:picLocks noChangeAspect="1"/>
          </p:cNvPicPr>
          <p:nvPr/>
        </p:nvPicPr>
        <p:blipFill>
          <a:blip r:embed="rId4"/>
          <a:stretch>
            <a:fillRect/>
          </a:stretch>
        </p:blipFill>
        <p:spPr>
          <a:xfrm>
            <a:off x="546932" y="417918"/>
            <a:ext cx="10930070" cy="6170889"/>
          </a:xfrm>
          <a:prstGeom prst="rect">
            <a:avLst/>
          </a:prstGeom>
        </p:spPr>
      </p:pic>
    </p:spTree>
    <p:extLst>
      <p:ext uri="{BB962C8B-B14F-4D97-AF65-F5344CB8AC3E}">
        <p14:creationId xmlns:p14="http://schemas.microsoft.com/office/powerpoint/2010/main" val="420628209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racture"/>
      </p:transition>
    </mc:Choice>
    <mc:Fallback xmlns="">
      <p:transition spd="slow">
        <p:fade/>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cstate="print">
            <a:extLst>
              <a:ext uri="{BEBA8EAE-BF5A-486C-A8C5-ECC9F3942E4B}">
                <a14:imgProps xmlns:a14="http://schemas.microsoft.com/office/drawing/2010/main">
                  <a14:imgLayer r:embed="rId3">
                    <a14:imgEffect>
                      <a14:brightnessContrast bright="20000" contrast="4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4" name="Picture 3"/>
          <p:cNvPicPr>
            <a:picLocks noChangeAspect="1"/>
          </p:cNvPicPr>
          <p:nvPr/>
        </p:nvPicPr>
        <p:blipFill>
          <a:blip r:embed="rId4"/>
          <a:stretch>
            <a:fillRect/>
          </a:stretch>
        </p:blipFill>
        <p:spPr>
          <a:xfrm>
            <a:off x="341832" y="76353"/>
            <a:ext cx="11624463" cy="6705293"/>
          </a:xfrm>
          <a:prstGeom prst="rect">
            <a:avLst/>
          </a:prstGeom>
        </p:spPr>
      </p:pic>
    </p:spTree>
    <p:extLst>
      <p:ext uri="{BB962C8B-B14F-4D97-AF65-F5344CB8AC3E}">
        <p14:creationId xmlns:p14="http://schemas.microsoft.com/office/powerpoint/2010/main" val="373602107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crush"/>
      </p:transition>
    </mc:Choice>
    <mc:Fallback xmlns="">
      <p:transition spd="slow">
        <p:fade/>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BEBA8EAE-BF5A-486C-A8C5-ECC9F3942E4B}">
                <a14:imgProps xmlns:a14="http://schemas.microsoft.com/office/drawing/2010/main">
                  <a14:imgLayer r:embed="rId3">
                    <a14:imgEffect>
                      <a14:brightnessContrast bright="20000" contrast="4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4" name="Picture 3"/>
          <p:cNvPicPr>
            <a:picLocks noChangeAspect="1"/>
          </p:cNvPicPr>
          <p:nvPr/>
        </p:nvPicPr>
        <p:blipFill>
          <a:blip r:embed="rId4"/>
          <a:stretch>
            <a:fillRect/>
          </a:stretch>
        </p:blipFill>
        <p:spPr>
          <a:xfrm>
            <a:off x="503707" y="341127"/>
            <a:ext cx="11510994" cy="6024504"/>
          </a:xfrm>
          <a:prstGeom prst="rect">
            <a:avLst/>
          </a:prstGeom>
        </p:spPr>
      </p:pic>
    </p:spTree>
    <p:extLst>
      <p:ext uri="{BB962C8B-B14F-4D97-AF65-F5344CB8AC3E}">
        <p14:creationId xmlns:p14="http://schemas.microsoft.com/office/powerpoint/2010/main" val="206624836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drape"/>
      </p:transition>
    </mc:Choice>
    <mc:Fallback xmlns="">
      <p:transition spd="slow">
        <p:fade/>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BEBA8EAE-BF5A-486C-A8C5-ECC9F3942E4B}">
                <a14:imgProps xmlns:a14="http://schemas.microsoft.com/office/drawing/2010/main">
                  <a14:imgLayer r:embed="rId3">
                    <a14:imgEffect>
                      <a14:saturation sat="33000"/>
                    </a14:imgEffect>
                    <a14:imgEffect>
                      <a14:brightnessContrast bright="40000" contrast="-2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4" name="Picture 3"/>
          <p:cNvPicPr>
            <a:picLocks noChangeAspect="1"/>
          </p:cNvPicPr>
          <p:nvPr/>
        </p:nvPicPr>
        <p:blipFill>
          <a:blip r:embed="rId4"/>
          <a:stretch>
            <a:fillRect/>
          </a:stretch>
        </p:blipFill>
        <p:spPr>
          <a:xfrm>
            <a:off x="615297" y="420323"/>
            <a:ext cx="11366787" cy="6054313"/>
          </a:xfrm>
          <a:prstGeom prst="rect">
            <a:avLst/>
          </a:prstGeom>
        </p:spPr>
      </p:pic>
    </p:spTree>
    <p:extLst>
      <p:ext uri="{BB962C8B-B14F-4D97-AF65-F5344CB8AC3E}">
        <p14:creationId xmlns:p14="http://schemas.microsoft.com/office/powerpoint/2010/main" val="255038179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Rectangle 1"/>
          <p:cNvSpPr/>
          <p:nvPr/>
        </p:nvSpPr>
        <p:spPr>
          <a:xfrm>
            <a:off x="342901" y="1283970"/>
            <a:ext cx="11706224" cy="4216539"/>
          </a:xfrm>
          <a:prstGeom prst="rect">
            <a:avLst/>
          </a:prstGeom>
          <a:blipFill>
            <a:blip r:embed="rId3"/>
            <a:tile tx="0" ty="0" sx="100000" sy="100000" flip="none" algn="tl"/>
          </a:blipFill>
          <a:ln w="38100">
            <a:solidFill>
              <a:srgbClr val="7030A0"/>
            </a:solidFill>
          </a:ln>
          <a:effectLst>
            <a:outerShdw blurRad="76200" dir="13500000" sy="23000" kx="1200000" algn="br" rotWithShape="0">
              <a:prstClr val="black">
                <a:alpha val="20000"/>
              </a:prstClr>
            </a:outerShdw>
          </a:effectLst>
        </p:spPr>
        <p:txBody>
          <a:bodyPr wrap="square">
            <a:spAutoFit/>
          </a:bodyPr>
          <a:lstStyle/>
          <a:p>
            <a:pPr algn="r" rtl="1"/>
            <a:r>
              <a:rPr lang="ar-EG" sz="2400" dirty="0" smtClean="0">
                <a:latin typeface="Calibri" panose="020F0502020204030204" pitchFamily="34" charset="0"/>
                <a:cs typeface="Calibri" panose="020F0502020204030204" pitchFamily="34" charset="0"/>
              </a:rPr>
              <a:t>                                                              </a:t>
            </a:r>
            <a:r>
              <a:rPr lang="ar-EG" sz="2800" b="1" u="sng" dirty="0" smtClean="0">
                <a:solidFill>
                  <a:srgbClr val="FF0000"/>
                </a:solidFill>
                <a:latin typeface="Calibri" panose="020F0502020204030204" pitchFamily="34" charset="0"/>
                <a:cs typeface="Calibri" panose="020F0502020204030204" pitchFamily="34" charset="0"/>
              </a:rPr>
              <a:t>قراءة متحررة</a:t>
            </a:r>
            <a:r>
              <a:rPr lang="ar-EG" sz="2800" b="1" u="sng" dirty="0" smtClean="0">
                <a:solidFill>
                  <a:srgbClr val="FF0000"/>
                </a:solidFill>
                <a:latin typeface="Calibri" panose="020F0502020204030204" pitchFamily="34" charset="0"/>
                <a:cs typeface="Calibri" panose="020F0502020204030204" pitchFamily="34" charset="0"/>
              </a:rPr>
              <a:t> </a:t>
            </a:r>
            <a:endParaRPr lang="ar-EG" sz="2400" b="1" u="sng" dirty="0" smtClean="0">
              <a:solidFill>
                <a:srgbClr val="FF0000"/>
              </a:solidFill>
              <a:latin typeface="Calibri" panose="020F0502020204030204" pitchFamily="34" charset="0"/>
              <a:cs typeface="Calibri" panose="020F0502020204030204" pitchFamily="34" charset="0"/>
            </a:endParaRPr>
          </a:p>
          <a:p>
            <a:pPr algn="r" rtl="1"/>
            <a:r>
              <a:rPr lang="ar-SA" sz="2400" dirty="0"/>
              <a:t>في طفرة تكنولوجية جديدة، طور مجموعة من الباحثين تقنية (</a:t>
            </a:r>
            <a:r>
              <a:rPr lang="en-US" sz="2400" dirty="0"/>
              <a:t>Brain Gate</a:t>
            </a:r>
            <a:r>
              <a:rPr lang="ar-SA" sz="2400" dirty="0"/>
              <a:t>) التي يمكنها تحويل أفكار غير القادرين على الحركة والنطق إلى نصوص مكتوبة ، فقد تمكن فريق بحثى من جامعة تكساس من تحويل أفكار الإنسان إلى نصوص مكتوبة باستخدام جهاز الرنين المغناطيسي، وذلك عن طريق عمل قاموس لنشاط الدماغ المصاحب لاستجابته عند سماع الكلمات أو مشاهدة الصور وباستخدام الذكاء الاصطناعي يتم تفسير النشاط الدماغي وتحويله إلى نصوص مكتوبة، وتعتمد هذه التقنية على زرع شرائح في الدماغ البشري، وتوصيلها بالحاسوب لتفسير إشارات النشاط العصبي المتولدة أثناء تخيل فعل الكتابة، وتحويل هذه الكتابة المتخيلة إلى نص حقيقي مكتوب</a:t>
            </a:r>
            <a:r>
              <a:rPr lang="ar-SA" sz="2400" dirty="0" smtClean="0"/>
              <a:t>.</a:t>
            </a:r>
            <a:r>
              <a:rPr lang="ar-EG" sz="2400" dirty="0" smtClean="0"/>
              <a:t/>
            </a:r>
            <a:br>
              <a:rPr lang="ar-EG" sz="2400" dirty="0" smtClean="0"/>
            </a:br>
            <a:r>
              <a:rPr lang="ar-SA" sz="2400" dirty="0"/>
              <a:t> هذا الإنجاز الطبي المأمول لا يزال في مراحله الأولى، إذ إنه لا يمكن تطبيقه خارج المختبر، كما أنه يتطلب من المشارك المكوث نحو خمس عشرة ساعة بداخل الجهاز حتى يتم تدريب نموذج الذكاء الاصطناعي، ولكن ر</a:t>
            </a:r>
            <a:r>
              <a:rPr lang="ar-EG" sz="2400" dirty="0"/>
              <a:t>غ</a:t>
            </a:r>
            <a:r>
              <a:rPr lang="ar-SA" sz="2400" dirty="0"/>
              <a:t>م ذلك، فهو يمثل أملاً للمرضى العاجزين عن الكلام مثل المصابين بالجلطات، ويأمل الباحثون إلى إمكانية استبدال جهاز آخر قابل للتنقل في المستقبل بجهاز الرنين المغناطيسي ».</a:t>
            </a:r>
            <a:endParaRPr lang="en-US" sz="2400" dirty="0"/>
          </a:p>
        </p:txBody>
      </p:sp>
    </p:spTree>
    <p:extLst>
      <p:ext uri="{BB962C8B-B14F-4D97-AF65-F5344CB8AC3E}">
        <p14:creationId xmlns:p14="http://schemas.microsoft.com/office/powerpoint/2010/main" val="2208765040"/>
      </p:ext>
    </p:extLst>
  </p:cSld>
  <p:clrMapOvr>
    <a:masterClrMapping/>
  </p:clrMapOvr>
  <mc:AlternateContent xmlns:mc="http://schemas.openxmlformats.org/markup-compatibility/2006">
    <mc:Choice xmlns:p14="http://schemas.microsoft.com/office/powerpoint/2010/main" Requires="p14">
      <p:transition spd="slow" p14:dur="1400">
        <p14:doors dir="vert"/>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amond(in)">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Rectangle 1"/>
          <p:cNvSpPr/>
          <p:nvPr/>
        </p:nvSpPr>
        <p:spPr>
          <a:xfrm>
            <a:off x="342901" y="1283970"/>
            <a:ext cx="11706224" cy="3416320"/>
          </a:xfrm>
          <a:prstGeom prst="rect">
            <a:avLst/>
          </a:prstGeom>
          <a:blipFill>
            <a:blip r:embed="rId3"/>
            <a:tile tx="0" ty="0" sx="100000" sy="100000" flip="none" algn="tl"/>
          </a:blipFill>
          <a:ln w="38100">
            <a:solidFill>
              <a:srgbClr val="7030A0"/>
            </a:solidFill>
          </a:ln>
          <a:effectLst>
            <a:outerShdw blurRad="76200" dir="13500000" sy="23000" kx="1200000" algn="br" rotWithShape="0">
              <a:prstClr val="black">
                <a:alpha val="20000"/>
              </a:prstClr>
            </a:outerShdw>
          </a:effectLst>
        </p:spPr>
        <p:txBody>
          <a:bodyPr wrap="square">
            <a:spAutoFit/>
          </a:bodyPr>
          <a:lstStyle/>
          <a:p>
            <a:pPr algn="r" rtl="1"/>
            <a:r>
              <a:rPr lang="ar-SA" sz="2400" dirty="0"/>
              <a:t>(أ) هات من الفقرة ما يلى :</a:t>
            </a:r>
            <a:endParaRPr lang="en-US" sz="2400" dirty="0"/>
          </a:p>
          <a:p>
            <a:pPr algn="r" rtl="1"/>
            <a:r>
              <a:rPr lang="ar-SA" sz="2400" dirty="0"/>
              <a:t>(1) كلمة بمعنى: «البقاء» ..................</a:t>
            </a:r>
            <a:endParaRPr lang="en-US" sz="2400" dirty="0"/>
          </a:p>
          <a:p>
            <a:pPr algn="r" rtl="1"/>
            <a:r>
              <a:rPr lang="ar-SA" sz="2400" dirty="0"/>
              <a:t>(2) كلمة مضادها: «كسل، وخمول »..................</a:t>
            </a:r>
            <a:endParaRPr lang="en-US" sz="2400" dirty="0"/>
          </a:p>
          <a:p>
            <a:pPr algn="r" rtl="1"/>
            <a:r>
              <a:rPr lang="ar-SA" sz="2400" dirty="0"/>
              <a:t>(3) كلمة مفردها: «شريحة»..................</a:t>
            </a:r>
            <a:endParaRPr lang="en-US" sz="2400" dirty="0"/>
          </a:p>
          <a:p>
            <a:pPr algn="r" rtl="1"/>
            <a:r>
              <a:rPr lang="ar-SA" sz="2400" dirty="0"/>
              <a:t>(ب) اختر الإجابة الصحيحة مما بين القوسين فيما يلي :</a:t>
            </a:r>
            <a:endParaRPr lang="en-US" sz="2400" dirty="0"/>
          </a:p>
          <a:p>
            <a:pPr algn="r" rtl="1"/>
            <a:r>
              <a:rPr lang="ar-SA" sz="2400" dirty="0"/>
              <a:t>(1) الفكرة العامة للنص السابق</a:t>
            </a:r>
            <a:endParaRPr lang="en-US" sz="2400" dirty="0"/>
          </a:p>
          <a:p>
            <a:pPr algn="r" rtl="1"/>
            <a:r>
              <a:rPr lang="ar-SA" sz="2400" dirty="0"/>
              <a:t>(تعليم غير القادرين على الحركة - تطور الأجهزة الطبية الحديثة لمساعدة فاقدى السمع . استخدام الحاسوب في تعليم اللغة - توظيف الذكاء الاصطناعي في تفسير النشاط الدماغي).</a:t>
            </a:r>
            <a:endParaRPr lang="en-US" sz="2400" dirty="0"/>
          </a:p>
          <a:p>
            <a:pPr algn="r" rtl="1"/>
            <a:r>
              <a:rPr lang="ar-SA" sz="2400" dirty="0"/>
              <a:t>(2) علاقة قوله : «إذ إنه لا يمكن تطبيقه خارج المختبر» بما قبله : (نتيجة - تعليل - تفصيل - استدراك)</a:t>
            </a:r>
            <a:endParaRPr lang="en-US" sz="2400" dirty="0"/>
          </a:p>
        </p:txBody>
      </p:sp>
    </p:spTree>
    <p:extLst>
      <p:ext uri="{BB962C8B-B14F-4D97-AF65-F5344CB8AC3E}">
        <p14:creationId xmlns:p14="http://schemas.microsoft.com/office/powerpoint/2010/main" val="721791329"/>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amond(in)">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Rectangle 1"/>
          <p:cNvSpPr/>
          <p:nvPr/>
        </p:nvSpPr>
        <p:spPr>
          <a:xfrm>
            <a:off x="342901" y="1283970"/>
            <a:ext cx="11706224" cy="3785652"/>
          </a:xfrm>
          <a:prstGeom prst="rect">
            <a:avLst/>
          </a:prstGeom>
          <a:blipFill>
            <a:blip r:embed="rId3"/>
            <a:tile tx="0" ty="0" sx="100000" sy="100000" flip="none" algn="tl"/>
          </a:blipFill>
          <a:ln w="38100">
            <a:solidFill>
              <a:srgbClr val="7030A0"/>
            </a:solidFill>
          </a:ln>
          <a:effectLst>
            <a:outerShdw blurRad="76200" dir="13500000" sy="23000" kx="1200000" algn="br" rotWithShape="0">
              <a:prstClr val="black">
                <a:alpha val="20000"/>
              </a:prstClr>
            </a:outerShdw>
          </a:effectLst>
        </p:spPr>
        <p:txBody>
          <a:bodyPr wrap="square">
            <a:spAutoFit/>
          </a:bodyPr>
          <a:lstStyle/>
          <a:p>
            <a:pPr algn="r" rtl="1"/>
            <a:r>
              <a:rPr lang="ar-SA" sz="2400" dirty="0"/>
              <a:t>(جـ) ضع علامة (✓) أمام العبارة الصواب، وعلامة (X) أمام العبارة الخطأ فيما يلى :</a:t>
            </a:r>
            <a:endParaRPr lang="en-US" sz="2400" dirty="0"/>
          </a:p>
          <a:p>
            <a:pPr algn="r" rtl="1"/>
            <a:r>
              <a:rPr lang="ar-SA" sz="2400" dirty="0"/>
              <a:t>(1) من صعوبات تقنية  (</a:t>
            </a:r>
            <a:r>
              <a:rPr lang="en-US" sz="2400" dirty="0"/>
              <a:t>Brain Gate</a:t>
            </a:r>
            <a:r>
              <a:rPr lang="ar-SA" sz="2400" dirty="0"/>
              <a:t>) مكوث المشارك نحو خمس عشرة ساعة بداخل الجهاز(   )</a:t>
            </a:r>
            <a:endParaRPr lang="en-US" sz="2400" dirty="0"/>
          </a:p>
          <a:p>
            <a:pPr algn="r" rtl="1"/>
            <a:r>
              <a:rPr lang="ar-SA" sz="2400" dirty="0"/>
              <a:t>(2) أبدى الكاتب في نهاية المقال تخوفه من استخدام تقنية  (</a:t>
            </a:r>
            <a:r>
              <a:rPr lang="en-US" sz="2400" dirty="0"/>
              <a:t>Brain Gate</a:t>
            </a:r>
            <a:r>
              <a:rPr lang="ar-SA" sz="2400" dirty="0"/>
              <a:t>).(   )</a:t>
            </a:r>
            <a:endParaRPr lang="en-US" sz="2400" dirty="0"/>
          </a:p>
          <a:p>
            <a:pPr algn="r" rtl="1"/>
            <a:r>
              <a:rPr lang="ar-SA" sz="2400" dirty="0"/>
              <a:t>(د) </a:t>
            </a:r>
            <a:endParaRPr lang="en-US" sz="2400" dirty="0"/>
          </a:p>
          <a:p>
            <a:pPr algn="r" rtl="1"/>
            <a:r>
              <a:rPr lang="ar-SA" sz="2400" dirty="0"/>
              <a:t>(1) ما العمل الذي تقوم به تقنية  (</a:t>
            </a:r>
            <a:r>
              <a:rPr lang="en-US" sz="2400" dirty="0"/>
              <a:t>Brain Gate</a:t>
            </a:r>
            <a:r>
              <a:rPr lang="ar-SA" sz="2400" dirty="0"/>
              <a:t>) ؟</a:t>
            </a:r>
            <a:endParaRPr lang="en-US" sz="2400" dirty="0"/>
          </a:p>
          <a:p>
            <a:pPr algn="r" rtl="1"/>
            <a:r>
              <a:rPr lang="ar-SA" sz="2400" dirty="0"/>
              <a:t>.....................................................................................................................</a:t>
            </a:r>
            <a:endParaRPr lang="en-US" sz="2400" dirty="0"/>
          </a:p>
          <a:p>
            <a:pPr algn="r" rtl="1"/>
            <a:r>
              <a:rPr lang="ar-SA" sz="2400" dirty="0"/>
              <a:t>(2) إلى أي نوع من أنواع النصوص ينتمى المقال السابق ؟ وما أهم سماته ؟</a:t>
            </a:r>
            <a:endParaRPr lang="en-US" sz="2400" dirty="0"/>
          </a:p>
          <a:p>
            <a:pPr algn="r" rtl="1"/>
            <a:r>
              <a:rPr lang="ar-SA" sz="2400" dirty="0"/>
              <a:t>.....................................................................................................................</a:t>
            </a:r>
            <a:endParaRPr lang="en-US" sz="2400" dirty="0"/>
          </a:p>
          <a:p>
            <a:pPr algn="r" rtl="1"/>
            <a:r>
              <a:rPr lang="ar-SA" sz="2400" dirty="0"/>
              <a:t>( هـ ) حدد الجمهور المستهدف في النص السابق. </a:t>
            </a:r>
            <a:endParaRPr lang="en-US" sz="2400" dirty="0"/>
          </a:p>
          <a:p>
            <a:pPr algn="r"/>
            <a:r>
              <a:rPr lang="ar-SA" sz="2400" dirty="0"/>
              <a:t>.....................................................................................................................</a:t>
            </a:r>
            <a:endParaRPr lang="en-US" sz="2400" dirty="0"/>
          </a:p>
        </p:txBody>
      </p:sp>
    </p:spTree>
    <p:extLst>
      <p:ext uri="{BB962C8B-B14F-4D97-AF65-F5344CB8AC3E}">
        <p14:creationId xmlns:p14="http://schemas.microsoft.com/office/powerpoint/2010/main" val="3951801886"/>
      </p:ext>
    </p:extLst>
  </p:cSld>
  <p:clrMapOvr>
    <a:masterClrMapping/>
  </p:clrMapOvr>
  <mc:AlternateContent xmlns:mc="http://schemas.openxmlformats.org/markup-compatibility/2006">
    <mc:Choice xmlns:p14="http://schemas.microsoft.com/office/powerpoint/2010/main" Requires="p14">
      <p:transition spd="slow" p14:dur="1400">
        <p14:doors dir="vert"/>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amond(in)">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73</TotalTime>
  <Words>329</Words>
  <Application>Microsoft Office PowerPoint</Application>
  <PresentationFormat>Widescreen</PresentationFormat>
  <Paragraphs>21</Paragraphs>
  <Slides>8</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8</vt:i4>
      </vt:variant>
    </vt:vector>
  </HeadingPairs>
  <TitlesOfParts>
    <vt:vector size="12" baseType="lpstr">
      <vt:lpstr>Arial</vt:lpstr>
      <vt:lpstr>Calibri</vt:lpstr>
      <vt:lpstr>Calibri Light</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Acer</dc:creator>
  <cp:lastModifiedBy>lenovo</cp:lastModifiedBy>
  <cp:revision>9</cp:revision>
  <dcterms:created xsi:type="dcterms:W3CDTF">2025-01-21T04:44:57Z</dcterms:created>
  <dcterms:modified xsi:type="dcterms:W3CDTF">2025-02-06T07:19:26Z</dcterms:modified>
</cp:coreProperties>
</file>